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4"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Trebuchet MS" panose="020B0603020202020204" pitchFamily="34" charset="0"/>
      <p:regular r:id="rId16"/>
      <p:bold r:id="rId17"/>
      <p:italic r:id="rId18"/>
      <p:boldItalic r:id="rId19"/>
    </p:embeddedFont>
    <p:embeddedFont>
      <p:font typeface="Verdana" panose="020B0604030504040204" pitchFamily="34" charset="0"/>
      <p:regular r:id="rId20"/>
      <p:bold r:id="rId21"/>
      <p:italic r:id="rId22"/>
      <p:boldItalic r:id="rId23"/>
    </p:embeddedFont>
    <p:embeddedFont>
      <p:font typeface="Dancing Script" panose="020B0604020202020204" charset="0"/>
      <p:regular r:id="rId24"/>
      <p:bold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78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 name="Shape 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 name="Shape 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 name="Shape 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a:off x="0" y="2914648"/>
            <a:ext cx="9144000" cy="2229000"/>
          </a:xfrm>
          <a:prstGeom prst="rect">
            <a:avLst/>
          </a:prstGeom>
          <a:solidFill>
            <a:schemeClr val="dk2"/>
          </a:solidFill>
          <a:ln>
            <a:noFill/>
          </a:ln>
        </p:spPr>
        <p:txBody>
          <a:bodyPr lIns="91425" tIns="45700" rIns="91425" bIns="45700" anchor="ctr" anchorCtr="0">
            <a:noAutofit/>
          </a:bodyPr>
          <a:lstStyle/>
          <a:p>
            <a:pPr lvl="0">
              <a:spcBef>
                <a:spcPts val="0"/>
              </a:spcBef>
              <a:buNone/>
            </a:pPr>
            <a:endParaRPr/>
          </a:p>
        </p:txBody>
      </p:sp>
      <p:cxnSp>
        <p:nvCxnSpPr>
          <p:cNvPr id="11" name="Shape 11"/>
          <p:cNvCxnSpPr/>
          <p:nvPr/>
        </p:nvCxnSpPr>
        <p:spPr>
          <a:xfrm>
            <a:off x="0" y="2914649"/>
            <a:ext cx="9144000" cy="0"/>
          </a:xfrm>
          <a:prstGeom prst="straightConnector1">
            <a:avLst/>
          </a:prstGeom>
          <a:noFill/>
          <a:ln w="28575" cap="flat" cmpd="sng">
            <a:solidFill>
              <a:schemeClr val="dk1"/>
            </a:solidFill>
            <a:prstDash val="solid"/>
            <a:round/>
            <a:headEnd type="none" w="med" len="med"/>
            <a:tailEnd type="none" w="med" len="med"/>
          </a:ln>
        </p:spPr>
      </p:cxnSp>
      <p:sp>
        <p:nvSpPr>
          <p:cNvPr id="12" name="Shape 12"/>
          <p:cNvSpPr txBox="1">
            <a:spLocks noGrp="1"/>
          </p:cNvSpPr>
          <p:nvPr>
            <p:ph type="ctrTitle"/>
          </p:nvPr>
        </p:nvSpPr>
        <p:spPr>
          <a:xfrm>
            <a:off x="685800" y="1618313"/>
            <a:ext cx="7772400" cy="1238100"/>
          </a:xfrm>
          <a:prstGeom prst="rect">
            <a:avLst/>
          </a:prstGeom>
        </p:spPr>
        <p:txBody>
          <a:bodyPr lIns="91425" tIns="91425" rIns="91425" bIns="91425" anchor="b" anchorCtr="0"/>
          <a:lstStyle>
            <a:lvl1pPr lvl="0">
              <a:spcBef>
                <a:spcPts val="0"/>
              </a:spcBef>
              <a:buClr>
                <a:schemeClr val="dk2"/>
              </a:buClr>
              <a:buSzPct val="100000"/>
              <a:defRPr sz="4800">
                <a:solidFill>
                  <a:schemeClr val="dk2"/>
                </a:solidFill>
              </a:defRPr>
            </a:lvl1pPr>
            <a:lvl2pPr lvl="1">
              <a:spcBef>
                <a:spcPts val="0"/>
              </a:spcBef>
              <a:buClr>
                <a:schemeClr val="dk2"/>
              </a:buClr>
              <a:buSzPct val="100000"/>
              <a:defRPr sz="4800">
                <a:solidFill>
                  <a:schemeClr val="dk2"/>
                </a:solidFill>
              </a:defRPr>
            </a:lvl2pPr>
            <a:lvl3pPr lvl="2">
              <a:spcBef>
                <a:spcPts val="0"/>
              </a:spcBef>
              <a:buClr>
                <a:schemeClr val="dk2"/>
              </a:buClr>
              <a:buSzPct val="100000"/>
              <a:defRPr sz="4800">
                <a:solidFill>
                  <a:schemeClr val="dk2"/>
                </a:solidFill>
              </a:defRPr>
            </a:lvl3pPr>
            <a:lvl4pPr lvl="3">
              <a:spcBef>
                <a:spcPts val="0"/>
              </a:spcBef>
              <a:buClr>
                <a:schemeClr val="dk2"/>
              </a:buClr>
              <a:buSzPct val="100000"/>
              <a:defRPr sz="4800">
                <a:solidFill>
                  <a:schemeClr val="dk2"/>
                </a:solidFill>
              </a:defRPr>
            </a:lvl4pPr>
            <a:lvl5pPr lvl="4">
              <a:spcBef>
                <a:spcPts val="0"/>
              </a:spcBef>
              <a:buClr>
                <a:schemeClr val="dk2"/>
              </a:buClr>
              <a:buSzPct val="100000"/>
              <a:defRPr sz="4800">
                <a:solidFill>
                  <a:schemeClr val="dk2"/>
                </a:solidFill>
              </a:defRPr>
            </a:lvl5pPr>
            <a:lvl6pPr lvl="5">
              <a:spcBef>
                <a:spcPts val="0"/>
              </a:spcBef>
              <a:buClr>
                <a:schemeClr val="dk2"/>
              </a:buClr>
              <a:buSzPct val="100000"/>
              <a:defRPr sz="4800">
                <a:solidFill>
                  <a:schemeClr val="dk2"/>
                </a:solidFill>
              </a:defRPr>
            </a:lvl6pPr>
            <a:lvl7pPr lvl="6">
              <a:spcBef>
                <a:spcPts val="0"/>
              </a:spcBef>
              <a:buClr>
                <a:schemeClr val="dk2"/>
              </a:buClr>
              <a:buSzPct val="100000"/>
              <a:defRPr sz="4800">
                <a:solidFill>
                  <a:schemeClr val="dk2"/>
                </a:solidFill>
              </a:defRPr>
            </a:lvl7pPr>
            <a:lvl8pPr lvl="7">
              <a:spcBef>
                <a:spcPts val="0"/>
              </a:spcBef>
              <a:buClr>
                <a:schemeClr val="dk2"/>
              </a:buClr>
              <a:buSzPct val="100000"/>
              <a:defRPr sz="4800">
                <a:solidFill>
                  <a:schemeClr val="dk2"/>
                </a:solidFill>
              </a:defRPr>
            </a:lvl8pPr>
            <a:lvl9pPr lvl="8">
              <a:spcBef>
                <a:spcPts val="0"/>
              </a:spcBef>
              <a:buClr>
                <a:schemeClr val="dk2"/>
              </a:buClr>
              <a:buSzPct val="100000"/>
              <a:defRPr sz="4800">
                <a:solidFill>
                  <a:schemeClr val="dk2"/>
                </a:solidFill>
              </a:defRPr>
            </a:lvl9pPr>
          </a:lstStyle>
          <a:p>
            <a:endParaRPr/>
          </a:p>
        </p:txBody>
      </p:sp>
      <p:sp>
        <p:nvSpPr>
          <p:cNvPr id="13" name="Shape 13"/>
          <p:cNvSpPr txBox="1">
            <a:spLocks noGrp="1"/>
          </p:cNvSpPr>
          <p:nvPr>
            <p:ph type="subTitle" idx="1"/>
          </p:nvPr>
        </p:nvSpPr>
        <p:spPr>
          <a:xfrm>
            <a:off x="685800" y="2964777"/>
            <a:ext cx="7772400" cy="944699"/>
          </a:xfrm>
          <a:prstGeom prst="rect">
            <a:avLst/>
          </a:prstGeom>
        </p:spPr>
        <p:txBody>
          <a:bodyPr lIns="91425" tIns="91425" rIns="91425" bIns="91425" anchor="t" anchorCtr="0"/>
          <a:lstStyle>
            <a:lvl1pPr lvl="0">
              <a:spcBef>
                <a:spcPts val="0"/>
              </a:spcBef>
              <a:buClr>
                <a:schemeClr val="lt2"/>
              </a:buClr>
              <a:buSzPct val="100000"/>
              <a:buNone/>
              <a:defRPr sz="3600">
                <a:solidFill>
                  <a:schemeClr val="lt2"/>
                </a:solidFill>
              </a:defRPr>
            </a:lvl1pPr>
            <a:lvl2pPr lvl="1">
              <a:spcBef>
                <a:spcPts val="0"/>
              </a:spcBef>
              <a:buClr>
                <a:schemeClr val="lt2"/>
              </a:buClr>
              <a:buSzPct val="100000"/>
              <a:buNone/>
              <a:defRPr sz="3600">
                <a:solidFill>
                  <a:schemeClr val="lt2"/>
                </a:solidFill>
              </a:defRPr>
            </a:lvl2pPr>
            <a:lvl3pPr lvl="2">
              <a:spcBef>
                <a:spcPts val="0"/>
              </a:spcBef>
              <a:buClr>
                <a:schemeClr val="lt2"/>
              </a:buClr>
              <a:buSzPct val="100000"/>
              <a:buNone/>
              <a:defRPr sz="3600">
                <a:solidFill>
                  <a:schemeClr val="lt2"/>
                </a:solidFill>
              </a:defRPr>
            </a:lvl3pPr>
            <a:lvl4pPr lvl="3">
              <a:spcBef>
                <a:spcPts val="0"/>
              </a:spcBef>
              <a:buClr>
                <a:schemeClr val="lt2"/>
              </a:buClr>
              <a:buSzPct val="100000"/>
              <a:buNone/>
              <a:defRPr sz="3600">
                <a:solidFill>
                  <a:schemeClr val="lt2"/>
                </a:solidFill>
              </a:defRPr>
            </a:lvl4pPr>
            <a:lvl5pPr lvl="4">
              <a:spcBef>
                <a:spcPts val="0"/>
              </a:spcBef>
              <a:buClr>
                <a:schemeClr val="lt2"/>
              </a:buClr>
              <a:buSzPct val="100000"/>
              <a:buNone/>
              <a:defRPr sz="3600">
                <a:solidFill>
                  <a:schemeClr val="lt2"/>
                </a:solidFill>
              </a:defRPr>
            </a:lvl5pPr>
            <a:lvl6pPr lvl="5">
              <a:spcBef>
                <a:spcPts val="0"/>
              </a:spcBef>
              <a:buClr>
                <a:schemeClr val="lt2"/>
              </a:buClr>
              <a:buSzPct val="100000"/>
              <a:buNone/>
              <a:defRPr sz="3600">
                <a:solidFill>
                  <a:schemeClr val="lt2"/>
                </a:solidFill>
              </a:defRPr>
            </a:lvl6pPr>
            <a:lvl7pPr lvl="6">
              <a:spcBef>
                <a:spcPts val="0"/>
              </a:spcBef>
              <a:buClr>
                <a:schemeClr val="lt2"/>
              </a:buClr>
              <a:buSzPct val="100000"/>
              <a:buNone/>
              <a:defRPr sz="3600">
                <a:solidFill>
                  <a:schemeClr val="lt2"/>
                </a:solidFill>
              </a:defRPr>
            </a:lvl7pPr>
            <a:lvl8pPr lvl="7">
              <a:spcBef>
                <a:spcPts val="0"/>
              </a:spcBef>
              <a:buClr>
                <a:schemeClr val="lt2"/>
              </a:buClr>
              <a:buSzPct val="100000"/>
              <a:buNone/>
              <a:defRPr sz="3600">
                <a:solidFill>
                  <a:schemeClr val="lt2"/>
                </a:solidFill>
              </a:defRPr>
            </a:lvl8pPr>
            <a:lvl9pPr lvl="8">
              <a:spcBef>
                <a:spcPts val="0"/>
              </a:spcBef>
              <a:buClr>
                <a:schemeClr val="lt2"/>
              </a:buClr>
              <a:buSzPct val="100000"/>
              <a:buNone/>
              <a:defRPr sz="3600">
                <a:solidFill>
                  <a:schemeClr val="lt2"/>
                </a:solidFill>
              </a:defRPr>
            </a:lvl9pPr>
          </a:lstStyle>
          <a:p>
            <a:endParaRPr/>
          </a:p>
        </p:txBody>
      </p:sp>
      <p:sp>
        <p:nvSpPr>
          <p:cNvPr id="14" name="Shape 14"/>
          <p:cNvSpPr txBox="1">
            <a:spLocks noGrp="1"/>
          </p:cNvSpPr>
          <p:nvPr>
            <p:ph type="sldNum" idx="12"/>
          </p:nvPr>
        </p:nvSpPr>
        <p:spPr>
          <a:xfrm>
            <a:off x="8556791" y="474985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p:nvPr/>
        </p:nvSpPr>
        <p:spPr>
          <a:xfrm>
            <a:off x="0" y="0"/>
            <a:ext cx="9144000" cy="1127700"/>
          </a:xfrm>
          <a:prstGeom prst="rect">
            <a:avLst/>
          </a:prstGeom>
          <a:solidFill>
            <a:schemeClr val="dk2"/>
          </a:solidFill>
          <a:ln>
            <a:noFill/>
          </a:ln>
        </p:spPr>
        <p:txBody>
          <a:bodyPr lIns="91425" tIns="45700" rIns="91425" bIns="45700" anchor="ctr" anchorCtr="0">
            <a:noAutofit/>
          </a:bodyPr>
          <a:lstStyle/>
          <a:p>
            <a:pPr lvl="0">
              <a:spcBef>
                <a:spcPts val="0"/>
              </a:spcBef>
              <a:buNone/>
            </a:pPr>
            <a:endParaRPr/>
          </a:p>
        </p:txBody>
      </p:sp>
      <p:cxnSp>
        <p:nvCxnSpPr>
          <p:cNvPr id="17" name="Shape 17"/>
          <p:cNvCxnSpPr/>
          <p:nvPr/>
        </p:nvCxnSpPr>
        <p:spPr>
          <a:xfrm>
            <a:off x="0" y="1127679"/>
            <a:ext cx="9144000" cy="0"/>
          </a:xfrm>
          <a:prstGeom prst="straightConnector1">
            <a:avLst/>
          </a:prstGeom>
          <a:noFill/>
          <a:ln w="28575" cap="flat" cmpd="sng">
            <a:solidFill>
              <a:schemeClr val="dk1"/>
            </a:solidFill>
            <a:prstDash val="solid"/>
            <a:round/>
            <a:headEnd type="none" w="med" len="med"/>
            <a:tailEnd type="none" w="med" len="med"/>
          </a:ln>
        </p:spPr>
      </p:cxnSp>
      <p:sp>
        <p:nvSpPr>
          <p:cNvPr id="18" name="Shape 18"/>
          <p:cNvSpPr txBox="1">
            <a:spLocks noGrp="1"/>
          </p:cNvSpPr>
          <p:nvPr>
            <p:ph type="title"/>
          </p:nvPr>
        </p:nvSpPr>
        <p:spPr>
          <a:xfrm>
            <a:off x="457200" y="205978"/>
            <a:ext cx="8229600" cy="8574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body" idx="1"/>
          </p:nvPr>
        </p:nvSpPr>
        <p:spPr>
          <a:xfrm>
            <a:off x="457200" y="1200150"/>
            <a:ext cx="8229600" cy="3725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0" name="Shape 20"/>
          <p:cNvSpPr txBox="1">
            <a:spLocks noGrp="1"/>
          </p:cNvSpPr>
          <p:nvPr>
            <p:ph type="sldNum" idx="12"/>
          </p:nvPr>
        </p:nvSpPr>
        <p:spPr>
          <a:xfrm>
            <a:off x="8556791" y="474985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1"/>
        <p:cNvGrpSpPr/>
        <p:nvPr/>
      </p:nvGrpSpPr>
      <p:grpSpPr>
        <a:xfrm>
          <a:off x="0" y="0"/>
          <a:ext cx="0" cy="0"/>
          <a:chOff x="0" y="0"/>
          <a:chExt cx="0" cy="0"/>
        </a:xfrm>
      </p:grpSpPr>
      <p:sp>
        <p:nvSpPr>
          <p:cNvPr id="22" name="Shape 22"/>
          <p:cNvSpPr/>
          <p:nvPr/>
        </p:nvSpPr>
        <p:spPr>
          <a:xfrm>
            <a:off x="0" y="0"/>
            <a:ext cx="9144000" cy="1127700"/>
          </a:xfrm>
          <a:prstGeom prst="rect">
            <a:avLst/>
          </a:prstGeom>
          <a:solidFill>
            <a:schemeClr val="dk2"/>
          </a:solidFill>
          <a:ln>
            <a:noFill/>
          </a:ln>
        </p:spPr>
        <p:txBody>
          <a:bodyPr lIns="91425" tIns="45700" rIns="91425" bIns="45700" anchor="ctr" anchorCtr="0">
            <a:noAutofit/>
          </a:bodyPr>
          <a:lstStyle/>
          <a:p>
            <a:pPr lvl="0">
              <a:spcBef>
                <a:spcPts val="0"/>
              </a:spcBef>
              <a:buNone/>
            </a:pPr>
            <a:endParaRPr/>
          </a:p>
        </p:txBody>
      </p:sp>
      <p:cxnSp>
        <p:nvCxnSpPr>
          <p:cNvPr id="23" name="Shape 23"/>
          <p:cNvCxnSpPr/>
          <p:nvPr/>
        </p:nvCxnSpPr>
        <p:spPr>
          <a:xfrm>
            <a:off x="0" y="1127679"/>
            <a:ext cx="9144000" cy="0"/>
          </a:xfrm>
          <a:prstGeom prst="straightConnector1">
            <a:avLst/>
          </a:prstGeom>
          <a:noFill/>
          <a:ln w="28575" cap="flat" cmpd="sng">
            <a:solidFill>
              <a:schemeClr val="dk1"/>
            </a:solidFill>
            <a:prstDash val="solid"/>
            <a:round/>
            <a:headEnd type="none" w="med" len="med"/>
            <a:tailEnd type="none" w="med" len="med"/>
          </a:ln>
        </p:spPr>
      </p:cxnSp>
      <p:sp>
        <p:nvSpPr>
          <p:cNvPr id="24" name="Shape 24"/>
          <p:cNvSpPr txBox="1">
            <a:spLocks noGrp="1"/>
          </p:cNvSpPr>
          <p:nvPr>
            <p:ph type="title"/>
          </p:nvPr>
        </p:nvSpPr>
        <p:spPr>
          <a:xfrm>
            <a:off x="457200" y="205978"/>
            <a:ext cx="8229600" cy="8574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5" name="Shape 25"/>
          <p:cNvSpPr txBox="1">
            <a:spLocks noGrp="1"/>
          </p:cNvSpPr>
          <p:nvPr>
            <p:ph type="body" idx="1"/>
          </p:nvPr>
        </p:nvSpPr>
        <p:spPr>
          <a:xfrm>
            <a:off x="457200" y="1200150"/>
            <a:ext cx="3994500" cy="3725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2"/>
          </p:nvPr>
        </p:nvSpPr>
        <p:spPr>
          <a:xfrm>
            <a:off x="4692273" y="1200150"/>
            <a:ext cx="3994500" cy="3725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556791" y="474985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8"/>
        <p:cNvGrpSpPr/>
        <p:nvPr/>
      </p:nvGrpSpPr>
      <p:grpSpPr>
        <a:xfrm>
          <a:off x="0" y="0"/>
          <a:ext cx="0" cy="0"/>
          <a:chOff x="0" y="0"/>
          <a:chExt cx="0" cy="0"/>
        </a:xfrm>
      </p:grpSpPr>
      <p:sp>
        <p:nvSpPr>
          <p:cNvPr id="29" name="Shape 29"/>
          <p:cNvSpPr/>
          <p:nvPr/>
        </p:nvSpPr>
        <p:spPr>
          <a:xfrm>
            <a:off x="0" y="0"/>
            <a:ext cx="9144000" cy="1127700"/>
          </a:xfrm>
          <a:prstGeom prst="rect">
            <a:avLst/>
          </a:prstGeom>
          <a:solidFill>
            <a:schemeClr val="dk2"/>
          </a:solidFill>
          <a:ln>
            <a:noFill/>
          </a:ln>
        </p:spPr>
        <p:txBody>
          <a:bodyPr lIns="91425" tIns="45700" rIns="91425" bIns="45700" anchor="ctr" anchorCtr="0">
            <a:noAutofit/>
          </a:bodyPr>
          <a:lstStyle/>
          <a:p>
            <a:pPr lvl="0">
              <a:spcBef>
                <a:spcPts val="0"/>
              </a:spcBef>
              <a:buNone/>
            </a:pPr>
            <a:endParaRPr/>
          </a:p>
        </p:txBody>
      </p:sp>
      <p:cxnSp>
        <p:nvCxnSpPr>
          <p:cNvPr id="30" name="Shape 30"/>
          <p:cNvCxnSpPr/>
          <p:nvPr/>
        </p:nvCxnSpPr>
        <p:spPr>
          <a:xfrm>
            <a:off x="0" y="1127679"/>
            <a:ext cx="9144000" cy="0"/>
          </a:xfrm>
          <a:prstGeom prst="straightConnector1">
            <a:avLst/>
          </a:prstGeom>
          <a:noFill/>
          <a:ln w="28575" cap="flat" cmpd="sng">
            <a:solidFill>
              <a:schemeClr val="dk1"/>
            </a:solidFill>
            <a:prstDash val="solid"/>
            <a:round/>
            <a:headEnd type="none" w="med" len="med"/>
            <a:tailEnd type="none" w="med" len="med"/>
          </a:ln>
        </p:spPr>
      </p:cxnSp>
      <p:sp>
        <p:nvSpPr>
          <p:cNvPr id="31" name="Shape 31"/>
          <p:cNvSpPr txBox="1">
            <a:spLocks noGrp="1"/>
          </p:cNvSpPr>
          <p:nvPr>
            <p:ph type="title"/>
          </p:nvPr>
        </p:nvSpPr>
        <p:spPr>
          <a:xfrm>
            <a:off x="457200" y="205978"/>
            <a:ext cx="8229600" cy="8574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556791" y="474985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3"/>
        <p:cNvGrpSpPr/>
        <p:nvPr/>
      </p:nvGrpSpPr>
      <p:grpSpPr>
        <a:xfrm>
          <a:off x="0" y="0"/>
          <a:ext cx="0" cy="0"/>
          <a:chOff x="0" y="0"/>
          <a:chExt cx="0" cy="0"/>
        </a:xfrm>
      </p:grpSpPr>
      <p:sp>
        <p:nvSpPr>
          <p:cNvPr id="34" name="Shape 34"/>
          <p:cNvSpPr/>
          <p:nvPr/>
        </p:nvSpPr>
        <p:spPr>
          <a:xfrm>
            <a:off x="0" y="4225081"/>
            <a:ext cx="9144000" cy="918300"/>
          </a:xfrm>
          <a:prstGeom prst="rect">
            <a:avLst/>
          </a:prstGeom>
          <a:solidFill>
            <a:schemeClr val="dk2"/>
          </a:solidFill>
          <a:ln>
            <a:noFill/>
          </a:ln>
        </p:spPr>
        <p:txBody>
          <a:bodyPr lIns="91425" tIns="45700" rIns="91425" bIns="45700" anchor="ctr" anchorCtr="0">
            <a:noAutofit/>
          </a:bodyPr>
          <a:lstStyle/>
          <a:p>
            <a:pPr lvl="0">
              <a:spcBef>
                <a:spcPts val="0"/>
              </a:spcBef>
              <a:buNone/>
            </a:pPr>
            <a:endParaRPr/>
          </a:p>
        </p:txBody>
      </p:sp>
      <p:cxnSp>
        <p:nvCxnSpPr>
          <p:cNvPr id="35" name="Shape 35"/>
          <p:cNvCxnSpPr/>
          <p:nvPr/>
        </p:nvCxnSpPr>
        <p:spPr>
          <a:xfrm>
            <a:off x="0" y="4225081"/>
            <a:ext cx="9144000" cy="0"/>
          </a:xfrm>
          <a:prstGeom prst="straightConnector1">
            <a:avLst/>
          </a:prstGeom>
          <a:noFill/>
          <a:ln w="28575" cap="flat" cmpd="sng">
            <a:solidFill>
              <a:schemeClr val="dk1"/>
            </a:solidFill>
            <a:prstDash val="solid"/>
            <a:round/>
            <a:headEnd type="none" w="med" len="med"/>
            <a:tailEnd type="none" w="med" len="med"/>
          </a:ln>
        </p:spPr>
      </p:cxnSp>
      <p:sp>
        <p:nvSpPr>
          <p:cNvPr id="36" name="Shape 36"/>
          <p:cNvSpPr txBox="1">
            <a:spLocks noGrp="1"/>
          </p:cNvSpPr>
          <p:nvPr>
            <p:ph type="body" idx="1"/>
          </p:nvPr>
        </p:nvSpPr>
        <p:spPr>
          <a:xfrm>
            <a:off x="457200" y="4406309"/>
            <a:ext cx="8229600" cy="519600"/>
          </a:xfrm>
          <a:prstGeom prst="rect">
            <a:avLst/>
          </a:prstGeom>
        </p:spPr>
        <p:txBody>
          <a:bodyPr lIns="91425" tIns="91425" rIns="91425" bIns="91425" anchor="t" anchorCtr="0"/>
          <a:lstStyle>
            <a:lvl1pPr lvl="0" algn="ctr">
              <a:spcBef>
                <a:spcPts val="0"/>
              </a:spcBef>
              <a:buClr>
                <a:schemeClr val="lt1"/>
              </a:buClr>
              <a:buSzPct val="100000"/>
              <a:buNone/>
              <a:defRPr sz="1800">
                <a:solidFill>
                  <a:schemeClr val="lt1"/>
                </a:solidFill>
              </a:defRPr>
            </a:lvl1pPr>
          </a:lstStyle>
          <a:p>
            <a:endParaRPr/>
          </a:p>
        </p:txBody>
      </p:sp>
      <p:sp>
        <p:nvSpPr>
          <p:cNvPr id="37" name="Shape 37"/>
          <p:cNvSpPr txBox="1">
            <a:spLocks noGrp="1"/>
          </p:cNvSpPr>
          <p:nvPr>
            <p:ph type="sldNum" idx="12"/>
          </p:nvPr>
        </p:nvSpPr>
        <p:spPr>
          <a:xfrm>
            <a:off x="8556791" y="474985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8"/>
        <p:cNvGrpSpPr/>
        <p:nvPr/>
      </p:nvGrpSpPr>
      <p:grpSpPr>
        <a:xfrm>
          <a:off x="0" y="0"/>
          <a:ext cx="0" cy="0"/>
          <a:chOff x="0" y="0"/>
          <a:chExt cx="0" cy="0"/>
        </a:xfrm>
      </p:grpSpPr>
      <p:sp>
        <p:nvSpPr>
          <p:cNvPr id="39" name="Shape 39"/>
          <p:cNvSpPr txBox="1">
            <a:spLocks noGrp="1"/>
          </p:cNvSpPr>
          <p:nvPr>
            <p:ph type="sldNum" idx="12"/>
          </p:nvPr>
        </p:nvSpPr>
        <p:spPr>
          <a:xfrm>
            <a:off x="8556791" y="4749850"/>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lvl="0">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1pPr>
            <a:lvl2pPr lvl="1">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2pPr>
            <a:lvl3pPr lvl="2">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3pPr>
            <a:lvl4pPr lvl="3">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4pPr>
            <a:lvl5pPr lvl="4">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5pPr>
            <a:lvl6pPr lvl="5">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6pPr>
            <a:lvl7pPr lvl="6">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7pPr>
            <a:lvl8pPr lvl="7">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8pPr>
            <a:lvl9pPr lvl="8">
              <a:spcBef>
                <a:spcPts val="0"/>
              </a:spcBef>
              <a:buClr>
                <a:schemeClr val="lt1"/>
              </a:buClr>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7" name="Shape 7"/>
          <p:cNvSpPr txBox="1">
            <a:spLocks noGrp="1"/>
          </p:cNvSpPr>
          <p:nvPr>
            <p:ph type="body" idx="1"/>
          </p:nvPr>
        </p:nvSpPr>
        <p:spPr>
          <a:xfrm>
            <a:off x="457200" y="1200150"/>
            <a:ext cx="8229600" cy="3725700"/>
          </a:xfrm>
          <a:prstGeom prst="rect">
            <a:avLst/>
          </a:prstGeom>
          <a:noFill/>
          <a:ln>
            <a:noFill/>
          </a:ln>
        </p:spPr>
        <p:txBody>
          <a:bodyPr lIns="91425" tIns="91425" rIns="91425" bIns="91425" anchor="t" anchorCtr="0"/>
          <a:lstStyle>
            <a:lvl1pPr lvl="0">
              <a:spcBef>
                <a:spcPts val="600"/>
              </a:spcBef>
              <a:buClr>
                <a:schemeClr val="dk2"/>
              </a:buClr>
              <a:buSzPct val="100000"/>
              <a:buFont typeface="Trebuchet MS"/>
              <a:defRPr sz="3000">
                <a:solidFill>
                  <a:schemeClr val="dk2"/>
                </a:solidFill>
                <a:latin typeface="Trebuchet MS"/>
                <a:ea typeface="Trebuchet MS"/>
                <a:cs typeface="Trebuchet MS"/>
                <a:sym typeface="Trebuchet MS"/>
              </a:defRPr>
            </a:lvl1pPr>
            <a:lvl2pPr lvl="1">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2pPr>
            <a:lvl3pPr lvl="2">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lvl="3">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4pPr>
            <a:lvl5pPr lvl="4">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5pPr>
            <a:lvl6pPr lvl="5">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6pPr>
            <a:lvl7pPr lvl="6">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7pPr>
            <a:lvl8pPr lvl="7">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8pPr>
            <a:lvl9pPr lvl="8">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9pPr>
          </a:lstStyle>
          <a:p>
            <a:endParaRPr/>
          </a:p>
        </p:txBody>
      </p:sp>
      <p:sp>
        <p:nvSpPr>
          <p:cNvPr id="8" name="Shape 8"/>
          <p:cNvSpPr txBox="1">
            <a:spLocks noGrp="1"/>
          </p:cNvSpPr>
          <p:nvPr>
            <p:ph type="sldNum" idx="12"/>
          </p:nvPr>
        </p:nvSpPr>
        <p:spPr>
          <a:xfrm>
            <a:off x="8556791" y="4749850"/>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300">
                <a:solidFill>
                  <a:schemeClr val="dk2"/>
                </a:solidFill>
                <a:latin typeface="Trebuchet MS"/>
                <a:ea typeface="Trebuchet MS"/>
                <a:cs typeface="Trebuchet MS"/>
                <a:sym typeface="Trebuchet MS"/>
              </a:rPr>
              <a:t>‹#›</a:t>
            </a:fld>
            <a:endParaRPr lang="en" sz="1300">
              <a:solidFill>
                <a:schemeClr val="dk2"/>
              </a:solidFill>
              <a:latin typeface="Trebuchet MS"/>
              <a:ea typeface="Trebuchet MS"/>
              <a:cs typeface="Trebuchet MS"/>
              <a:sym typeface="Trebuchet MS"/>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google.com/document/d/1ZQSzM093MhPdzD2yplknBUuP3zu2eACk6-ogrRO0aOE/edi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3" Type="http://schemas.openxmlformats.org/officeDocument/2006/relationships/hyperlink" Target="https://docs.google.com/document/d/1kdIed8SV0IMLSHsSxFq183M6JqrvGIZN4lUUhgGirSU/edi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s://docs.google.com/document/d/1BhfuqE6-Ysd9Evbg6uxuazh7j-dI8-UQsL69yTZlGws/edit"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docs.google.com/document/d/1DJqSyjv-4RlUeCAC72H3eDoUvjqTeVgsBzzU_-xuWvU/edit" TargetMode="External"/><Relationship Id="rId13" Type="http://schemas.openxmlformats.org/officeDocument/2006/relationships/hyperlink" Target="https://docs.google.com/document/d/1I4OWDqBOwm9PfCz_ojA17jcgf0blUTGv2dHmOhIcIX8/edit" TargetMode="External"/><Relationship Id="rId3" Type="http://schemas.openxmlformats.org/officeDocument/2006/relationships/hyperlink" Target="https://docs.google.com/presentation/d/11ANIRJnpTYI67hSyPkfhY9DcAi5KVbdRYWHj8UBAwog/edit#slide=id.p3" TargetMode="External"/><Relationship Id="rId7" Type="http://schemas.openxmlformats.org/officeDocument/2006/relationships/hyperlink" Target="https://docs.google.com/document/d/1hU0WlXKseBIMnu7uBea8Ijqq-j9d6XwearSJkb3mylI/edit" TargetMode="External"/><Relationship Id="rId12" Type="http://schemas.openxmlformats.org/officeDocument/2006/relationships/hyperlink" Target="https://docs.google.com/document/d/1gfvndmY7lBAjkg5HaAoEyR7dCHOtPIbEIBYRELZAeOk/edit"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docs.google.com/document/d/19pF0X42ibhgWExycbfz7W3oPY4TluT0qqHfUBVDh9ng/edit" TargetMode="External"/><Relationship Id="rId11" Type="http://schemas.openxmlformats.org/officeDocument/2006/relationships/hyperlink" Target="https://docs.google.com/document/d/11HaTAp-quUwWoIJCv_472TLcI_R02waNpqCx5wEgbzI/edit" TargetMode="External"/><Relationship Id="rId5" Type="http://schemas.openxmlformats.org/officeDocument/2006/relationships/hyperlink" Target="https://docs.google.com/document/d/1Xkw1mlA2dLltMrG6xDpO_Xr9GVjH0qkGA4SVX-1lcX4/edit" TargetMode="External"/><Relationship Id="rId10" Type="http://schemas.openxmlformats.org/officeDocument/2006/relationships/hyperlink" Target="https://docs.google.com/document/d/15ta7obO75uFe14NNIku1OxBLkGDZyScYY59NHFnxffM/edit" TargetMode="External"/><Relationship Id="rId4" Type="http://schemas.openxmlformats.org/officeDocument/2006/relationships/hyperlink" Target="https://docs.google.com/document/d/121i04LWBAuWGp0Q3hhiqVQDGRdyH9Uwawl6cfF7OAJU/edit#heading=h.gjdgxs" TargetMode="External"/><Relationship Id="rId9" Type="http://schemas.openxmlformats.org/officeDocument/2006/relationships/hyperlink" Target="https://docs.google.com/presentation/d/1xY2Mtn0ObnAltSlGPm7urhMrmw8LCsBqkTUjkTyHQBc/edit"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health.tki.org.nz/Teaching-in-HPE/Health-and-PE-in-the-NZC/Health-and-PE-in-the-NZC-1999"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ocs.google.com/document/d/1rJskgXKBjeXOQPCA1K0Mh3WajvUgTKe2ZNRpeKFlnfo/edit"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hyperlink" Target="http://i1os.com/Te_Whare_Tapa_Wha_by_Deb_Marsden/XlMitK8I8IM.video"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health.tki.org.nz/Key-collections/Curriculum-in-action/Making-Meanin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hyperlink" Target="https://docs.google.com/document/d/1bCDwpDJE3wrAvQXSm_8Mtov8wYFiFIU3Tk2ACb9kOnE/edi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hyperlink" Target="https://docs.google.com/document/d/1sUW2qXcc55eKL3mBte1qcZY6ZDOGTvAf8VslGNTSkBw/edi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health.tki.org.nz/Key-collections/Curriculum-in-action/Friendships/Possible-learning-experiences/Attitudes-values-and-friendship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43"/>
        <p:cNvGrpSpPr/>
        <p:nvPr/>
      </p:nvGrpSpPr>
      <p:grpSpPr>
        <a:xfrm>
          <a:off x="0" y="0"/>
          <a:ext cx="0" cy="0"/>
          <a:chOff x="0" y="0"/>
          <a:chExt cx="0" cy="0"/>
        </a:xfrm>
      </p:grpSpPr>
      <p:sp>
        <p:nvSpPr>
          <p:cNvPr id="44" name="Shape 44"/>
          <p:cNvSpPr txBox="1">
            <a:spLocks noGrp="1"/>
          </p:cNvSpPr>
          <p:nvPr>
            <p:ph type="ctrTitle"/>
          </p:nvPr>
        </p:nvSpPr>
        <p:spPr>
          <a:xfrm>
            <a:off x="685800" y="1618313"/>
            <a:ext cx="7772400" cy="1238100"/>
          </a:xfrm>
          <a:prstGeom prst="rect">
            <a:avLst/>
          </a:prstGeom>
        </p:spPr>
        <p:txBody>
          <a:bodyPr lIns="91425" tIns="91425" rIns="91425" bIns="91425" anchor="b" anchorCtr="0">
            <a:noAutofit/>
          </a:bodyPr>
          <a:lstStyle/>
          <a:p>
            <a:pPr lvl="0" algn="ctr">
              <a:spcBef>
                <a:spcPts val="1400"/>
              </a:spcBef>
              <a:spcAft>
                <a:spcPts val="400"/>
              </a:spcAft>
              <a:buClr>
                <a:schemeClr val="dk1"/>
              </a:buClr>
              <a:buSzPct val="25000"/>
              <a:buFont typeface="Arial"/>
              <a:buNone/>
            </a:pPr>
            <a:r>
              <a:rPr lang="en">
                <a:solidFill>
                  <a:schemeClr val="dk1"/>
                </a:solidFill>
                <a:latin typeface="Dancing Script"/>
                <a:ea typeface="Dancing Script"/>
                <a:cs typeface="Dancing Script"/>
                <a:sym typeface="Dancing Script"/>
              </a:rPr>
              <a:t>Building strong foundations for success in senior Health Education</a:t>
            </a:r>
          </a:p>
        </p:txBody>
      </p:sp>
      <p:sp>
        <p:nvSpPr>
          <p:cNvPr id="45" name="Shape 45"/>
          <p:cNvSpPr txBox="1">
            <a:spLocks noGrp="1"/>
          </p:cNvSpPr>
          <p:nvPr>
            <p:ph type="subTitle" idx="1"/>
          </p:nvPr>
        </p:nvSpPr>
        <p:spPr>
          <a:xfrm>
            <a:off x="685800" y="2964777"/>
            <a:ext cx="7772400" cy="944699"/>
          </a:xfrm>
          <a:prstGeom prst="rect">
            <a:avLst/>
          </a:prstGeom>
        </p:spPr>
        <p:txBody>
          <a:bodyPr lIns="91425" tIns="91425" rIns="91425" bIns="91425" anchor="t" anchorCtr="0">
            <a:noAutofit/>
          </a:bodyPr>
          <a:lstStyle/>
          <a:p>
            <a:pPr lvl="0" algn="r" rtl="0">
              <a:spcBef>
                <a:spcPts val="0"/>
              </a:spcBef>
              <a:buNone/>
            </a:pPr>
            <a:r>
              <a:rPr lang="en" sz="2400">
                <a:solidFill>
                  <a:srgbClr val="9900FF"/>
                </a:solidFill>
                <a:latin typeface="Dancing Script"/>
                <a:ea typeface="Dancing Script"/>
                <a:cs typeface="Dancing Script"/>
                <a:sym typeface="Dancing Script"/>
              </a:rPr>
              <a:t>Michelle Ferris</a:t>
            </a:r>
          </a:p>
          <a:p>
            <a:pPr lvl="0" algn="r" rtl="0">
              <a:spcBef>
                <a:spcPts val="0"/>
              </a:spcBef>
              <a:buNone/>
            </a:pPr>
            <a:r>
              <a:rPr lang="en" sz="2400">
                <a:solidFill>
                  <a:srgbClr val="9900FF"/>
                </a:solidFill>
                <a:latin typeface="Dancing Script"/>
                <a:ea typeface="Dancing Script"/>
                <a:cs typeface="Dancing Script"/>
                <a:sym typeface="Dancing Script"/>
              </a:rPr>
              <a:t>Room E1</a:t>
            </a:r>
          </a:p>
          <a:p>
            <a:pPr lvl="0" algn="r" rtl="0">
              <a:spcBef>
                <a:spcPts val="0"/>
              </a:spcBef>
              <a:buNone/>
            </a:pPr>
            <a:endParaRPr sz="2400">
              <a:solidFill>
                <a:srgbClr val="9900FF"/>
              </a:solidFill>
              <a:latin typeface="Dancing Script"/>
              <a:ea typeface="Dancing Script"/>
              <a:cs typeface="Dancing Script"/>
              <a:sym typeface="Dancing Script"/>
            </a:endParaRPr>
          </a:p>
          <a:p>
            <a:pPr lvl="0" algn="r" rtl="0">
              <a:spcBef>
                <a:spcPts val="0"/>
              </a:spcBef>
              <a:buNone/>
            </a:pPr>
            <a:endParaRPr sz="2400">
              <a:solidFill>
                <a:srgbClr val="9900FF"/>
              </a:solidFill>
              <a:latin typeface="Dancing Script"/>
              <a:ea typeface="Dancing Script"/>
              <a:cs typeface="Dancing Script"/>
              <a:sym typeface="Dancing Script"/>
            </a:endParaRPr>
          </a:p>
          <a:p>
            <a:pPr lvl="0" algn="ctr">
              <a:lnSpc>
                <a:spcPct val="150000"/>
              </a:lnSpc>
              <a:spcBef>
                <a:spcPts val="600"/>
              </a:spcBef>
              <a:buClr>
                <a:schemeClr val="dk1"/>
              </a:buClr>
              <a:buSzPct val="110000"/>
              <a:buFont typeface="Arial"/>
              <a:buNone/>
            </a:pPr>
            <a:r>
              <a:rPr lang="en" sz="1000">
                <a:solidFill>
                  <a:srgbClr val="EFEFEF"/>
                </a:solidFill>
              </a:rPr>
              <a:t>This workshop explores the use of creative, critical thinking and literacy activities that introduce key Health concepts into junior HPE programmes. These aim to enrich learning in Health units and prepare students for success in senior Health Education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457200" y="115024"/>
            <a:ext cx="8229600" cy="900900"/>
          </a:xfrm>
          <a:prstGeom prst="rect">
            <a:avLst/>
          </a:prstGeom>
        </p:spPr>
        <p:txBody>
          <a:bodyPr lIns="91425" tIns="91425" rIns="91425" bIns="91425" anchor="b" anchorCtr="0">
            <a:noAutofit/>
          </a:bodyPr>
          <a:lstStyle/>
          <a:p>
            <a:pPr lvl="0">
              <a:spcBef>
                <a:spcPts val="0"/>
              </a:spcBef>
              <a:buNone/>
            </a:pPr>
            <a:r>
              <a:rPr lang="en">
                <a:solidFill>
                  <a:srgbClr val="FFFFFF"/>
                </a:solidFill>
              </a:rPr>
              <a:t>Warm up/Discussion</a:t>
            </a:r>
          </a:p>
        </p:txBody>
      </p:sp>
      <p:sp>
        <p:nvSpPr>
          <p:cNvPr id="107" name="Shape 107"/>
          <p:cNvSpPr txBox="1">
            <a:spLocks noGrp="1"/>
          </p:cNvSpPr>
          <p:nvPr>
            <p:ph type="body" idx="1"/>
          </p:nvPr>
        </p:nvSpPr>
        <p:spPr>
          <a:xfrm>
            <a:off x="457200" y="1146775"/>
            <a:ext cx="8229600" cy="3996600"/>
          </a:xfrm>
          <a:prstGeom prst="rect">
            <a:avLst/>
          </a:prstGeom>
        </p:spPr>
        <p:txBody>
          <a:bodyPr lIns="91425" tIns="91425" rIns="91425" bIns="91425" anchor="t" anchorCtr="0">
            <a:noAutofit/>
          </a:bodyPr>
          <a:lstStyle/>
          <a:p>
            <a:pPr lvl="0">
              <a:spcBef>
                <a:spcPts val="0"/>
              </a:spcBef>
              <a:buNone/>
            </a:pPr>
            <a:r>
              <a:rPr lang="en" sz="2000" b="1" u="sng">
                <a:solidFill>
                  <a:srgbClr val="000000"/>
                </a:solidFill>
              </a:rPr>
              <a:t>Talking Donut</a:t>
            </a:r>
          </a:p>
          <a:p>
            <a:pPr marL="457200" lvl="0" indent="-355600" rtl="0">
              <a:spcBef>
                <a:spcPts val="0"/>
              </a:spcBef>
              <a:buClr>
                <a:srgbClr val="000000"/>
              </a:buClr>
              <a:buSzPct val="100000"/>
              <a:buAutoNum type="arabicParenR"/>
            </a:pPr>
            <a:r>
              <a:rPr lang="en" sz="2000">
                <a:solidFill>
                  <a:srgbClr val="000000"/>
                </a:solidFill>
              </a:rPr>
              <a:t>In a donut formation stand opposite someone in the group.</a:t>
            </a:r>
          </a:p>
          <a:p>
            <a:pPr marL="457200" lvl="0" indent="-355600" rtl="0">
              <a:spcBef>
                <a:spcPts val="0"/>
              </a:spcBef>
              <a:buClr>
                <a:srgbClr val="000000"/>
              </a:buClr>
              <a:buSzPct val="100000"/>
              <a:buAutoNum type="arabicParenR"/>
            </a:pPr>
            <a:r>
              <a:rPr lang="en" sz="2000">
                <a:solidFill>
                  <a:srgbClr val="000000"/>
                </a:solidFill>
              </a:rPr>
              <a:t>Introduce yourself then discuss what you want to gain from attending this presentation.(feedback from 2-3 people)</a:t>
            </a:r>
          </a:p>
          <a:p>
            <a:pPr marL="457200" lvl="0" indent="-355600" rtl="0">
              <a:spcBef>
                <a:spcPts val="0"/>
              </a:spcBef>
              <a:buClr>
                <a:srgbClr val="000000"/>
              </a:buClr>
              <a:buSzPct val="100000"/>
              <a:buAutoNum type="arabicParenR"/>
            </a:pPr>
            <a:r>
              <a:rPr lang="en" sz="2000">
                <a:solidFill>
                  <a:srgbClr val="000000"/>
                </a:solidFill>
              </a:rPr>
              <a:t>People on the outside move clockwise 3 spaces.</a:t>
            </a:r>
          </a:p>
          <a:p>
            <a:pPr marL="457200" lvl="0" indent="-355600" rtl="0">
              <a:spcBef>
                <a:spcPts val="0"/>
              </a:spcBef>
              <a:buClr>
                <a:srgbClr val="000000"/>
              </a:buClr>
              <a:buSzPct val="100000"/>
              <a:buAutoNum type="arabicParenR"/>
            </a:pPr>
            <a:r>
              <a:rPr lang="en" sz="2000">
                <a:solidFill>
                  <a:srgbClr val="000000"/>
                </a:solidFill>
              </a:rPr>
              <a:t>Introduce yourself then discuss how well you think your school currently prepares students for senior Health Education.(feedback from 2-3 people)</a:t>
            </a:r>
          </a:p>
          <a:p>
            <a:pPr marL="457200" lvl="0" indent="-355600" rtl="0">
              <a:spcBef>
                <a:spcPts val="0"/>
              </a:spcBef>
              <a:buClr>
                <a:srgbClr val="000000"/>
              </a:buClr>
              <a:buSzPct val="100000"/>
              <a:buAutoNum type="arabicParenR"/>
            </a:pPr>
            <a:r>
              <a:rPr lang="en" sz="2000">
                <a:solidFill>
                  <a:srgbClr val="000000"/>
                </a:solidFill>
              </a:rPr>
              <a:t>People on the outside move clockwise 3 spaces.</a:t>
            </a:r>
          </a:p>
          <a:p>
            <a:pPr marL="457200" lvl="0" indent="-355600" rtl="0">
              <a:spcBef>
                <a:spcPts val="0"/>
              </a:spcBef>
              <a:buClr>
                <a:srgbClr val="000000"/>
              </a:buClr>
              <a:buSzPct val="100000"/>
              <a:buAutoNum type="arabicParenR"/>
            </a:pPr>
            <a:r>
              <a:rPr lang="en" sz="2000">
                <a:solidFill>
                  <a:srgbClr val="000000"/>
                </a:solidFill>
              </a:rPr>
              <a:t>Introduce yourself then discuss why interpersonal skills help achievement. (feedback from 2-3 people)</a:t>
            </a:r>
          </a:p>
          <a:p>
            <a:pPr lvl="0">
              <a:spcBef>
                <a:spcPts val="0"/>
              </a:spcBef>
              <a:buNone/>
            </a:pPr>
            <a:r>
              <a:rPr lang="en" sz="2000">
                <a:solidFill>
                  <a:srgbClr val="000000"/>
                </a:solidFill>
              </a:rPr>
              <a:t>Another communication icebreaker/starter: </a:t>
            </a:r>
            <a:r>
              <a:rPr lang="en" sz="2000" u="sng">
                <a:solidFill>
                  <a:schemeClr val="hlink"/>
                </a:solidFill>
                <a:hlinkClick r:id="rId3"/>
              </a:rPr>
              <a:t>Human Treasure Hunt</a:t>
            </a:r>
          </a:p>
          <a:p>
            <a:pPr lvl="0">
              <a:spcBef>
                <a:spcPts val="0"/>
              </a:spcBef>
              <a:buNone/>
            </a:pPr>
            <a:endParaRPr sz="2000"/>
          </a:p>
        </p:txBody>
      </p:sp>
      <p:pic>
        <p:nvPicPr>
          <p:cNvPr id="108" name="Shape 108" descr="stock-photo-26966494-donut.jpg"/>
          <p:cNvPicPr preferRelativeResize="0"/>
          <p:nvPr/>
        </p:nvPicPr>
        <p:blipFill>
          <a:blip r:embed="rId4">
            <a:alphaModFix/>
          </a:blip>
          <a:stretch>
            <a:fillRect/>
          </a:stretch>
        </p:blipFill>
        <p:spPr>
          <a:xfrm>
            <a:off x="6880699" y="115025"/>
            <a:ext cx="2157050" cy="16121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457200" y="115024"/>
            <a:ext cx="8229600" cy="900900"/>
          </a:xfrm>
          <a:prstGeom prst="rect">
            <a:avLst/>
          </a:prstGeom>
        </p:spPr>
        <p:txBody>
          <a:bodyPr lIns="91425" tIns="91425" rIns="91425" bIns="91425" anchor="b" anchorCtr="0">
            <a:noAutofit/>
          </a:bodyPr>
          <a:lstStyle/>
          <a:p>
            <a:pPr lvl="0" rtl="0">
              <a:spcBef>
                <a:spcPts val="0"/>
              </a:spcBef>
              <a:buNone/>
            </a:pPr>
            <a:r>
              <a:rPr lang="en">
                <a:solidFill>
                  <a:srgbClr val="FFFFFF"/>
                </a:solidFill>
              </a:rPr>
              <a:t>Strategies</a:t>
            </a:r>
          </a:p>
        </p:txBody>
      </p:sp>
      <p:sp>
        <p:nvSpPr>
          <p:cNvPr id="114" name="Shape 114"/>
          <p:cNvSpPr txBox="1">
            <a:spLocks noGrp="1"/>
          </p:cNvSpPr>
          <p:nvPr>
            <p:ph type="body" idx="1"/>
          </p:nvPr>
        </p:nvSpPr>
        <p:spPr>
          <a:xfrm>
            <a:off x="457200" y="1304600"/>
            <a:ext cx="8229600" cy="3593100"/>
          </a:xfrm>
          <a:prstGeom prst="rect">
            <a:avLst/>
          </a:prstGeom>
        </p:spPr>
        <p:txBody>
          <a:bodyPr lIns="91425" tIns="91425" rIns="91425" bIns="91425" anchor="t" anchorCtr="0">
            <a:noAutofit/>
          </a:bodyPr>
          <a:lstStyle/>
          <a:p>
            <a:pPr marL="457200" lvl="0" indent="-381000" rtl="0">
              <a:spcBef>
                <a:spcPts val="0"/>
              </a:spcBef>
              <a:buClr>
                <a:srgbClr val="000000"/>
              </a:buClr>
              <a:buSzPct val="100000"/>
              <a:buChar char="★"/>
            </a:pPr>
            <a:r>
              <a:rPr lang="en" sz="2400">
                <a:solidFill>
                  <a:srgbClr val="000000"/>
                </a:solidFill>
              </a:rPr>
              <a:t>Literacy Strategies to help students get words on paper - </a:t>
            </a:r>
            <a:r>
              <a:rPr lang="en" sz="2400" u="sng">
                <a:solidFill>
                  <a:srgbClr val="000000"/>
                </a:solidFill>
                <a:hlinkClick r:id="rId3"/>
              </a:rPr>
              <a:t>RAP</a:t>
            </a:r>
            <a:r>
              <a:rPr lang="en" sz="2400">
                <a:solidFill>
                  <a:srgbClr val="000000"/>
                </a:solidFill>
              </a:rPr>
              <a:t>, </a:t>
            </a:r>
            <a:r>
              <a:rPr lang="en" sz="2400" u="sng">
                <a:solidFill>
                  <a:srgbClr val="000000"/>
                </a:solidFill>
                <a:hlinkClick r:id="rId4"/>
              </a:rPr>
              <a:t>SEXY</a:t>
            </a:r>
            <a:r>
              <a:rPr lang="en" sz="2400">
                <a:solidFill>
                  <a:srgbClr val="000000"/>
                </a:solidFill>
              </a:rPr>
              <a:t> , PMI Chart, Y Chart.</a:t>
            </a:r>
          </a:p>
          <a:p>
            <a:pPr marL="457200" lvl="0" indent="-381000" rtl="0">
              <a:spcBef>
                <a:spcPts val="0"/>
              </a:spcBef>
              <a:buClr>
                <a:srgbClr val="000000"/>
              </a:buClr>
              <a:buSzPct val="100000"/>
              <a:buChar char="★"/>
            </a:pPr>
            <a:r>
              <a:rPr lang="en" sz="2400">
                <a:solidFill>
                  <a:srgbClr val="000000"/>
                </a:solidFill>
              </a:rPr>
              <a:t>Using films to provide a context and get specific examples, things such as feelings and responses, influences, consequences, strategies.</a:t>
            </a:r>
          </a:p>
          <a:p>
            <a:pPr marL="457200" lvl="0" indent="-381000" rtl="0">
              <a:spcBef>
                <a:spcPts val="0"/>
              </a:spcBef>
              <a:buClr>
                <a:srgbClr val="000000"/>
              </a:buClr>
              <a:buSzPct val="100000"/>
              <a:buChar char="★"/>
            </a:pPr>
            <a:r>
              <a:rPr lang="en" sz="2400">
                <a:solidFill>
                  <a:srgbClr val="000000"/>
                </a:solidFill>
              </a:rPr>
              <a:t>Use Role Play to help students understand how to use specific skills or to gain perspective on a situation.</a:t>
            </a:r>
          </a:p>
          <a:p>
            <a:pPr marL="457200" lvl="0" indent="-381000" rtl="0">
              <a:spcBef>
                <a:spcPts val="0"/>
              </a:spcBef>
              <a:buClr>
                <a:srgbClr val="000000"/>
              </a:buClr>
              <a:buSzPct val="100000"/>
              <a:buChar char="★"/>
            </a:pPr>
            <a:r>
              <a:rPr lang="en" sz="2400">
                <a:solidFill>
                  <a:srgbClr val="000000"/>
                </a:solidFill>
              </a:rPr>
              <a:t>Context choices that create a knowledge base for senior contexts. - The NZC helps with this as the AO’s follow on themes and concepts from level 1-8.</a:t>
            </a:r>
          </a:p>
          <a:p>
            <a:pPr lvl="0" rtl="0">
              <a:spcBef>
                <a:spcPts val="0"/>
              </a:spcBef>
              <a:buNone/>
            </a:pPr>
            <a:endParaRPr sz="2000">
              <a:solidFill>
                <a:srgbClr val="000000"/>
              </a:solidFill>
            </a:endParaRPr>
          </a:p>
          <a:p>
            <a:pPr lvl="0" rtl="0">
              <a:spcBef>
                <a:spcPts val="0"/>
              </a:spcBef>
              <a:buNone/>
            </a:pPr>
            <a:endParaRPr sz="2000">
              <a:solidFill>
                <a:srgbClr val="000000"/>
              </a:solidFill>
            </a:endParaRPr>
          </a:p>
        </p:txBody>
      </p:sp>
      <p:pic>
        <p:nvPicPr>
          <p:cNvPr id="115" name="Shape 115"/>
          <p:cNvPicPr preferRelativeResize="0"/>
          <p:nvPr/>
        </p:nvPicPr>
        <p:blipFill>
          <a:blip r:embed="rId5">
            <a:alphaModFix/>
          </a:blip>
          <a:stretch>
            <a:fillRect/>
          </a:stretch>
        </p:blipFill>
        <p:spPr>
          <a:xfrm>
            <a:off x="7040050" y="17325"/>
            <a:ext cx="1929825" cy="144737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457200" y="115024"/>
            <a:ext cx="8229600" cy="900900"/>
          </a:xfrm>
          <a:prstGeom prst="rect">
            <a:avLst/>
          </a:prstGeom>
        </p:spPr>
        <p:txBody>
          <a:bodyPr lIns="91425" tIns="91425" rIns="91425" bIns="91425" anchor="b" anchorCtr="0">
            <a:noAutofit/>
          </a:bodyPr>
          <a:lstStyle/>
          <a:p>
            <a:pPr lvl="0" rtl="0">
              <a:spcBef>
                <a:spcPts val="0"/>
              </a:spcBef>
              <a:buNone/>
            </a:pPr>
            <a:r>
              <a:rPr lang="en">
                <a:solidFill>
                  <a:srgbClr val="FFFFFF"/>
                </a:solidFill>
              </a:rPr>
              <a:t>Examples and useful resources</a:t>
            </a:r>
          </a:p>
        </p:txBody>
      </p:sp>
      <p:sp>
        <p:nvSpPr>
          <p:cNvPr id="121" name="Shape 121"/>
          <p:cNvSpPr txBox="1">
            <a:spLocks noGrp="1"/>
          </p:cNvSpPr>
          <p:nvPr>
            <p:ph type="body" idx="1"/>
          </p:nvPr>
        </p:nvSpPr>
        <p:spPr>
          <a:xfrm>
            <a:off x="457200" y="1304600"/>
            <a:ext cx="8229600" cy="3593100"/>
          </a:xfrm>
          <a:prstGeom prst="rect">
            <a:avLst/>
          </a:prstGeom>
        </p:spPr>
        <p:txBody>
          <a:bodyPr lIns="91425" tIns="91425" rIns="91425" bIns="91425" anchor="t" anchorCtr="0">
            <a:noAutofit/>
          </a:bodyPr>
          <a:lstStyle/>
          <a:p>
            <a:pPr marL="457200" lvl="0" indent="-381000" rtl="0">
              <a:spcBef>
                <a:spcPts val="0"/>
              </a:spcBef>
              <a:buClr>
                <a:srgbClr val="000000"/>
              </a:buClr>
              <a:buSzPct val="100000"/>
              <a:buChar char="★"/>
            </a:pPr>
            <a:r>
              <a:rPr lang="en" sz="2400">
                <a:solidFill>
                  <a:srgbClr val="000000"/>
                </a:solidFill>
              </a:rPr>
              <a:t>Assertiveness -</a:t>
            </a:r>
            <a:r>
              <a:rPr lang="en" sz="2400" u="sng">
                <a:solidFill>
                  <a:schemeClr val="hlink"/>
                </a:solidFill>
                <a:hlinkClick r:id="rId3"/>
              </a:rPr>
              <a:t> PPT</a:t>
            </a:r>
            <a:r>
              <a:rPr lang="en" sz="2400">
                <a:solidFill>
                  <a:srgbClr val="000000"/>
                </a:solidFill>
              </a:rPr>
              <a:t> Activity </a:t>
            </a:r>
            <a:r>
              <a:rPr lang="en" sz="2400" u="sng">
                <a:solidFill>
                  <a:schemeClr val="hlink"/>
                </a:solidFill>
                <a:hlinkClick r:id="rId4"/>
              </a:rPr>
              <a:t>1</a:t>
            </a:r>
            <a:r>
              <a:rPr lang="en" sz="2400">
                <a:solidFill>
                  <a:srgbClr val="000000"/>
                </a:solidFill>
              </a:rPr>
              <a:t>,</a:t>
            </a:r>
            <a:r>
              <a:rPr lang="en" sz="2400" u="sng">
                <a:solidFill>
                  <a:schemeClr val="hlink"/>
                </a:solidFill>
                <a:hlinkClick r:id="rId5"/>
              </a:rPr>
              <a:t>2</a:t>
            </a:r>
            <a:r>
              <a:rPr lang="en" sz="2400">
                <a:solidFill>
                  <a:srgbClr val="000000"/>
                </a:solidFill>
              </a:rPr>
              <a:t>,</a:t>
            </a:r>
            <a:r>
              <a:rPr lang="en" sz="2400" u="sng">
                <a:solidFill>
                  <a:schemeClr val="hlink"/>
                </a:solidFill>
                <a:hlinkClick r:id="rId6"/>
              </a:rPr>
              <a:t>3</a:t>
            </a:r>
            <a:r>
              <a:rPr lang="en" sz="2400">
                <a:solidFill>
                  <a:srgbClr val="000000"/>
                </a:solidFill>
              </a:rPr>
              <a:t>,</a:t>
            </a:r>
            <a:r>
              <a:rPr lang="en" sz="2400" u="sng">
                <a:solidFill>
                  <a:schemeClr val="hlink"/>
                </a:solidFill>
                <a:hlinkClick r:id="rId7"/>
              </a:rPr>
              <a:t>4</a:t>
            </a:r>
          </a:p>
          <a:p>
            <a:pPr marL="457200" lvl="0" indent="-381000" rtl="0">
              <a:spcBef>
                <a:spcPts val="0"/>
              </a:spcBef>
              <a:buClr>
                <a:srgbClr val="000000"/>
              </a:buClr>
              <a:buSzPct val="100000"/>
              <a:buChar char="★"/>
            </a:pPr>
            <a:r>
              <a:rPr lang="en" sz="2400">
                <a:solidFill>
                  <a:srgbClr val="000000"/>
                </a:solidFill>
              </a:rPr>
              <a:t>Goal setting - SMART</a:t>
            </a:r>
          </a:p>
          <a:p>
            <a:pPr marL="457200" lvl="0" indent="-381000" rtl="0">
              <a:spcBef>
                <a:spcPts val="0"/>
              </a:spcBef>
              <a:buClr>
                <a:srgbClr val="000000"/>
              </a:buClr>
              <a:buSzPct val="100000"/>
              <a:buChar char="★"/>
            </a:pPr>
            <a:r>
              <a:rPr lang="en" sz="2400">
                <a:solidFill>
                  <a:srgbClr val="000000"/>
                </a:solidFill>
              </a:rPr>
              <a:t>Resilience - </a:t>
            </a:r>
            <a:r>
              <a:rPr lang="en" sz="2400" u="sng">
                <a:solidFill>
                  <a:schemeClr val="hlink"/>
                </a:solidFill>
                <a:hlinkClick r:id="rId8"/>
              </a:rPr>
              <a:t>Vocab Square</a:t>
            </a:r>
            <a:r>
              <a:rPr lang="en" sz="2400">
                <a:solidFill>
                  <a:srgbClr val="000000"/>
                </a:solidFill>
              </a:rPr>
              <a:t> - </a:t>
            </a:r>
            <a:r>
              <a:rPr lang="en" sz="2400" u="sng">
                <a:solidFill>
                  <a:schemeClr val="hlink"/>
                </a:solidFill>
                <a:hlinkClick r:id="rId9"/>
              </a:rPr>
              <a:t>Karate Kid</a:t>
            </a:r>
            <a:r>
              <a:rPr lang="en" sz="2400">
                <a:solidFill>
                  <a:srgbClr val="000000"/>
                </a:solidFill>
                <a:hlinkClick r:id="rId9"/>
              </a:rPr>
              <a:t> Resilience PPT</a:t>
            </a:r>
          </a:p>
          <a:p>
            <a:pPr marL="457200" lvl="0" indent="-381000" rtl="0">
              <a:spcBef>
                <a:spcPts val="0"/>
              </a:spcBef>
              <a:buClr>
                <a:srgbClr val="000000"/>
              </a:buClr>
              <a:buSzPct val="100000"/>
              <a:buChar char="★"/>
            </a:pPr>
            <a:r>
              <a:rPr lang="en" sz="2400">
                <a:solidFill>
                  <a:srgbClr val="000000"/>
                </a:solidFill>
              </a:rPr>
              <a:t>Decision Making - </a:t>
            </a:r>
            <a:r>
              <a:rPr lang="en" sz="2400" u="sng">
                <a:solidFill>
                  <a:schemeClr val="hlink"/>
                </a:solidFill>
                <a:hlinkClick r:id="rId10"/>
              </a:rPr>
              <a:t>Decision making grid</a:t>
            </a:r>
          </a:p>
          <a:p>
            <a:pPr marL="457200" lvl="0" indent="-381000" rtl="0">
              <a:spcBef>
                <a:spcPts val="0"/>
              </a:spcBef>
              <a:buClr>
                <a:srgbClr val="000000"/>
              </a:buClr>
              <a:buSzPct val="100000"/>
              <a:buChar char="★"/>
            </a:pPr>
            <a:r>
              <a:rPr lang="en" sz="2400">
                <a:solidFill>
                  <a:srgbClr val="000000"/>
                </a:solidFill>
              </a:rPr>
              <a:t>Assessments - </a:t>
            </a:r>
            <a:r>
              <a:rPr lang="en" sz="2400" u="sng">
                <a:solidFill>
                  <a:schemeClr val="hlink"/>
                </a:solidFill>
                <a:hlinkClick r:id="rId11"/>
              </a:rPr>
              <a:t>Year 10 - </a:t>
            </a:r>
            <a:r>
              <a:rPr lang="en" sz="2400" u="sng">
                <a:solidFill>
                  <a:schemeClr val="hlink"/>
                </a:solidFill>
                <a:hlinkClick r:id="rId11"/>
              </a:rPr>
              <a:t>Sexuality Education (Juno)</a:t>
            </a:r>
          </a:p>
          <a:p>
            <a:pPr marL="457200" lvl="0" indent="-381000" rtl="0">
              <a:spcBef>
                <a:spcPts val="0"/>
              </a:spcBef>
              <a:buClr>
                <a:srgbClr val="000000"/>
              </a:buClr>
              <a:buSzPct val="100000"/>
              <a:buChar char="★"/>
            </a:pPr>
            <a:r>
              <a:rPr lang="en" sz="2400" u="sng">
                <a:solidFill>
                  <a:schemeClr val="hlink"/>
                </a:solidFill>
                <a:hlinkClick r:id="rId12"/>
              </a:rPr>
              <a:t>Critical thinking</a:t>
            </a:r>
            <a:r>
              <a:rPr lang="en" sz="2400">
                <a:solidFill>
                  <a:srgbClr val="000000"/>
                </a:solidFill>
              </a:rPr>
              <a:t> - Questioning - Sentence Starters - Writing Paragraphs - Using Evidence</a:t>
            </a:r>
          </a:p>
          <a:p>
            <a:pPr marL="457200" lvl="0" indent="-381000" rtl="0">
              <a:spcBef>
                <a:spcPts val="0"/>
              </a:spcBef>
              <a:buClr>
                <a:srgbClr val="000000"/>
              </a:buClr>
              <a:buSzPct val="100000"/>
              <a:buChar char="★"/>
            </a:pPr>
            <a:r>
              <a:rPr lang="en" sz="2400">
                <a:solidFill>
                  <a:srgbClr val="000000"/>
                </a:solidFill>
              </a:rPr>
              <a:t>Student choice (literacy focussed) - </a:t>
            </a:r>
            <a:r>
              <a:rPr lang="en" sz="2400" u="sng">
                <a:solidFill>
                  <a:schemeClr val="hlink"/>
                </a:solidFill>
                <a:hlinkClick r:id="rId13"/>
              </a:rPr>
              <a:t>Homework noughts &amp; crosses</a:t>
            </a:r>
          </a:p>
          <a:p>
            <a:pPr lvl="0" rtl="0">
              <a:spcBef>
                <a:spcPts val="0"/>
              </a:spcBef>
              <a:buNone/>
            </a:pPr>
            <a:endParaRPr sz="20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lgn="ctr" rtl="0">
              <a:spcBef>
                <a:spcPts val="0"/>
              </a:spcBef>
              <a:buNone/>
            </a:pPr>
            <a:r>
              <a:rPr lang="en"/>
              <a:t>Thank you!</a:t>
            </a:r>
          </a:p>
        </p:txBody>
      </p:sp>
      <p:sp>
        <p:nvSpPr>
          <p:cNvPr id="127" name="Shape 127"/>
          <p:cNvSpPr txBox="1">
            <a:spLocks noGrp="1"/>
          </p:cNvSpPr>
          <p:nvPr>
            <p:ph type="body" idx="1"/>
          </p:nvPr>
        </p:nvSpPr>
        <p:spPr>
          <a:xfrm>
            <a:off x="457200" y="1200150"/>
            <a:ext cx="8229600" cy="3725700"/>
          </a:xfrm>
          <a:prstGeom prst="rect">
            <a:avLst/>
          </a:prstGeom>
        </p:spPr>
        <p:txBody>
          <a:bodyPr lIns="91425" tIns="91425" rIns="91425" bIns="91425" anchor="t" anchorCtr="0">
            <a:noAutofit/>
          </a:bodyPr>
          <a:lstStyle/>
          <a:p>
            <a:pPr lvl="0" rtl="0">
              <a:spcBef>
                <a:spcPts val="0"/>
              </a:spcBef>
              <a:buNone/>
            </a:pPr>
            <a:endParaRPr sz="850">
              <a:solidFill>
                <a:srgbClr val="333333"/>
              </a:solidFill>
              <a:highlight>
                <a:srgbClr val="FFFFFF"/>
              </a:highlight>
              <a:latin typeface="Verdana"/>
              <a:ea typeface="Verdana"/>
              <a:cs typeface="Verdana"/>
              <a:sym typeface="Verdana"/>
            </a:endParaRPr>
          </a:p>
        </p:txBody>
      </p:sp>
      <p:pic>
        <p:nvPicPr>
          <p:cNvPr id="128" name="Shape 128"/>
          <p:cNvPicPr preferRelativeResize="0"/>
          <p:nvPr/>
        </p:nvPicPr>
        <p:blipFill>
          <a:blip r:embed="rId3">
            <a:alphaModFix/>
          </a:blip>
          <a:stretch>
            <a:fillRect/>
          </a:stretch>
        </p:blipFill>
        <p:spPr>
          <a:xfrm>
            <a:off x="1917923" y="1146674"/>
            <a:ext cx="5067777" cy="39433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49"/>
        <p:cNvGrpSpPr/>
        <p:nvPr/>
      </p:nvGrpSpPr>
      <p:grpSpPr>
        <a:xfrm>
          <a:off x="0" y="0"/>
          <a:ext cx="0" cy="0"/>
          <a:chOff x="0" y="0"/>
          <a:chExt cx="0" cy="0"/>
        </a:xfrm>
      </p:grpSpPr>
      <p:sp>
        <p:nvSpPr>
          <p:cNvPr id="50" name="Shape 50"/>
          <p:cNvSpPr txBox="1">
            <a:spLocks noGrp="1"/>
          </p:cNvSpPr>
          <p:nvPr>
            <p:ph type="body" idx="4294967295"/>
          </p:nvPr>
        </p:nvSpPr>
        <p:spPr>
          <a:xfrm>
            <a:off x="457200" y="98800"/>
            <a:ext cx="8229600" cy="3725700"/>
          </a:xfrm>
          <a:prstGeom prst="rect">
            <a:avLst/>
          </a:prstGeom>
        </p:spPr>
        <p:txBody>
          <a:bodyPr lIns="91425" tIns="91425" rIns="91425" bIns="91425" anchor="t" anchorCtr="0">
            <a:noAutofit/>
          </a:bodyPr>
          <a:lstStyle/>
          <a:p>
            <a:pPr marL="457200" lvl="0" indent="-355600" rtl="0">
              <a:lnSpc>
                <a:spcPct val="115000"/>
              </a:lnSpc>
              <a:spcBef>
                <a:spcPts val="400"/>
              </a:spcBef>
              <a:buClr>
                <a:srgbClr val="000000"/>
              </a:buClr>
              <a:buSzPct val="125000"/>
              <a:buChar char="-"/>
            </a:pPr>
            <a:r>
              <a:rPr lang="en" sz="1600" b="1">
                <a:solidFill>
                  <a:srgbClr val="000000"/>
                </a:solidFill>
                <a:latin typeface="Arial"/>
                <a:ea typeface="Arial"/>
                <a:cs typeface="Arial"/>
                <a:sym typeface="Arial"/>
              </a:rPr>
              <a:t>Tena Koutou Katoa</a:t>
            </a:r>
            <a:r>
              <a:rPr lang="en" sz="1600">
                <a:solidFill>
                  <a:srgbClr val="000000"/>
                </a:solidFill>
                <a:latin typeface="Arial"/>
                <a:ea typeface="Arial"/>
                <a:cs typeface="Arial"/>
                <a:sym typeface="Arial"/>
              </a:rPr>
              <a:t>                    	    	</a:t>
            </a:r>
            <a:r>
              <a:rPr lang="en" sz="1600" i="1">
                <a:solidFill>
                  <a:srgbClr val="000000"/>
                </a:solidFill>
                <a:latin typeface="Arial"/>
                <a:ea typeface="Arial"/>
                <a:cs typeface="Arial"/>
                <a:sym typeface="Arial"/>
              </a:rPr>
              <a:t>Greetings to all</a:t>
            </a:r>
          </a:p>
          <a:p>
            <a:pPr marL="457200" lvl="0" indent="-355600" rtl="0">
              <a:lnSpc>
                <a:spcPct val="115000"/>
              </a:lnSpc>
              <a:spcBef>
                <a:spcPts val="400"/>
              </a:spcBef>
              <a:buClr>
                <a:srgbClr val="000000"/>
              </a:buClr>
              <a:buSzPct val="125000"/>
              <a:buChar char="-"/>
            </a:pPr>
            <a:r>
              <a:rPr lang="en" sz="1600" b="1">
                <a:solidFill>
                  <a:srgbClr val="000000"/>
                </a:solidFill>
                <a:latin typeface="Arial"/>
                <a:ea typeface="Arial"/>
                <a:cs typeface="Arial"/>
                <a:sym typeface="Arial"/>
              </a:rPr>
              <a:t>Ko </a:t>
            </a:r>
            <a:r>
              <a:rPr lang="en" sz="1600">
                <a:solidFill>
                  <a:srgbClr val="000000"/>
                </a:solidFill>
                <a:latin typeface="Arial"/>
                <a:ea typeface="Arial"/>
                <a:cs typeface="Arial"/>
                <a:sym typeface="Arial"/>
              </a:rPr>
              <a:t>Michelle Ferris</a:t>
            </a:r>
            <a:r>
              <a:rPr lang="en" sz="1600" b="1">
                <a:solidFill>
                  <a:srgbClr val="000000"/>
                </a:solidFill>
                <a:latin typeface="Arial"/>
                <a:ea typeface="Arial"/>
                <a:cs typeface="Arial"/>
                <a:sym typeface="Arial"/>
              </a:rPr>
              <a:t> taku ingoa      		</a:t>
            </a:r>
            <a:r>
              <a:rPr lang="en" sz="1600">
                <a:solidFill>
                  <a:srgbClr val="000000"/>
                </a:solidFill>
                <a:latin typeface="Arial"/>
                <a:ea typeface="Arial"/>
                <a:cs typeface="Arial"/>
                <a:sym typeface="Arial"/>
              </a:rPr>
              <a:t>M</a:t>
            </a:r>
            <a:r>
              <a:rPr lang="en" sz="1600" i="1">
                <a:solidFill>
                  <a:srgbClr val="000000"/>
                </a:solidFill>
                <a:latin typeface="Arial"/>
                <a:ea typeface="Arial"/>
                <a:cs typeface="Arial"/>
                <a:sym typeface="Arial"/>
              </a:rPr>
              <a:t>y name is Michelle Ferris</a:t>
            </a:r>
            <a:r>
              <a:rPr lang="en" sz="1600" b="1">
                <a:solidFill>
                  <a:srgbClr val="000000"/>
                </a:solidFill>
                <a:latin typeface="Arial"/>
                <a:ea typeface="Arial"/>
                <a:cs typeface="Arial"/>
                <a:sym typeface="Arial"/>
              </a:rPr>
              <a:t>                    No No </a:t>
            </a:r>
            <a:r>
              <a:rPr lang="en" sz="1600">
                <a:solidFill>
                  <a:srgbClr val="000000"/>
                </a:solidFill>
                <a:latin typeface="Arial"/>
                <a:ea typeface="Arial"/>
                <a:cs typeface="Arial"/>
                <a:sym typeface="Arial"/>
              </a:rPr>
              <a:t>Whangaparaoa</a:t>
            </a:r>
            <a:r>
              <a:rPr lang="en" sz="1600" b="1">
                <a:solidFill>
                  <a:srgbClr val="000000"/>
                </a:solidFill>
                <a:latin typeface="Arial"/>
                <a:ea typeface="Arial"/>
                <a:cs typeface="Arial"/>
                <a:sym typeface="Arial"/>
              </a:rPr>
              <a:t> ahau             	  	</a:t>
            </a:r>
            <a:r>
              <a:rPr lang="en" sz="1600" i="1">
                <a:solidFill>
                  <a:srgbClr val="000000"/>
                </a:solidFill>
                <a:latin typeface="Arial"/>
                <a:ea typeface="Arial"/>
                <a:cs typeface="Arial"/>
                <a:sym typeface="Arial"/>
              </a:rPr>
              <a:t>I am from Whangaparaoa</a:t>
            </a:r>
          </a:p>
          <a:p>
            <a:pPr marL="457200" lvl="0" indent="-355600" rtl="0">
              <a:lnSpc>
                <a:spcPct val="115000"/>
              </a:lnSpc>
              <a:spcBef>
                <a:spcPts val="400"/>
              </a:spcBef>
              <a:buClr>
                <a:srgbClr val="000000"/>
              </a:buClr>
              <a:buSzPct val="125000"/>
              <a:buChar char="-"/>
            </a:pPr>
            <a:r>
              <a:rPr lang="en" sz="1600" b="1">
                <a:solidFill>
                  <a:srgbClr val="000000"/>
                </a:solidFill>
                <a:latin typeface="Arial"/>
                <a:ea typeface="Arial"/>
                <a:cs typeface="Arial"/>
                <a:sym typeface="Arial"/>
              </a:rPr>
              <a:t>Kei te noho ahau inaianei </a:t>
            </a:r>
            <a:r>
              <a:rPr lang="en" sz="1600">
                <a:solidFill>
                  <a:srgbClr val="000000"/>
                </a:solidFill>
                <a:latin typeface="Arial"/>
                <a:ea typeface="Arial"/>
                <a:cs typeface="Arial"/>
                <a:sym typeface="Arial"/>
              </a:rPr>
              <a:t>Poneke    	</a:t>
            </a:r>
            <a:r>
              <a:rPr lang="en" sz="1600" i="1">
                <a:solidFill>
                  <a:srgbClr val="000000"/>
                </a:solidFill>
                <a:latin typeface="Arial"/>
                <a:ea typeface="Arial"/>
                <a:cs typeface="Arial"/>
                <a:sym typeface="Arial"/>
              </a:rPr>
              <a:t>I now live in Wellington</a:t>
            </a:r>
            <a:r>
              <a:rPr lang="en" sz="1600" b="1">
                <a:solidFill>
                  <a:srgbClr val="000000"/>
                </a:solidFill>
                <a:latin typeface="Arial"/>
                <a:ea typeface="Arial"/>
                <a:cs typeface="Arial"/>
                <a:sym typeface="Arial"/>
              </a:rPr>
              <a:t>                                  </a:t>
            </a:r>
          </a:p>
          <a:p>
            <a:pPr marL="457200" lvl="0" indent="-355600" rtl="0">
              <a:lnSpc>
                <a:spcPct val="115000"/>
              </a:lnSpc>
              <a:spcBef>
                <a:spcPts val="400"/>
              </a:spcBef>
              <a:buClr>
                <a:srgbClr val="000000"/>
              </a:buClr>
              <a:buSzPct val="125000"/>
              <a:buChar char="-"/>
            </a:pPr>
            <a:r>
              <a:rPr lang="en" sz="1600" b="1">
                <a:solidFill>
                  <a:srgbClr val="000000"/>
                </a:solidFill>
                <a:latin typeface="Arial"/>
                <a:ea typeface="Arial"/>
                <a:cs typeface="Arial"/>
                <a:sym typeface="Arial"/>
              </a:rPr>
              <a:t>Ko </a:t>
            </a:r>
            <a:r>
              <a:rPr lang="en" sz="1600">
                <a:solidFill>
                  <a:srgbClr val="000000"/>
                </a:solidFill>
                <a:latin typeface="Arial"/>
                <a:ea typeface="Arial"/>
                <a:cs typeface="Arial"/>
                <a:sym typeface="Arial"/>
              </a:rPr>
              <a:t>Scottish Highlands</a:t>
            </a:r>
            <a:r>
              <a:rPr lang="en" sz="1600" b="1">
                <a:solidFill>
                  <a:srgbClr val="000000"/>
                </a:solidFill>
                <a:latin typeface="Arial"/>
                <a:ea typeface="Arial"/>
                <a:cs typeface="Arial"/>
                <a:sym typeface="Arial"/>
              </a:rPr>
              <a:t> te waka           	</a:t>
            </a:r>
            <a:r>
              <a:rPr lang="en" sz="1600" i="1">
                <a:solidFill>
                  <a:srgbClr val="000000"/>
                </a:solidFill>
                <a:latin typeface="Arial"/>
                <a:ea typeface="Arial"/>
                <a:cs typeface="Arial"/>
                <a:sym typeface="Arial"/>
              </a:rPr>
              <a:t>is the waka</a:t>
            </a:r>
          </a:p>
          <a:p>
            <a:pPr marL="457200" lvl="0" indent="-355600" rtl="0">
              <a:lnSpc>
                <a:spcPct val="115000"/>
              </a:lnSpc>
              <a:spcBef>
                <a:spcPts val="400"/>
              </a:spcBef>
              <a:buClr>
                <a:srgbClr val="000000"/>
              </a:buClr>
              <a:buSzPct val="125000"/>
              <a:buChar char="-"/>
            </a:pPr>
            <a:r>
              <a:rPr lang="en" sz="1600" b="1">
                <a:solidFill>
                  <a:srgbClr val="000000"/>
                </a:solidFill>
                <a:latin typeface="Arial"/>
                <a:ea typeface="Arial"/>
                <a:cs typeface="Arial"/>
                <a:sym typeface="Arial"/>
              </a:rPr>
              <a:t>Ko I </a:t>
            </a:r>
            <a:r>
              <a:rPr lang="en" sz="1600">
                <a:solidFill>
                  <a:srgbClr val="000000"/>
                </a:solidFill>
                <a:latin typeface="Arial"/>
                <a:ea typeface="Arial"/>
                <a:cs typeface="Arial"/>
                <a:sym typeface="Arial"/>
              </a:rPr>
              <a:t>Rangitoto</a:t>
            </a:r>
            <a:r>
              <a:rPr lang="en" sz="1600" b="1">
                <a:solidFill>
                  <a:srgbClr val="000000"/>
                </a:solidFill>
                <a:latin typeface="Arial"/>
                <a:ea typeface="Arial"/>
                <a:cs typeface="Arial"/>
                <a:sym typeface="Arial"/>
              </a:rPr>
              <a:t> te maunga</a:t>
            </a:r>
            <a:r>
              <a:rPr lang="en" sz="1600" i="1">
                <a:solidFill>
                  <a:srgbClr val="000000"/>
                </a:solidFill>
                <a:latin typeface="Arial"/>
                <a:ea typeface="Arial"/>
                <a:cs typeface="Arial"/>
                <a:sym typeface="Arial"/>
              </a:rPr>
              <a:t>     	  		is the mountain</a:t>
            </a:r>
            <a:r>
              <a:rPr lang="en" sz="1600" b="1">
                <a:solidFill>
                  <a:srgbClr val="000000"/>
                </a:solidFill>
                <a:latin typeface="Arial"/>
                <a:ea typeface="Arial"/>
                <a:cs typeface="Arial"/>
                <a:sym typeface="Arial"/>
              </a:rPr>
              <a:t>                                       </a:t>
            </a:r>
          </a:p>
          <a:p>
            <a:pPr marL="457200" lvl="0" indent="-355600" rtl="0">
              <a:lnSpc>
                <a:spcPct val="115000"/>
              </a:lnSpc>
              <a:spcBef>
                <a:spcPts val="400"/>
              </a:spcBef>
              <a:buClr>
                <a:srgbClr val="000000"/>
              </a:buClr>
              <a:buSzPct val="125000"/>
              <a:buChar char="-"/>
            </a:pPr>
            <a:r>
              <a:rPr lang="en" sz="1600" b="1">
                <a:solidFill>
                  <a:srgbClr val="000000"/>
                </a:solidFill>
                <a:latin typeface="Arial"/>
                <a:ea typeface="Arial"/>
                <a:cs typeface="Arial"/>
                <a:sym typeface="Arial"/>
              </a:rPr>
              <a:t>Ko </a:t>
            </a:r>
            <a:r>
              <a:rPr lang="en" sz="1600">
                <a:solidFill>
                  <a:srgbClr val="000000"/>
                </a:solidFill>
                <a:latin typeface="Arial"/>
                <a:ea typeface="Arial"/>
                <a:cs typeface="Arial"/>
                <a:sym typeface="Arial"/>
              </a:rPr>
              <a:t>Orewa</a:t>
            </a:r>
            <a:r>
              <a:rPr lang="en" sz="1600" b="1">
                <a:solidFill>
                  <a:srgbClr val="000000"/>
                </a:solidFill>
                <a:latin typeface="Arial"/>
                <a:ea typeface="Arial"/>
                <a:cs typeface="Arial"/>
                <a:sym typeface="Arial"/>
              </a:rPr>
              <a:t> te awa            	  			</a:t>
            </a:r>
            <a:r>
              <a:rPr lang="en" sz="1600" i="1">
                <a:solidFill>
                  <a:srgbClr val="000000"/>
                </a:solidFill>
                <a:latin typeface="Arial"/>
                <a:ea typeface="Arial"/>
                <a:cs typeface="Arial"/>
                <a:sym typeface="Arial"/>
              </a:rPr>
              <a:t>is the river</a:t>
            </a:r>
          </a:p>
          <a:p>
            <a:pPr marL="457200" lvl="0" indent="-355600" rtl="0">
              <a:lnSpc>
                <a:spcPct val="115000"/>
              </a:lnSpc>
              <a:spcBef>
                <a:spcPts val="400"/>
              </a:spcBef>
              <a:buClr>
                <a:srgbClr val="000000"/>
              </a:buClr>
              <a:buSzPct val="125000"/>
              <a:buChar char="-"/>
            </a:pPr>
            <a:r>
              <a:rPr lang="en" sz="1600" b="1">
                <a:solidFill>
                  <a:srgbClr val="000000"/>
                </a:solidFill>
                <a:latin typeface="Arial"/>
                <a:ea typeface="Arial"/>
                <a:cs typeface="Arial"/>
                <a:sym typeface="Arial"/>
              </a:rPr>
              <a:t>Ko </a:t>
            </a:r>
            <a:r>
              <a:rPr lang="en" sz="1600">
                <a:solidFill>
                  <a:srgbClr val="000000"/>
                </a:solidFill>
                <a:latin typeface="Arial"/>
                <a:ea typeface="Arial"/>
                <a:cs typeface="Arial"/>
                <a:sym typeface="Arial"/>
              </a:rPr>
              <a:t>Pacific</a:t>
            </a:r>
            <a:r>
              <a:rPr lang="en" sz="1600" b="1">
                <a:solidFill>
                  <a:srgbClr val="000000"/>
                </a:solidFill>
                <a:latin typeface="Arial"/>
                <a:ea typeface="Arial"/>
                <a:cs typeface="Arial"/>
                <a:sym typeface="Arial"/>
              </a:rPr>
              <a:t> te moana       	  			</a:t>
            </a:r>
            <a:r>
              <a:rPr lang="en" sz="1600" i="1">
                <a:solidFill>
                  <a:srgbClr val="000000"/>
                </a:solidFill>
                <a:latin typeface="Arial"/>
                <a:ea typeface="Arial"/>
                <a:cs typeface="Arial"/>
                <a:sym typeface="Arial"/>
              </a:rPr>
              <a:t>is the sea</a:t>
            </a:r>
          </a:p>
          <a:p>
            <a:pPr marL="457200" lvl="0" indent="-355600" rtl="0">
              <a:lnSpc>
                <a:spcPct val="115000"/>
              </a:lnSpc>
              <a:spcBef>
                <a:spcPts val="400"/>
              </a:spcBef>
              <a:buClr>
                <a:srgbClr val="000000"/>
              </a:buClr>
              <a:buSzPct val="125000"/>
              <a:buChar char="-"/>
            </a:pPr>
            <a:r>
              <a:rPr lang="en" sz="1600" b="1">
                <a:solidFill>
                  <a:srgbClr val="000000"/>
                </a:solidFill>
                <a:latin typeface="Arial"/>
                <a:ea typeface="Arial"/>
                <a:cs typeface="Arial"/>
                <a:sym typeface="Arial"/>
              </a:rPr>
              <a:t>Ko </a:t>
            </a:r>
            <a:r>
              <a:rPr lang="en" sz="1600">
                <a:solidFill>
                  <a:srgbClr val="000000"/>
                </a:solidFill>
                <a:latin typeface="Arial"/>
                <a:ea typeface="Arial"/>
                <a:cs typeface="Arial"/>
                <a:sym typeface="Arial"/>
              </a:rPr>
              <a:t>Watt</a:t>
            </a:r>
            <a:r>
              <a:rPr lang="en" sz="1600" b="1">
                <a:solidFill>
                  <a:srgbClr val="000000"/>
                </a:solidFill>
                <a:latin typeface="Arial"/>
                <a:ea typeface="Arial"/>
                <a:cs typeface="Arial"/>
                <a:sym typeface="Arial"/>
              </a:rPr>
              <a:t> te hapu           	  			</a:t>
            </a:r>
            <a:r>
              <a:rPr lang="en" sz="1600" i="1">
                <a:solidFill>
                  <a:srgbClr val="000000"/>
                </a:solidFill>
                <a:latin typeface="Arial"/>
                <a:ea typeface="Arial"/>
                <a:cs typeface="Arial"/>
                <a:sym typeface="Arial"/>
              </a:rPr>
              <a:t>is the sub-tribe</a:t>
            </a:r>
          </a:p>
          <a:p>
            <a:pPr marL="457200" lvl="0" indent="-355600" rtl="0">
              <a:lnSpc>
                <a:spcPct val="115000"/>
              </a:lnSpc>
              <a:spcBef>
                <a:spcPts val="400"/>
              </a:spcBef>
              <a:buClr>
                <a:srgbClr val="000000"/>
              </a:buClr>
              <a:buSzPct val="125000"/>
              <a:buChar char="-"/>
            </a:pPr>
            <a:r>
              <a:rPr lang="en" sz="1600" b="1">
                <a:solidFill>
                  <a:srgbClr val="000000"/>
                </a:solidFill>
                <a:latin typeface="Arial"/>
                <a:ea typeface="Arial"/>
                <a:cs typeface="Arial"/>
                <a:sym typeface="Arial"/>
              </a:rPr>
              <a:t>Ko </a:t>
            </a:r>
            <a:r>
              <a:rPr lang="en" sz="1600">
                <a:solidFill>
                  <a:srgbClr val="000000"/>
                </a:solidFill>
                <a:latin typeface="Arial"/>
                <a:ea typeface="Arial"/>
                <a:cs typeface="Arial"/>
                <a:sym typeface="Arial"/>
              </a:rPr>
              <a:t>Manly</a:t>
            </a:r>
            <a:r>
              <a:rPr lang="en" sz="1600" b="1">
                <a:solidFill>
                  <a:srgbClr val="000000"/>
                </a:solidFill>
                <a:latin typeface="Arial"/>
                <a:ea typeface="Arial"/>
                <a:cs typeface="Arial"/>
                <a:sym typeface="Arial"/>
              </a:rPr>
              <a:t> te marae         	  			</a:t>
            </a:r>
            <a:r>
              <a:rPr lang="en" sz="1600" i="1">
                <a:solidFill>
                  <a:srgbClr val="000000"/>
                </a:solidFill>
                <a:latin typeface="Arial"/>
                <a:ea typeface="Arial"/>
                <a:cs typeface="Arial"/>
                <a:sym typeface="Arial"/>
              </a:rPr>
              <a:t>is the home</a:t>
            </a:r>
          </a:p>
          <a:p>
            <a:pPr marL="457200" lvl="0" indent="-355600" rtl="0">
              <a:lnSpc>
                <a:spcPct val="115000"/>
              </a:lnSpc>
              <a:spcBef>
                <a:spcPts val="400"/>
              </a:spcBef>
              <a:buClr>
                <a:srgbClr val="000000"/>
              </a:buClr>
              <a:buSzPct val="125000"/>
              <a:buChar char="-"/>
            </a:pPr>
            <a:r>
              <a:rPr lang="en" sz="1600" b="1">
                <a:solidFill>
                  <a:srgbClr val="000000"/>
                </a:solidFill>
                <a:latin typeface="Arial"/>
                <a:ea typeface="Arial"/>
                <a:cs typeface="Arial"/>
                <a:sym typeface="Arial"/>
              </a:rPr>
              <a:t>Ko au te kaiako ki te kareiti o Aotea</a:t>
            </a:r>
            <a:r>
              <a:rPr lang="en" sz="1600">
                <a:solidFill>
                  <a:srgbClr val="000000"/>
                </a:solidFill>
                <a:latin typeface="Arial"/>
                <a:ea typeface="Arial"/>
                <a:cs typeface="Arial"/>
                <a:sym typeface="Arial"/>
              </a:rPr>
              <a:t>   	</a:t>
            </a:r>
            <a:r>
              <a:rPr lang="en" sz="1600" i="1">
                <a:solidFill>
                  <a:srgbClr val="000000"/>
                </a:solidFill>
                <a:latin typeface="Arial"/>
                <a:ea typeface="Arial"/>
                <a:cs typeface="Arial"/>
                <a:sym typeface="Arial"/>
              </a:rPr>
              <a:t>I am a teacher at Aotea College</a:t>
            </a:r>
          </a:p>
          <a:p>
            <a:pPr marL="457200" lvl="0" indent="-355600" rtl="0">
              <a:lnSpc>
                <a:spcPct val="115000"/>
              </a:lnSpc>
              <a:spcBef>
                <a:spcPts val="400"/>
              </a:spcBef>
              <a:buClr>
                <a:srgbClr val="000000"/>
              </a:buClr>
              <a:buSzPct val="181818"/>
              <a:buChar char="-"/>
            </a:pPr>
            <a:r>
              <a:rPr lang="en" sz="1050">
                <a:solidFill>
                  <a:srgbClr val="F9F9F9"/>
                </a:solidFill>
                <a:latin typeface="Arial"/>
                <a:ea typeface="Arial"/>
                <a:cs typeface="Arial"/>
                <a:sym typeface="Arial"/>
              </a:rPr>
              <a:t>¨</a:t>
            </a:r>
            <a:r>
              <a:rPr lang="en" sz="1600" b="1">
                <a:solidFill>
                  <a:srgbClr val="000000"/>
                </a:solidFill>
                <a:latin typeface="Arial"/>
                <a:ea typeface="Arial"/>
                <a:cs typeface="Arial"/>
                <a:sym typeface="Arial"/>
              </a:rPr>
              <a:t>E pai ana taku mahi  				</a:t>
            </a:r>
            <a:r>
              <a:rPr lang="en" sz="1600" i="1">
                <a:solidFill>
                  <a:srgbClr val="000000"/>
                </a:solidFill>
                <a:latin typeface="Arial"/>
                <a:ea typeface="Arial"/>
                <a:cs typeface="Arial"/>
                <a:sym typeface="Arial"/>
              </a:rPr>
              <a:t>I enjoy my work</a:t>
            </a:r>
            <a:r>
              <a:rPr lang="en" sz="1600">
                <a:solidFill>
                  <a:srgbClr val="000000"/>
                </a:solidFill>
                <a:latin typeface="Arial"/>
                <a:ea typeface="Arial"/>
                <a:cs typeface="Arial"/>
                <a:sym typeface="Arial"/>
              </a:rPr>
              <a:t>                   	</a:t>
            </a:r>
          </a:p>
          <a:p>
            <a:pPr marL="457200" lvl="0" indent="-355600" rtl="0">
              <a:lnSpc>
                <a:spcPct val="150000"/>
              </a:lnSpc>
              <a:spcBef>
                <a:spcPts val="0"/>
              </a:spcBef>
              <a:spcAft>
                <a:spcPts val="0"/>
              </a:spcAft>
              <a:buClr>
                <a:srgbClr val="000000"/>
              </a:buClr>
              <a:buSzPct val="125000"/>
              <a:buChar char="-"/>
            </a:pPr>
            <a:r>
              <a:rPr lang="en" sz="1600" b="1">
                <a:solidFill>
                  <a:srgbClr val="000000"/>
                </a:solidFill>
                <a:latin typeface="Arial"/>
                <a:ea typeface="Arial"/>
                <a:cs typeface="Arial"/>
                <a:sym typeface="Arial"/>
              </a:rPr>
              <a:t>Kia ora koutou katoa                                                                                           </a:t>
            </a:r>
          </a:p>
        </p:txBody>
      </p:sp>
      <p:pic>
        <p:nvPicPr>
          <p:cNvPr id="51" name="Shape 51"/>
          <p:cNvPicPr preferRelativeResize="0"/>
          <p:nvPr/>
        </p:nvPicPr>
        <p:blipFill>
          <a:blip r:embed="rId3">
            <a:alphaModFix/>
          </a:blip>
          <a:stretch>
            <a:fillRect/>
          </a:stretch>
        </p:blipFill>
        <p:spPr>
          <a:xfrm>
            <a:off x="7595312" y="3593474"/>
            <a:ext cx="1381299" cy="1387700"/>
          </a:xfrm>
          <a:prstGeom prst="rect">
            <a:avLst/>
          </a:prstGeom>
          <a:noFill/>
          <a:ln>
            <a:noFill/>
          </a:ln>
        </p:spPr>
      </p:pic>
      <p:pic>
        <p:nvPicPr>
          <p:cNvPr id="52" name="Shape 52"/>
          <p:cNvPicPr preferRelativeResize="0"/>
          <p:nvPr/>
        </p:nvPicPr>
        <p:blipFill>
          <a:blip r:embed="rId4">
            <a:alphaModFix/>
          </a:blip>
          <a:stretch>
            <a:fillRect/>
          </a:stretch>
        </p:blipFill>
        <p:spPr>
          <a:xfrm>
            <a:off x="7595298" y="1802362"/>
            <a:ext cx="1264774" cy="1528557"/>
          </a:xfrm>
          <a:prstGeom prst="rect">
            <a:avLst/>
          </a:prstGeom>
          <a:noFill/>
          <a:ln>
            <a:noFill/>
          </a:ln>
        </p:spPr>
      </p:pic>
      <p:pic>
        <p:nvPicPr>
          <p:cNvPr id="53" name="Shape 53"/>
          <p:cNvPicPr preferRelativeResize="0"/>
          <p:nvPr/>
        </p:nvPicPr>
        <p:blipFill>
          <a:blip r:embed="rId5">
            <a:alphaModFix/>
          </a:blip>
          <a:stretch>
            <a:fillRect/>
          </a:stretch>
        </p:blipFill>
        <p:spPr>
          <a:xfrm>
            <a:off x="7560637" y="205725"/>
            <a:ext cx="1334100" cy="1334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solidFill>
                  <a:srgbClr val="FFFFFF"/>
                </a:solidFill>
              </a:rPr>
              <a:t>Aim</a:t>
            </a:r>
          </a:p>
        </p:txBody>
      </p:sp>
      <p:sp>
        <p:nvSpPr>
          <p:cNvPr id="59" name="Shape 59"/>
          <p:cNvSpPr txBox="1">
            <a:spLocks noGrp="1"/>
          </p:cNvSpPr>
          <p:nvPr>
            <p:ph type="body" idx="1"/>
          </p:nvPr>
        </p:nvSpPr>
        <p:spPr>
          <a:xfrm>
            <a:off x="457200" y="1200150"/>
            <a:ext cx="8229600" cy="3725700"/>
          </a:xfrm>
          <a:prstGeom prst="rect">
            <a:avLst/>
          </a:prstGeom>
        </p:spPr>
        <p:txBody>
          <a:bodyPr lIns="91425" tIns="91425" rIns="91425" bIns="91425" anchor="t" anchorCtr="0">
            <a:noAutofit/>
          </a:bodyPr>
          <a:lstStyle/>
          <a:p>
            <a:pPr marL="457200" lvl="0" indent="-355600" rtl="0">
              <a:lnSpc>
                <a:spcPct val="150000"/>
              </a:lnSpc>
              <a:spcBef>
                <a:spcPts val="0"/>
              </a:spcBef>
              <a:spcAft>
                <a:spcPts val="0"/>
              </a:spcAft>
              <a:buClr>
                <a:srgbClr val="000000"/>
              </a:buClr>
              <a:buSzPct val="100000"/>
              <a:buChar char="-"/>
            </a:pPr>
            <a:r>
              <a:rPr lang="en" sz="2000">
                <a:solidFill>
                  <a:srgbClr val="000000"/>
                </a:solidFill>
              </a:rPr>
              <a:t>To discuss how we can prepare students to </a:t>
            </a:r>
          </a:p>
          <a:p>
            <a:pPr lvl="0" indent="457200" rtl="0">
              <a:lnSpc>
                <a:spcPct val="150000"/>
              </a:lnSpc>
              <a:spcBef>
                <a:spcPts val="0"/>
              </a:spcBef>
              <a:spcAft>
                <a:spcPts val="0"/>
              </a:spcAft>
              <a:buNone/>
            </a:pPr>
            <a:r>
              <a:rPr lang="en" sz="2000">
                <a:solidFill>
                  <a:srgbClr val="000000"/>
                </a:solidFill>
              </a:rPr>
              <a:t>achieve in Senior Health Education.</a:t>
            </a:r>
          </a:p>
          <a:p>
            <a:pPr lvl="0" rtl="0">
              <a:lnSpc>
                <a:spcPct val="150000"/>
              </a:lnSpc>
              <a:spcBef>
                <a:spcPts val="0"/>
              </a:spcBef>
              <a:spcAft>
                <a:spcPts val="0"/>
              </a:spcAft>
              <a:buNone/>
            </a:pPr>
            <a:endParaRPr sz="900">
              <a:solidFill>
                <a:srgbClr val="000000"/>
              </a:solidFill>
            </a:endParaRPr>
          </a:p>
          <a:p>
            <a:pPr marL="457200" lvl="0" indent="-355600" rtl="0">
              <a:lnSpc>
                <a:spcPct val="150000"/>
              </a:lnSpc>
              <a:spcBef>
                <a:spcPts val="0"/>
              </a:spcBef>
              <a:spcAft>
                <a:spcPts val="0"/>
              </a:spcAft>
              <a:buClr>
                <a:srgbClr val="000000"/>
              </a:buClr>
              <a:buSzPct val="100000"/>
              <a:buChar char="-"/>
            </a:pPr>
            <a:r>
              <a:rPr lang="en" sz="2000">
                <a:solidFill>
                  <a:srgbClr val="000000"/>
                </a:solidFill>
              </a:rPr>
              <a:t>To engage in a variety of activities to use with year 9/10 classes to develop an understanding of Key Concepts.</a:t>
            </a:r>
          </a:p>
          <a:p>
            <a:pPr lvl="0" rtl="0">
              <a:lnSpc>
                <a:spcPct val="150000"/>
              </a:lnSpc>
              <a:spcBef>
                <a:spcPts val="0"/>
              </a:spcBef>
              <a:spcAft>
                <a:spcPts val="0"/>
              </a:spcAft>
              <a:buNone/>
            </a:pPr>
            <a:endParaRPr sz="900">
              <a:solidFill>
                <a:srgbClr val="000000"/>
              </a:solidFill>
            </a:endParaRPr>
          </a:p>
          <a:p>
            <a:pPr marL="457200" lvl="0" indent="-355600" rtl="0">
              <a:lnSpc>
                <a:spcPct val="150000"/>
              </a:lnSpc>
              <a:spcBef>
                <a:spcPts val="0"/>
              </a:spcBef>
              <a:spcAft>
                <a:spcPts val="0"/>
              </a:spcAft>
              <a:buClr>
                <a:srgbClr val="000000"/>
              </a:buClr>
              <a:buSzPct val="100000"/>
              <a:buChar char="-"/>
            </a:pPr>
            <a:r>
              <a:rPr lang="en" sz="2000">
                <a:solidFill>
                  <a:srgbClr val="000000"/>
                </a:solidFill>
              </a:rPr>
              <a:t>To identify needs that your school requires to help implement a successful Health Education programme.</a:t>
            </a:r>
          </a:p>
        </p:txBody>
      </p:sp>
      <p:pic>
        <p:nvPicPr>
          <p:cNvPr id="60" name="Shape 60" descr="images.png"/>
          <p:cNvPicPr preferRelativeResize="0"/>
          <p:nvPr/>
        </p:nvPicPr>
        <p:blipFill>
          <a:blip r:embed="rId3">
            <a:alphaModFix/>
          </a:blip>
          <a:stretch>
            <a:fillRect/>
          </a:stretch>
        </p:blipFill>
        <p:spPr>
          <a:xfrm>
            <a:off x="6676112" y="205975"/>
            <a:ext cx="2124075" cy="21526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457200" y="115024"/>
            <a:ext cx="8229600" cy="900900"/>
          </a:xfrm>
          <a:prstGeom prst="rect">
            <a:avLst/>
          </a:prstGeom>
        </p:spPr>
        <p:txBody>
          <a:bodyPr lIns="91425" tIns="91425" rIns="91425" bIns="91425" anchor="b" anchorCtr="0">
            <a:noAutofit/>
          </a:bodyPr>
          <a:lstStyle/>
          <a:p>
            <a:pPr lvl="0" rtl="0">
              <a:spcBef>
                <a:spcPts val="0"/>
              </a:spcBef>
              <a:buNone/>
            </a:pPr>
            <a:r>
              <a:rPr lang="en">
                <a:solidFill>
                  <a:srgbClr val="FFFFFF"/>
                </a:solidFill>
              </a:rPr>
              <a:t>Underlying Concepts</a:t>
            </a:r>
          </a:p>
        </p:txBody>
      </p:sp>
      <p:sp>
        <p:nvSpPr>
          <p:cNvPr id="66" name="Shape 66"/>
          <p:cNvSpPr txBox="1">
            <a:spLocks noGrp="1"/>
          </p:cNvSpPr>
          <p:nvPr>
            <p:ph type="body" idx="1"/>
          </p:nvPr>
        </p:nvSpPr>
        <p:spPr>
          <a:xfrm>
            <a:off x="257667" y="1171578"/>
            <a:ext cx="8229600" cy="3593100"/>
          </a:xfrm>
          <a:prstGeom prst="rect">
            <a:avLst/>
          </a:prstGeom>
        </p:spPr>
        <p:txBody>
          <a:bodyPr lIns="91425" tIns="91425" rIns="91425" bIns="91425" anchor="t" anchorCtr="0">
            <a:noAutofit/>
          </a:bodyPr>
          <a:lstStyle/>
          <a:p>
            <a:pPr lvl="0">
              <a:spcBef>
                <a:spcPts val="0"/>
              </a:spcBef>
              <a:buNone/>
            </a:pPr>
            <a:r>
              <a:rPr lang="en" sz="2000" b="1" u="sng">
                <a:solidFill>
                  <a:srgbClr val="000000"/>
                </a:solidFill>
              </a:rPr>
              <a:t>Why?</a:t>
            </a:r>
          </a:p>
          <a:p>
            <a:pPr lvl="0">
              <a:spcBef>
                <a:spcPts val="0"/>
              </a:spcBef>
              <a:buNone/>
            </a:pPr>
            <a:r>
              <a:rPr lang="en" sz="2000">
                <a:solidFill>
                  <a:srgbClr val="000000"/>
                </a:solidFill>
              </a:rPr>
              <a:t>NCEA Level 1 assessments are created around </a:t>
            </a:r>
          </a:p>
          <a:p>
            <a:pPr lvl="0">
              <a:spcBef>
                <a:spcPts val="0"/>
              </a:spcBef>
              <a:buNone/>
            </a:pPr>
            <a:r>
              <a:rPr lang="en" sz="2000">
                <a:solidFill>
                  <a:srgbClr val="000000"/>
                </a:solidFill>
              </a:rPr>
              <a:t>level 6 of the  NZC, if our students have a strong understanding of these and can relate them different contexts they will be stepping in the right direction.</a:t>
            </a:r>
          </a:p>
          <a:p>
            <a:pPr lvl="0">
              <a:spcBef>
                <a:spcPts val="0"/>
              </a:spcBef>
              <a:buNone/>
            </a:pPr>
            <a:endParaRPr sz="2000">
              <a:solidFill>
                <a:srgbClr val="000000"/>
              </a:solidFill>
            </a:endParaRPr>
          </a:p>
          <a:p>
            <a:pPr lvl="0">
              <a:spcBef>
                <a:spcPts val="0"/>
              </a:spcBef>
              <a:buNone/>
            </a:pPr>
            <a:r>
              <a:rPr lang="en" sz="2000" b="1" u="sng">
                <a:solidFill>
                  <a:srgbClr val="000000"/>
                </a:solidFill>
              </a:rPr>
              <a:t>How?</a:t>
            </a:r>
          </a:p>
          <a:p>
            <a:pPr lvl="0">
              <a:spcBef>
                <a:spcPts val="0"/>
              </a:spcBef>
              <a:buNone/>
            </a:pPr>
            <a:r>
              <a:rPr lang="en" sz="2000">
                <a:solidFill>
                  <a:srgbClr val="000000"/>
                </a:solidFill>
              </a:rPr>
              <a:t>The following activities help students make connections with the underlying concepts.</a:t>
            </a:r>
          </a:p>
          <a:p>
            <a:pPr lvl="0" rtl="0">
              <a:spcBef>
                <a:spcPts val="0"/>
              </a:spcBef>
              <a:buNone/>
            </a:pPr>
            <a:endParaRPr sz="2000"/>
          </a:p>
        </p:txBody>
      </p:sp>
      <p:pic>
        <p:nvPicPr>
          <p:cNvPr id="67" name="Shape 67" descr="Enhanced-wellbeing.jpg"/>
          <p:cNvPicPr preferRelativeResize="0"/>
          <p:nvPr/>
        </p:nvPicPr>
        <p:blipFill>
          <a:blip r:embed="rId3">
            <a:alphaModFix/>
          </a:blip>
          <a:stretch>
            <a:fillRect/>
          </a:stretch>
        </p:blipFill>
        <p:spPr>
          <a:xfrm>
            <a:off x="6332275" y="115025"/>
            <a:ext cx="2668199" cy="20921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05975"/>
            <a:ext cx="8229600" cy="916800"/>
          </a:xfrm>
          <a:prstGeom prst="rect">
            <a:avLst/>
          </a:prstGeom>
        </p:spPr>
        <p:txBody>
          <a:bodyPr lIns="91425" tIns="91425" rIns="91425" bIns="91425" anchor="b" anchorCtr="0">
            <a:noAutofit/>
          </a:bodyPr>
          <a:lstStyle/>
          <a:p>
            <a:pPr lvl="0">
              <a:spcBef>
                <a:spcPts val="0"/>
              </a:spcBef>
              <a:buNone/>
            </a:pPr>
            <a:endParaRPr sz="3350">
              <a:solidFill>
                <a:srgbClr val="CCCCCC"/>
              </a:solidFill>
              <a:highlight>
                <a:srgbClr val="FFFFFF"/>
              </a:highlight>
              <a:latin typeface="Verdana"/>
              <a:ea typeface="Verdana"/>
              <a:cs typeface="Verdana"/>
              <a:sym typeface="Verdana"/>
            </a:endParaRPr>
          </a:p>
          <a:p>
            <a:pPr lvl="0" algn="ctr" rtl="0">
              <a:spcBef>
                <a:spcPts val="0"/>
              </a:spcBef>
              <a:buNone/>
            </a:pPr>
            <a:r>
              <a:rPr lang="en" sz="2400">
                <a:solidFill>
                  <a:srgbClr val="FFFFFF"/>
                </a:solidFill>
                <a:highlight>
                  <a:srgbClr val="434343"/>
                </a:highlight>
              </a:rPr>
              <a:t>NZ </a:t>
            </a:r>
            <a:r>
              <a:rPr lang="en" sz="2400">
                <a:solidFill>
                  <a:srgbClr val="FFFFFF"/>
                </a:solidFill>
                <a:highlight>
                  <a:srgbClr val="434343"/>
                </a:highlight>
                <a:latin typeface="Verdana"/>
                <a:ea typeface="Verdana"/>
                <a:cs typeface="Verdana"/>
                <a:sym typeface="Verdana"/>
              </a:rPr>
              <a:t>Health and Physical Education</a:t>
            </a:r>
          </a:p>
          <a:p>
            <a:pPr lvl="0" algn="ctr">
              <a:spcBef>
                <a:spcPts val="0"/>
              </a:spcBef>
              <a:buNone/>
            </a:pPr>
            <a:r>
              <a:rPr lang="en" sz="2400">
                <a:solidFill>
                  <a:srgbClr val="FFFFFF"/>
                </a:solidFill>
                <a:highlight>
                  <a:srgbClr val="434343"/>
                </a:highlight>
                <a:latin typeface="Verdana"/>
                <a:ea typeface="Verdana"/>
                <a:cs typeface="Verdana"/>
                <a:sym typeface="Verdana"/>
              </a:rPr>
              <a:t>in the New Zealand Curriculum (1999)</a:t>
            </a:r>
          </a:p>
        </p:txBody>
      </p:sp>
      <p:sp>
        <p:nvSpPr>
          <p:cNvPr id="73" name="Shape 73"/>
          <p:cNvSpPr txBox="1">
            <a:spLocks noGrp="1"/>
          </p:cNvSpPr>
          <p:nvPr>
            <p:ph type="body" idx="1"/>
          </p:nvPr>
        </p:nvSpPr>
        <p:spPr>
          <a:xfrm>
            <a:off x="457200" y="1400625"/>
            <a:ext cx="8229600" cy="3525000"/>
          </a:xfrm>
          <a:prstGeom prst="rect">
            <a:avLst/>
          </a:prstGeom>
        </p:spPr>
        <p:txBody>
          <a:bodyPr lIns="91425" tIns="91425" rIns="91425" bIns="91425" anchor="t" anchorCtr="0">
            <a:noAutofit/>
          </a:bodyPr>
          <a:lstStyle/>
          <a:p>
            <a:pPr lvl="0">
              <a:spcBef>
                <a:spcPts val="0"/>
              </a:spcBef>
              <a:buNone/>
            </a:pPr>
            <a:r>
              <a:rPr lang="en" u="sng">
                <a:solidFill>
                  <a:schemeClr val="hlink"/>
                </a:solidFill>
                <a:hlinkClick r:id="rId3"/>
              </a:rPr>
              <a:t>http://health.tki.org.nz/Teaching-in-HPE/Health-and-PE-in-the-NZC/Health-and-PE-in-the-NZC-1999</a:t>
            </a:r>
          </a:p>
          <a:p>
            <a:pPr lvl="0">
              <a:spcBef>
                <a:spcPts val="0"/>
              </a:spcBef>
              <a:buNone/>
            </a:pPr>
            <a:endParaRPr/>
          </a:p>
          <a:p>
            <a:pPr lvl="0">
              <a:spcBef>
                <a:spcPts val="0"/>
              </a:spcBef>
              <a:buNone/>
            </a:pPr>
            <a:r>
              <a:rPr lang="en"/>
              <a:t>Levels 4,5,6</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spcBef>
                <a:spcPts val="0"/>
              </a:spcBef>
              <a:buNone/>
            </a:pPr>
            <a:r>
              <a:rPr lang="en">
                <a:solidFill>
                  <a:srgbClr val="FFFFFF"/>
                </a:solidFill>
              </a:rPr>
              <a:t>Well-being, Hauora</a:t>
            </a:r>
          </a:p>
        </p:txBody>
      </p:sp>
      <p:sp>
        <p:nvSpPr>
          <p:cNvPr id="79" name="Shape 79"/>
          <p:cNvSpPr txBox="1">
            <a:spLocks noGrp="1"/>
          </p:cNvSpPr>
          <p:nvPr>
            <p:ph type="body" idx="1"/>
          </p:nvPr>
        </p:nvSpPr>
        <p:spPr>
          <a:xfrm>
            <a:off x="0" y="1063375"/>
            <a:ext cx="8843400" cy="3994500"/>
          </a:xfrm>
          <a:prstGeom prst="rect">
            <a:avLst/>
          </a:prstGeom>
        </p:spPr>
        <p:txBody>
          <a:bodyPr lIns="91425" tIns="91425" rIns="91425" bIns="91425" anchor="t" anchorCtr="0">
            <a:noAutofit/>
          </a:bodyPr>
          <a:lstStyle/>
          <a:p>
            <a:pPr lvl="0" rtl="0">
              <a:lnSpc>
                <a:spcPct val="120000"/>
              </a:lnSpc>
              <a:spcBef>
                <a:spcPts val="1000"/>
              </a:spcBef>
              <a:spcAft>
                <a:spcPts val="1000"/>
              </a:spcAft>
              <a:buNone/>
            </a:pPr>
            <a:r>
              <a:rPr lang="en" sz="1200">
                <a:solidFill>
                  <a:srgbClr val="AA0000"/>
                </a:solidFill>
              </a:rPr>
              <a:t>Well-being - </a:t>
            </a:r>
            <a:r>
              <a:rPr lang="en" sz="1200">
                <a:solidFill>
                  <a:srgbClr val="333333"/>
                </a:solidFill>
              </a:rPr>
              <a:t>The concept of well-being encompasses the physical, mental and emotional,</a:t>
            </a:r>
          </a:p>
          <a:p>
            <a:pPr lvl="0" rtl="0">
              <a:lnSpc>
                <a:spcPct val="120000"/>
              </a:lnSpc>
              <a:spcBef>
                <a:spcPts val="1000"/>
              </a:spcBef>
              <a:spcAft>
                <a:spcPts val="1000"/>
              </a:spcAft>
              <a:buNone/>
            </a:pPr>
            <a:r>
              <a:rPr lang="en" sz="1200">
                <a:solidFill>
                  <a:srgbClr val="333333"/>
                </a:solidFill>
              </a:rPr>
              <a:t>social, and spiritual dimensions of health. This concept is recognised by the WHO.</a:t>
            </a:r>
          </a:p>
          <a:p>
            <a:pPr lvl="0" rtl="0">
              <a:lnSpc>
                <a:spcPct val="120000"/>
              </a:lnSpc>
              <a:spcBef>
                <a:spcPts val="1000"/>
              </a:spcBef>
              <a:spcAft>
                <a:spcPts val="1000"/>
              </a:spcAft>
              <a:buNone/>
            </a:pPr>
            <a:r>
              <a:rPr lang="en" sz="1200">
                <a:solidFill>
                  <a:srgbClr val="AA0000"/>
                </a:solidFill>
              </a:rPr>
              <a:t>Hauora - </a:t>
            </a:r>
            <a:r>
              <a:rPr lang="en" sz="1200">
                <a:solidFill>
                  <a:srgbClr val="333333"/>
                </a:solidFill>
              </a:rPr>
              <a:t>Hauora is a Māori philosophy of health unique to New Zealand. It comprises taha tinana, taha hinengaro, taha whanau, and taha wairua.</a:t>
            </a:r>
          </a:p>
          <a:p>
            <a:pPr lvl="0" rtl="0">
              <a:lnSpc>
                <a:spcPct val="120000"/>
              </a:lnSpc>
              <a:spcBef>
                <a:spcPts val="1000"/>
              </a:spcBef>
              <a:spcAft>
                <a:spcPts val="1000"/>
              </a:spcAft>
              <a:buNone/>
            </a:pPr>
            <a:r>
              <a:rPr lang="en" sz="1200">
                <a:solidFill>
                  <a:srgbClr val="AA0000"/>
                </a:solidFill>
              </a:rPr>
              <a:t>Taha tinana - Physical well-being - </a:t>
            </a:r>
            <a:r>
              <a:rPr lang="en" sz="1200">
                <a:solidFill>
                  <a:srgbClr val="333333"/>
                </a:solidFill>
              </a:rPr>
              <a:t>the physical body, its growth, development, and ability to move, and ways of caring for it</a:t>
            </a:r>
          </a:p>
          <a:p>
            <a:pPr lvl="0" rtl="0">
              <a:lnSpc>
                <a:spcPct val="120000"/>
              </a:lnSpc>
              <a:spcBef>
                <a:spcPts val="1000"/>
              </a:spcBef>
              <a:spcAft>
                <a:spcPts val="1000"/>
              </a:spcAft>
              <a:buNone/>
            </a:pPr>
            <a:r>
              <a:rPr lang="en" sz="1200">
                <a:solidFill>
                  <a:srgbClr val="AA0000"/>
                </a:solidFill>
              </a:rPr>
              <a:t>Taha hinengaro - Mental and emotional well-being - </a:t>
            </a:r>
            <a:r>
              <a:rPr lang="en" sz="1200">
                <a:solidFill>
                  <a:srgbClr val="333333"/>
                </a:solidFill>
              </a:rPr>
              <a:t>coherent thinking processes, acknowledging and expressing thoughts and feelings and responding constructively</a:t>
            </a:r>
          </a:p>
          <a:p>
            <a:pPr lvl="0" rtl="0">
              <a:lnSpc>
                <a:spcPct val="120000"/>
              </a:lnSpc>
              <a:spcBef>
                <a:spcPts val="1000"/>
              </a:spcBef>
              <a:spcAft>
                <a:spcPts val="1000"/>
              </a:spcAft>
              <a:buNone/>
            </a:pPr>
            <a:r>
              <a:rPr lang="en" sz="1200">
                <a:solidFill>
                  <a:srgbClr val="AA0000"/>
                </a:solidFill>
              </a:rPr>
              <a:t>Taha whanau - Social well-being - </a:t>
            </a:r>
            <a:r>
              <a:rPr lang="en" sz="1200">
                <a:solidFill>
                  <a:srgbClr val="333333"/>
                </a:solidFill>
              </a:rPr>
              <a:t>family relationships, friendships, and other interpersonal relationships; feelings of belonging, compassion, and caring; and social support</a:t>
            </a:r>
          </a:p>
          <a:p>
            <a:pPr lvl="0" rtl="0">
              <a:lnSpc>
                <a:spcPct val="120000"/>
              </a:lnSpc>
              <a:spcBef>
                <a:spcPts val="1000"/>
              </a:spcBef>
              <a:spcAft>
                <a:spcPts val="1000"/>
              </a:spcAft>
              <a:buNone/>
            </a:pPr>
            <a:r>
              <a:rPr lang="en" sz="1200">
                <a:solidFill>
                  <a:srgbClr val="AA0000"/>
                </a:solidFill>
              </a:rPr>
              <a:t>Taha wairua - Spiritual well-being - </a:t>
            </a:r>
            <a:r>
              <a:rPr lang="en" sz="1200">
                <a:solidFill>
                  <a:srgbClr val="333333"/>
                </a:solidFill>
              </a:rPr>
              <a:t>the values and beliefs that determine the way people live, the search for meaning and purpose in life, and personal identity and self-awareness (For some individuals and communities, spiritual well- being is linked to a particular religion; for others, it is not.)</a:t>
            </a:r>
          </a:p>
          <a:p>
            <a:pPr lvl="0" rtl="0">
              <a:lnSpc>
                <a:spcPct val="163600"/>
              </a:lnSpc>
              <a:spcBef>
                <a:spcPts val="0"/>
              </a:spcBef>
              <a:spcAft>
                <a:spcPts val="900"/>
              </a:spcAft>
              <a:buNone/>
            </a:pPr>
            <a:r>
              <a:rPr lang="en" sz="1200">
                <a:solidFill>
                  <a:srgbClr val="333333"/>
                </a:solidFill>
              </a:rPr>
              <a:t>Each of these four dimensions of hauora influences and supports the others. </a:t>
            </a:r>
          </a:p>
          <a:p>
            <a:pPr lvl="0">
              <a:lnSpc>
                <a:spcPct val="163600"/>
              </a:lnSpc>
              <a:spcBef>
                <a:spcPts val="0"/>
              </a:spcBef>
              <a:spcAft>
                <a:spcPts val="900"/>
              </a:spcAft>
              <a:buNone/>
            </a:pPr>
            <a:r>
              <a:rPr lang="en" sz="1200">
                <a:solidFill>
                  <a:srgbClr val="333333"/>
                </a:solidFill>
              </a:rPr>
              <a:t>CIRCLES - </a:t>
            </a:r>
            <a:r>
              <a:rPr lang="en" sz="1200" u="sng">
                <a:solidFill>
                  <a:schemeClr val="hlink"/>
                </a:solidFill>
                <a:hlinkClick r:id="rId3"/>
              </a:rPr>
              <a:t>MY MIHI</a:t>
            </a:r>
            <a:r>
              <a:rPr lang="en" sz="1200">
                <a:solidFill>
                  <a:srgbClr val="333333"/>
                </a:solidFill>
              </a:rPr>
              <a:t> - HAUORA BINGO - SEXY PARAGRAPHS - Short clip on the </a:t>
            </a:r>
            <a:r>
              <a:rPr lang="en" sz="1200" u="sng">
                <a:solidFill>
                  <a:schemeClr val="hlink"/>
                </a:solidFill>
                <a:hlinkClick r:id="rId4"/>
              </a:rPr>
              <a:t>Te Whare Tapa Wha</a:t>
            </a:r>
          </a:p>
          <a:p>
            <a:pPr lvl="0">
              <a:spcBef>
                <a:spcPts val="0"/>
              </a:spcBef>
              <a:buNone/>
            </a:pPr>
            <a:endParaRPr sz="850">
              <a:solidFill>
                <a:srgbClr val="333333"/>
              </a:solidFill>
              <a:latin typeface="Verdana"/>
              <a:ea typeface="Verdana"/>
              <a:cs typeface="Verdana"/>
              <a:sym typeface="Verdana"/>
            </a:endParaRPr>
          </a:p>
        </p:txBody>
      </p:sp>
      <p:pic>
        <p:nvPicPr>
          <p:cNvPr id="80" name="Shape 80" descr="Hauora.jpg"/>
          <p:cNvPicPr preferRelativeResize="0"/>
          <p:nvPr/>
        </p:nvPicPr>
        <p:blipFill>
          <a:blip r:embed="rId5">
            <a:alphaModFix/>
          </a:blip>
          <a:stretch>
            <a:fillRect/>
          </a:stretch>
        </p:blipFill>
        <p:spPr>
          <a:xfrm>
            <a:off x="6243200" y="120450"/>
            <a:ext cx="2657474" cy="18043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spcBef>
                <a:spcPts val="0"/>
              </a:spcBef>
              <a:buNone/>
            </a:pPr>
            <a:r>
              <a:rPr lang="en">
                <a:solidFill>
                  <a:srgbClr val="FFFFFF"/>
                </a:solidFill>
              </a:rPr>
              <a:t>Health Promotion</a:t>
            </a:r>
          </a:p>
        </p:txBody>
      </p:sp>
      <p:sp>
        <p:nvSpPr>
          <p:cNvPr id="86" name="Shape 86"/>
          <p:cNvSpPr txBox="1">
            <a:spLocks noGrp="1"/>
          </p:cNvSpPr>
          <p:nvPr>
            <p:ph type="body" idx="1"/>
          </p:nvPr>
        </p:nvSpPr>
        <p:spPr>
          <a:xfrm>
            <a:off x="149700" y="1063375"/>
            <a:ext cx="8857800" cy="4122900"/>
          </a:xfrm>
          <a:prstGeom prst="rect">
            <a:avLst/>
          </a:prstGeom>
        </p:spPr>
        <p:txBody>
          <a:bodyPr lIns="91425" tIns="91425" rIns="91425" bIns="91425" anchor="t" anchorCtr="0">
            <a:noAutofit/>
          </a:bodyPr>
          <a:lstStyle/>
          <a:p>
            <a:pPr lvl="0">
              <a:lnSpc>
                <a:spcPct val="163600"/>
              </a:lnSpc>
              <a:spcBef>
                <a:spcPts val="0"/>
              </a:spcBef>
              <a:spcAft>
                <a:spcPts val="900"/>
              </a:spcAft>
              <a:buNone/>
            </a:pPr>
            <a:r>
              <a:rPr lang="en" sz="1000">
                <a:solidFill>
                  <a:srgbClr val="000000"/>
                </a:solidFill>
                <a:latin typeface="Verdana"/>
                <a:ea typeface="Verdana"/>
                <a:cs typeface="Verdana"/>
                <a:sym typeface="Verdana"/>
              </a:rPr>
              <a:t>Health promotion is a process that helps to create supportive physical and emotional environments in classrooms, whole schools, communities, and society.</a:t>
            </a:r>
          </a:p>
          <a:p>
            <a:pPr lvl="0">
              <a:lnSpc>
                <a:spcPct val="163600"/>
              </a:lnSpc>
              <a:spcBef>
                <a:spcPts val="0"/>
              </a:spcBef>
              <a:spcAft>
                <a:spcPts val="900"/>
              </a:spcAft>
              <a:buNone/>
            </a:pPr>
            <a:r>
              <a:rPr lang="en" sz="1000">
                <a:solidFill>
                  <a:srgbClr val="000000"/>
                </a:solidFill>
                <a:latin typeface="Verdana"/>
                <a:ea typeface="Verdana"/>
                <a:cs typeface="Verdana"/>
                <a:sym typeface="Verdana"/>
              </a:rPr>
              <a:t>The health promotion process requires the involvement and collective action of all members of the wider school community –students, staff, parents and caregivers, and other community members.</a:t>
            </a:r>
          </a:p>
          <a:p>
            <a:pPr lvl="0">
              <a:lnSpc>
                <a:spcPct val="163600"/>
              </a:lnSpc>
              <a:spcBef>
                <a:spcPts val="0"/>
              </a:spcBef>
              <a:spcAft>
                <a:spcPts val="900"/>
              </a:spcAft>
              <a:buNone/>
            </a:pPr>
            <a:r>
              <a:rPr lang="en" sz="1000">
                <a:solidFill>
                  <a:srgbClr val="000000"/>
                </a:solidFill>
                <a:latin typeface="Verdana"/>
                <a:ea typeface="Verdana"/>
                <a:cs typeface="Verdana"/>
                <a:sym typeface="Verdana"/>
              </a:rPr>
              <a:t>By engaging in health promotion, students and teachers can:</a:t>
            </a:r>
          </a:p>
          <a:p>
            <a:pPr marL="635000" lvl="0" indent="-292100">
              <a:lnSpc>
                <a:spcPct val="163600"/>
              </a:lnSpc>
              <a:spcBef>
                <a:spcPts val="0"/>
              </a:spcBef>
              <a:spcAft>
                <a:spcPts val="900"/>
              </a:spcAft>
              <a:buClr>
                <a:srgbClr val="000000"/>
              </a:buClr>
              <a:buSzPct val="100000"/>
              <a:buFont typeface="Verdana"/>
            </a:pPr>
            <a:r>
              <a:rPr lang="en" sz="1000">
                <a:solidFill>
                  <a:srgbClr val="000000"/>
                </a:solidFill>
                <a:latin typeface="Verdana"/>
                <a:ea typeface="Verdana"/>
                <a:cs typeface="Verdana"/>
                <a:sym typeface="Verdana"/>
              </a:rPr>
              <a:t>come to understand how the environments in which they live, learn, work, and play affect their personal well-being and that of society</a:t>
            </a:r>
          </a:p>
          <a:p>
            <a:pPr marL="635000" lvl="0" indent="-292100">
              <a:lnSpc>
                <a:spcPct val="163600"/>
              </a:lnSpc>
              <a:spcBef>
                <a:spcPts val="0"/>
              </a:spcBef>
              <a:spcAft>
                <a:spcPts val="900"/>
              </a:spcAft>
              <a:buClr>
                <a:srgbClr val="000000"/>
              </a:buClr>
              <a:buSzPct val="100000"/>
              <a:buFont typeface="Verdana"/>
            </a:pPr>
            <a:r>
              <a:rPr lang="en" sz="1000">
                <a:solidFill>
                  <a:srgbClr val="000000"/>
                </a:solidFill>
                <a:latin typeface="Verdana"/>
                <a:ea typeface="Verdana"/>
                <a:cs typeface="Verdana"/>
                <a:sym typeface="Verdana"/>
              </a:rPr>
              <a:t>develop the personal skills that empower them to take action to improve their own well-being and that of their environments</a:t>
            </a:r>
          </a:p>
          <a:p>
            <a:pPr marL="635000" lvl="0" indent="-292100">
              <a:lnSpc>
                <a:spcPct val="163600"/>
              </a:lnSpc>
              <a:spcBef>
                <a:spcPts val="0"/>
              </a:spcBef>
              <a:spcAft>
                <a:spcPts val="900"/>
              </a:spcAft>
              <a:buClr>
                <a:srgbClr val="000000"/>
              </a:buClr>
              <a:buSzPct val="100000"/>
              <a:buFont typeface="Verdana"/>
            </a:pPr>
            <a:r>
              <a:rPr lang="en" sz="1000">
                <a:solidFill>
                  <a:srgbClr val="000000"/>
                </a:solidFill>
                <a:latin typeface="Verdana"/>
                <a:ea typeface="Verdana"/>
                <a:cs typeface="Verdana"/>
                <a:sym typeface="Verdana"/>
              </a:rPr>
              <a:t>help to develop supportive links between the school and the wider community</a:t>
            </a:r>
          </a:p>
          <a:p>
            <a:pPr marL="635000" lvl="0" indent="-292100">
              <a:lnSpc>
                <a:spcPct val="163600"/>
              </a:lnSpc>
              <a:spcBef>
                <a:spcPts val="0"/>
              </a:spcBef>
              <a:spcAft>
                <a:spcPts val="900"/>
              </a:spcAft>
              <a:buClr>
                <a:srgbClr val="000000"/>
              </a:buClr>
              <a:buSzPct val="100000"/>
              <a:buFont typeface="Verdana"/>
            </a:pPr>
            <a:r>
              <a:rPr lang="en" sz="1000">
                <a:solidFill>
                  <a:srgbClr val="000000"/>
                </a:solidFill>
                <a:latin typeface="Verdana"/>
                <a:ea typeface="Verdana"/>
                <a:cs typeface="Verdana"/>
                <a:sym typeface="Verdana"/>
              </a:rPr>
              <a:t>help to develop supportive policies and practices to ensure the physical and emotional safety of all members of the school community.</a:t>
            </a:r>
          </a:p>
          <a:p>
            <a:pPr lvl="0" rtl="0">
              <a:lnSpc>
                <a:spcPct val="163600"/>
              </a:lnSpc>
              <a:spcBef>
                <a:spcPts val="0"/>
              </a:spcBef>
              <a:spcAft>
                <a:spcPts val="900"/>
              </a:spcAft>
              <a:buNone/>
            </a:pPr>
            <a:r>
              <a:rPr lang="en" sz="1000">
                <a:solidFill>
                  <a:srgbClr val="000000"/>
                </a:solidFill>
                <a:latin typeface="Verdana"/>
                <a:ea typeface="Verdana"/>
                <a:cs typeface="Verdana"/>
                <a:sym typeface="Verdana"/>
              </a:rPr>
              <a:t>Health promotion encourages students to make a positive contribution to their own well-being and that of their communities and environments.</a:t>
            </a:r>
          </a:p>
          <a:p>
            <a:pPr lvl="0" rtl="0">
              <a:lnSpc>
                <a:spcPct val="163600"/>
              </a:lnSpc>
              <a:spcBef>
                <a:spcPts val="0"/>
              </a:spcBef>
              <a:spcAft>
                <a:spcPts val="900"/>
              </a:spcAft>
              <a:buNone/>
            </a:pPr>
            <a:r>
              <a:rPr lang="en" sz="1000" u="sng">
                <a:solidFill>
                  <a:schemeClr val="hlink"/>
                </a:solidFill>
                <a:latin typeface="Verdana"/>
                <a:ea typeface="Verdana"/>
                <a:cs typeface="Verdana"/>
                <a:sym typeface="Verdana"/>
                <a:hlinkClick r:id="rId3"/>
              </a:rPr>
              <a:t>Making Meaning, Making Difference</a:t>
            </a:r>
          </a:p>
        </p:txBody>
      </p:sp>
      <p:pic>
        <p:nvPicPr>
          <p:cNvPr id="87" name="Shape 87" descr="Health-promotion.jpg"/>
          <p:cNvPicPr preferRelativeResize="0"/>
          <p:nvPr/>
        </p:nvPicPr>
        <p:blipFill>
          <a:blip r:embed="rId4">
            <a:alphaModFix/>
          </a:blip>
          <a:stretch>
            <a:fillRect/>
          </a:stretch>
        </p:blipFill>
        <p:spPr>
          <a:xfrm>
            <a:off x="7923749" y="108649"/>
            <a:ext cx="1083825" cy="95472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spcBef>
                <a:spcPts val="0"/>
              </a:spcBef>
              <a:buNone/>
            </a:pPr>
            <a:r>
              <a:rPr lang="en">
                <a:solidFill>
                  <a:srgbClr val="FFFFFF"/>
                </a:solidFill>
              </a:rPr>
              <a:t>The Socio-ecological Perspective</a:t>
            </a:r>
          </a:p>
        </p:txBody>
      </p:sp>
      <p:sp>
        <p:nvSpPr>
          <p:cNvPr id="93" name="Shape 93"/>
          <p:cNvSpPr txBox="1">
            <a:spLocks noGrp="1"/>
          </p:cNvSpPr>
          <p:nvPr>
            <p:ph type="body" idx="1"/>
          </p:nvPr>
        </p:nvSpPr>
        <p:spPr>
          <a:xfrm>
            <a:off x="117625" y="1200150"/>
            <a:ext cx="9026400" cy="3943200"/>
          </a:xfrm>
          <a:prstGeom prst="rect">
            <a:avLst/>
          </a:prstGeom>
        </p:spPr>
        <p:txBody>
          <a:bodyPr lIns="91425" tIns="91425" rIns="91425" bIns="91425" anchor="t" anchorCtr="0">
            <a:noAutofit/>
          </a:bodyPr>
          <a:lstStyle/>
          <a:p>
            <a:pPr lvl="0">
              <a:lnSpc>
                <a:spcPct val="163600"/>
              </a:lnSpc>
              <a:spcBef>
                <a:spcPts val="0"/>
              </a:spcBef>
              <a:spcAft>
                <a:spcPts val="900"/>
              </a:spcAft>
              <a:buNone/>
            </a:pPr>
            <a:r>
              <a:rPr lang="en" sz="1000">
                <a:solidFill>
                  <a:srgbClr val="000000"/>
                </a:solidFill>
                <a:latin typeface="Verdana"/>
                <a:ea typeface="Verdana"/>
                <a:cs typeface="Verdana"/>
                <a:sym typeface="Verdana"/>
              </a:rPr>
              <a:t>People can take part in the health promotion process effectively only when they have a clear view of the social and environmental factors that affect health and well-being. Through learning experiences that reflect the socio-ecological perspective, students can seek to remove barriers to healthy choices. They can help to create the conditions that promote their own well-being and that of other people and society as a whole. Through this perspective, students will also come to a better appreciation of how and why individuals differ.</a:t>
            </a:r>
          </a:p>
          <a:p>
            <a:pPr lvl="0">
              <a:lnSpc>
                <a:spcPct val="163600"/>
              </a:lnSpc>
              <a:spcBef>
                <a:spcPts val="0"/>
              </a:spcBef>
              <a:spcAft>
                <a:spcPts val="900"/>
              </a:spcAft>
              <a:buNone/>
            </a:pPr>
            <a:r>
              <a:rPr lang="en" sz="1000">
                <a:solidFill>
                  <a:srgbClr val="000000"/>
                </a:solidFill>
                <a:latin typeface="Verdana"/>
                <a:ea typeface="Verdana"/>
                <a:cs typeface="Verdana"/>
                <a:sym typeface="Verdana"/>
              </a:rPr>
              <a:t>The socio-ecological perspective will be evident when students:</a:t>
            </a:r>
          </a:p>
          <a:p>
            <a:pPr marL="635000" lvl="0" indent="-292100">
              <a:lnSpc>
                <a:spcPct val="163600"/>
              </a:lnSpc>
              <a:spcBef>
                <a:spcPts val="0"/>
              </a:spcBef>
              <a:spcAft>
                <a:spcPts val="900"/>
              </a:spcAft>
              <a:buClr>
                <a:srgbClr val="000000"/>
              </a:buClr>
              <a:buSzPct val="100000"/>
              <a:buFont typeface="Verdana"/>
            </a:pPr>
            <a:r>
              <a:rPr lang="en" sz="1000">
                <a:solidFill>
                  <a:srgbClr val="000000"/>
                </a:solidFill>
                <a:latin typeface="Verdana"/>
                <a:ea typeface="Verdana"/>
                <a:cs typeface="Verdana"/>
                <a:sym typeface="Verdana"/>
              </a:rPr>
              <a:t>identify and reflect on factors that influence people's choices and behaviours relating to health and physical activity (including social, economic, environmental, cultural, and behavioural factors and their interactions)</a:t>
            </a:r>
          </a:p>
          <a:p>
            <a:pPr marL="635000" lvl="0" indent="-292100">
              <a:lnSpc>
                <a:spcPct val="163600"/>
              </a:lnSpc>
              <a:spcBef>
                <a:spcPts val="0"/>
              </a:spcBef>
              <a:spcAft>
                <a:spcPts val="900"/>
              </a:spcAft>
              <a:buClr>
                <a:srgbClr val="000000"/>
              </a:buClr>
              <a:buSzPct val="100000"/>
              <a:buFont typeface="Verdana"/>
            </a:pPr>
            <a:r>
              <a:rPr lang="en" sz="1000">
                <a:solidFill>
                  <a:srgbClr val="000000"/>
                </a:solidFill>
                <a:latin typeface="Verdana"/>
                <a:ea typeface="Verdana"/>
                <a:cs typeface="Verdana"/>
                <a:sym typeface="Verdana"/>
              </a:rPr>
              <a:t>recognise the need for mutual care and shared responsibility between themselves, other people, and society</a:t>
            </a:r>
          </a:p>
          <a:p>
            <a:pPr marL="635000" lvl="0" indent="-292100" rtl="0">
              <a:lnSpc>
                <a:spcPct val="163600"/>
              </a:lnSpc>
              <a:spcBef>
                <a:spcPts val="0"/>
              </a:spcBef>
              <a:spcAft>
                <a:spcPts val="900"/>
              </a:spcAft>
              <a:buClr>
                <a:srgbClr val="000000"/>
              </a:buClr>
              <a:buSzPct val="100000"/>
              <a:buFont typeface="Verdana"/>
            </a:pPr>
            <a:r>
              <a:rPr lang="en" sz="1000">
                <a:solidFill>
                  <a:srgbClr val="000000"/>
                </a:solidFill>
                <a:latin typeface="Verdana"/>
                <a:ea typeface="Verdana"/>
                <a:cs typeface="Verdana"/>
                <a:sym typeface="Verdana"/>
              </a:rPr>
              <a:t>actively contribute to their own well-being, to that of other people and society, and to the health of the environment that they live in.</a:t>
            </a:r>
          </a:p>
          <a:p>
            <a:pPr lvl="0" rtl="0">
              <a:lnSpc>
                <a:spcPct val="163600"/>
              </a:lnSpc>
              <a:spcBef>
                <a:spcPts val="0"/>
              </a:spcBef>
              <a:spcAft>
                <a:spcPts val="900"/>
              </a:spcAft>
              <a:buNone/>
            </a:pPr>
            <a:r>
              <a:rPr lang="en" sz="1000">
                <a:solidFill>
                  <a:srgbClr val="000000"/>
                </a:solidFill>
                <a:latin typeface="Verdana"/>
                <a:ea typeface="Verdana"/>
                <a:cs typeface="Verdana"/>
                <a:sym typeface="Verdana"/>
              </a:rPr>
              <a:t>Through the socio-ecological perspective, students will learn to take into account the considerations that </a:t>
            </a:r>
          </a:p>
          <a:p>
            <a:pPr lvl="0" rtl="0">
              <a:lnSpc>
                <a:spcPct val="163600"/>
              </a:lnSpc>
              <a:spcBef>
                <a:spcPts val="0"/>
              </a:spcBef>
              <a:spcAft>
                <a:spcPts val="900"/>
              </a:spcAft>
              <a:buNone/>
            </a:pPr>
            <a:r>
              <a:rPr lang="en" sz="1000">
                <a:solidFill>
                  <a:srgbClr val="000000"/>
                </a:solidFill>
                <a:latin typeface="Verdana"/>
                <a:ea typeface="Verdana"/>
                <a:cs typeface="Verdana"/>
                <a:sym typeface="Verdana"/>
              </a:rPr>
              <a:t>affect society as a whole as well as individual considerations and will discover the need to integrate these.</a:t>
            </a:r>
          </a:p>
          <a:p>
            <a:pPr marL="457200" lvl="0" indent="-355600" rtl="0">
              <a:spcBef>
                <a:spcPts val="0"/>
              </a:spcBef>
              <a:buClr>
                <a:srgbClr val="000000"/>
              </a:buClr>
              <a:buSzPct val="100000"/>
              <a:buChar char="★"/>
            </a:pPr>
            <a:r>
              <a:rPr lang="en" sz="2000" u="sng">
                <a:solidFill>
                  <a:schemeClr val="hlink"/>
                </a:solidFill>
                <a:hlinkClick r:id="rId3"/>
              </a:rPr>
              <a:t>SEP</a:t>
            </a:r>
            <a:r>
              <a:rPr lang="en" sz="1000">
                <a:solidFill>
                  <a:srgbClr val="000000"/>
                </a:solidFill>
                <a:latin typeface="Verdana"/>
                <a:ea typeface="Verdana"/>
                <a:cs typeface="Verdana"/>
                <a:sym typeface="Verdana"/>
              </a:rPr>
              <a:t> WELLBEING LINKS</a:t>
            </a:r>
          </a:p>
          <a:p>
            <a:pPr marL="457200" lvl="0" indent="-292100" rtl="0">
              <a:spcBef>
                <a:spcPts val="0"/>
              </a:spcBef>
              <a:buClr>
                <a:srgbClr val="000000"/>
              </a:buClr>
              <a:buSzPct val="100000"/>
              <a:buFont typeface="Verdana"/>
              <a:buChar char="★"/>
            </a:pPr>
            <a:r>
              <a:rPr lang="en" sz="1000" u="sng">
                <a:solidFill>
                  <a:schemeClr val="hlink"/>
                </a:solidFill>
                <a:latin typeface="Verdana"/>
                <a:ea typeface="Verdana"/>
                <a:cs typeface="Verdana"/>
                <a:sym typeface="Verdana"/>
                <a:hlinkClick r:id="rId4"/>
              </a:rPr>
              <a:t>DEFINITIONS AND CIRCLES</a:t>
            </a:r>
          </a:p>
        </p:txBody>
      </p:sp>
      <p:pic>
        <p:nvPicPr>
          <p:cNvPr id="94" name="Shape 94" descr="Socioecological-perspective.jpg"/>
          <p:cNvPicPr preferRelativeResize="0"/>
          <p:nvPr/>
        </p:nvPicPr>
        <p:blipFill>
          <a:blip r:embed="rId5">
            <a:alphaModFix/>
          </a:blip>
          <a:stretch>
            <a:fillRect/>
          </a:stretch>
        </p:blipFill>
        <p:spPr>
          <a:xfrm>
            <a:off x="7389099" y="3709225"/>
            <a:ext cx="1479474" cy="1434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9CB9C"/>
        </a:solidFill>
        <a:effectLst/>
      </p:bgPr>
    </p:bg>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spcBef>
                <a:spcPts val="0"/>
              </a:spcBef>
              <a:buNone/>
            </a:pPr>
            <a:r>
              <a:rPr lang="en">
                <a:solidFill>
                  <a:srgbClr val="FFFFFF"/>
                </a:solidFill>
              </a:rPr>
              <a:t>Attitudes and Values</a:t>
            </a:r>
          </a:p>
        </p:txBody>
      </p:sp>
      <p:sp>
        <p:nvSpPr>
          <p:cNvPr id="100" name="Shape 100"/>
          <p:cNvSpPr txBox="1">
            <a:spLocks noGrp="1"/>
          </p:cNvSpPr>
          <p:nvPr>
            <p:ph type="body" idx="1"/>
          </p:nvPr>
        </p:nvSpPr>
        <p:spPr>
          <a:xfrm>
            <a:off x="457200" y="1200150"/>
            <a:ext cx="8229600" cy="3725700"/>
          </a:xfrm>
          <a:prstGeom prst="rect">
            <a:avLst/>
          </a:prstGeom>
        </p:spPr>
        <p:txBody>
          <a:bodyPr lIns="91425" tIns="91425" rIns="91425" bIns="91425" anchor="t" anchorCtr="0">
            <a:noAutofit/>
          </a:bodyPr>
          <a:lstStyle/>
          <a:p>
            <a:pPr lvl="0">
              <a:lnSpc>
                <a:spcPct val="163600"/>
              </a:lnSpc>
              <a:spcBef>
                <a:spcPts val="0"/>
              </a:spcBef>
              <a:spcAft>
                <a:spcPts val="900"/>
              </a:spcAft>
              <a:buNone/>
            </a:pPr>
            <a:r>
              <a:rPr lang="en" sz="1000">
                <a:solidFill>
                  <a:srgbClr val="333333"/>
                </a:solidFill>
                <a:latin typeface="Verdana"/>
                <a:ea typeface="Verdana"/>
                <a:cs typeface="Verdana"/>
                <a:sym typeface="Verdana"/>
              </a:rPr>
              <a:t>Programmes in health and physical education contribute to the well-being of individuals and society by promoting the attitudes and values listed below.</a:t>
            </a:r>
          </a:p>
          <a:p>
            <a:pPr lvl="0">
              <a:lnSpc>
                <a:spcPct val="163600"/>
              </a:lnSpc>
              <a:spcBef>
                <a:spcPts val="0"/>
              </a:spcBef>
              <a:spcAft>
                <a:spcPts val="900"/>
              </a:spcAft>
              <a:buNone/>
            </a:pPr>
            <a:r>
              <a:rPr lang="en" sz="1000">
                <a:solidFill>
                  <a:srgbClr val="333333"/>
                </a:solidFill>
                <a:latin typeface="Verdana"/>
                <a:ea typeface="Verdana"/>
                <a:cs typeface="Verdana"/>
                <a:sym typeface="Verdana"/>
              </a:rPr>
              <a:t>Through their learning in health and physical education, students will develop a positive and responsible attitude to their own physical, mental and emotional, social, and spiritual well-being that includes:</a:t>
            </a:r>
          </a:p>
          <a:p>
            <a:pPr marL="635000" lvl="0" indent="-292100" rtl="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valuing themselves and other people</a:t>
            </a:r>
          </a:p>
          <a:p>
            <a:pPr marL="635000" lvl="0" indent="-29210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a willingness to reflect on beliefs</a:t>
            </a:r>
          </a:p>
          <a:p>
            <a:pPr marL="635000" lvl="0" indent="-29210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the strengthening of integrity, commitment, perseverance, and courage.</a:t>
            </a:r>
          </a:p>
          <a:p>
            <a:pPr lvl="0">
              <a:lnSpc>
                <a:spcPct val="163600"/>
              </a:lnSpc>
              <a:spcBef>
                <a:spcPts val="0"/>
              </a:spcBef>
              <a:spcAft>
                <a:spcPts val="900"/>
              </a:spcAft>
              <a:buNone/>
            </a:pPr>
            <a:r>
              <a:rPr lang="en" sz="1000">
                <a:solidFill>
                  <a:srgbClr val="333333"/>
                </a:solidFill>
                <a:latin typeface="Verdana"/>
                <a:ea typeface="Verdana"/>
                <a:cs typeface="Verdana"/>
                <a:sym typeface="Verdana"/>
              </a:rPr>
              <a:t>They will develop respect for the rights of other people, for example, through:</a:t>
            </a:r>
          </a:p>
          <a:p>
            <a:pPr marL="635000" lvl="0" indent="-292100" rtl="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acceptance of a range of abilities</a:t>
            </a:r>
          </a:p>
          <a:p>
            <a:pPr marL="635000" lvl="0" indent="-292100" rtl="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acknowledgment of diverse viewpoints</a:t>
            </a:r>
          </a:p>
          <a:p>
            <a:pPr marL="635000" lvl="0" indent="-29210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tolerance, rangimarie, and open-mindedness.</a:t>
            </a:r>
          </a:p>
          <a:p>
            <a:pPr lvl="0">
              <a:lnSpc>
                <a:spcPct val="163600"/>
              </a:lnSpc>
              <a:spcBef>
                <a:spcPts val="0"/>
              </a:spcBef>
              <a:spcAft>
                <a:spcPts val="900"/>
              </a:spcAft>
              <a:buNone/>
            </a:pPr>
            <a:r>
              <a:rPr lang="en" sz="1000">
                <a:solidFill>
                  <a:srgbClr val="333333"/>
                </a:solidFill>
                <a:latin typeface="Verdana"/>
                <a:ea typeface="Verdana"/>
                <a:cs typeface="Verdana"/>
                <a:sym typeface="Verdana"/>
              </a:rPr>
              <a:t>They will develop care and concern for other people in their community and for the environment through:</a:t>
            </a:r>
          </a:p>
          <a:p>
            <a:pPr marL="635000" lvl="0" indent="-29210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cooperation and awhina</a:t>
            </a:r>
          </a:p>
          <a:p>
            <a:pPr marL="635000" lvl="0" indent="-29210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applying aroha, manaakitanga, care, compassion, and mahi a ngakau</a:t>
            </a:r>
          </a:p>
          <a:p>
            <a:pPr marL="635000" lvl="0" indent="-29210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constructive challenge and competition</a:t>
            </a:r>
          </a:p>
          <a:p>
            <a:pPr marL="635000" lvl="0" indent="-29210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positive involvement and participation.</a:t>
            </a:r>
          </a:p>
          <a:p>
            <a:pPr lvl="0">
              <a:lnSpc>
                <a:spcPct val="163600"/>
              </a:lnSpc>
              <a:spcBef>
                <a:spcPts val="0"/>
              </a:spcBef>
              <a:spcAft>
                <a:spcPts val="900"/>
              </a:spcAft>
              <a:buNone/>
            </a:pPr>
            <a:r>
              <a:rPr lang="en" sz="1000">
                <a:solidFill>
                  <a:srgbClr val="333333"/>
                </a:solidFill>
                <a:latin typeface="Verdana"/>
                <a:ea typeface="Verdana"/>
                <a:cs typeface="Verdana"/>
                <a:sym typeface="Verdana"/>
              </a:rPr>
              <a:t>They will develop a sense of social justice and will demonstrate:</a:t>
            </a:r>
          </a:p>
          <a:p>
            <a:pPr marL="635000" lvl="0" indent="-29210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fairness</a:t>
            </a:r>
          </a:p>
          <a:p>
            <a:pPr marL="635000" lvl="0" indent="-292100">
              <a:lnSpc>
                <a:spcPct val="163600"/>
              </a:lnSpc>
              <a:spcBef>
                <a:spcPts val="0"/>
              </a:spcBef>
              <a:spcAft>
                <a:spcPts val="900"/>
              </a:spcAft>
              <a:buClr>
                <a:srgbClr val="333333"/>
              </a:buClr>
              <a:buSzPct val="100000"/>
              <a:buFont typeface="Verdana"/>
            </a:pPr>
            <a:r>
              <a:rPr lang="en" sz="1000">
                <a:solidFill>
                  <a:srgbClr val="333333"/>
                </a:solidFill>
                <a:latin typeface="Verdana"/>
                <a:ea typeface="Verdana"/>
                <a:cs typeface="Verdana"/>
                <a:sym typeface="Verdana"/>
              </a:rPr>
              <a:t>inclusiveness and non-discriminatory practices.</a:t>
            </a:r>
          </a:p>
          <a:p>
            <a:pPr lvl="0">
              <a:spcBef>
                <a:spcPts val="0"/>
              </a:spcBef>
              <a:buNone/>
            </a:pPr>
            <a:r>
              <a:rPr lang="en" sz="1000"/>
              <a:t>Debates, News Articles, Opinion pieces, School values, People's attitudes towards certain issues. </a:t>
            </a:r>
            <a:r>
              <a:rPr lang="en" sz="1000" u="sng">
                <a:solidFill>
                  <a:schemeClr val="hlink"/>
                </a:solidFill>
                <a:hlinkClick r:id="rId3"/>
              </a:rPr>
              <a:t>Curriculum in Action Activity</a:t>
            </a:r>
            <a:r>
              <a:rPr lang="en" sz="1000"/>
              <a:t> (L5)</a:t>
            </a:r>
          </a:p>
        </p:txBody>
      </p:sp>
      <p:pic>
        <p:nvPicPr>
          <p:cNvPr id="101" name="Shape 101" descr="Attitudes-and-values.jpg"/>
          <p:cNvPicPr preferRelativeResize="0"/>
          <p:nvPr/>
        </p:nvPicPr>
        <p:blipFill>
          <a:blip r:embed="rId4">
            <a:alphaModFix/>
          </a:blip>
          <a:stretch>
            <a:fillRect/>
          </a:stretch>
        </p:blipFill>
        <p:spPr>
          <a:xfrm>
            <a:off x="6694050" y="2134377"/>
            <a:ext cx="2343025" cy="2335450"/>
          </a:xfrm>
          <a:prstGeom prst="rect">
            <a:avLst/>
          </a:prstGeom>
          <a:noFill/>
          <a:ln>
            <a:noFill/>
          </a:ln>
        </p:spPr>
      </p:pic>
    </p:spTree>
  </p:cSld>
  <p:clrMapOvr>
    <a:masterClrMapping/>
  </p:clrMapOvr>
</p:sld>
</file>

<file path=ppt/theme/theme1.xml><?xml version="1.0" encoding="utf-8"?>
<a:theme xmlns:a="http://schemas.openxmlformats.org/drawingml/2006/main" name="khaki">
  <a:themeElements>
    <a:clrScheme name="Custom 349">
      <a:dk1>
        <a:srgbClr val="262626"/>
      </a:dk1>
      <a:lt1>
        <a:srgbClr val="E6D6BD"/>
      </a:lt1>
      <a:dk2>
        <a:srgbClr val="535353"/>
      </a:dk2>
      <a:lt2>
        <a:srgbClr val="B4AD9E"/>
      </a:lt2>
      <a:accent1>
        <a:srgbClr val="ADB48E"/>
      </a:accent1>
      <a:accent2>
        <a:srgbClr val="867961"/>
      </a:accent2>
      <a:accent3>
        <a:srgbClr val="CBB680"/>
      </a:accent3>
      <a:accent4>
        <a:srgbClr val="78A3C0"/>
      </a:accent4>
      <a:accent5>
        <a:srgbClr val="C0AE91"/>
      </a:accent5>
      <a:accent6>
        <a:srgbClr val="668874"/>
      </a:accent6>
      <a:hlink>
        <a:srgbClr val="4B94B3"/>
      </a:hlink>
      <a:folHlink>
        <a:srgbClr val="4141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1258</Words>
  <Application>Microsoft Office PowerPoint</Application>
  <PresentationFormat>On-screen Show (16:9)</PresentationFormat>
  <Paragraphs>110</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Trebuchet MS</vt:lpstr>
      <vt:lpstr>Verdana</vt:lpstr>
      <vt:lpstr>Dancing Script</vt:lpstr>
      <vt:lpstr>khaki</vt:lpstr>
      <vt:lpstr>Building strong foundations for success in senior Health Education</vt:lpstr>
      <vt:lpstr>PowerPoint Presentation</vt:lpstr>
      <vt:lpstr>Aim</vt:lpstr>
      <vt:lpstr>Underlying Concepts</vt:lpstr>
      <vt:lpstr> NZ Health and Physical Education in the New Zealand Curriculum (1999)</vt:lpstr>
      <vt:lpstr>Well-being, Hauora</vt:lpstr>
      <vt:lpstr>Health Promotion</vt:lpstr>
      <vt:lpstr>The Socio-ecological Perspective</vt:lpstr>
      <vt:lpstr>Attitudes and Values</vt:lpstr>
      <vt:lpstr>Warm up/Discussion</vt:lpstr>
      <vt:lpstr>Strategies</vt:lpstr>
      <vt:lpstr>Examples and useful resources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strong foundations for success in senior Health Education</dc:title>
  <dc:creator>admin.Penz</dc:creator>
  <cp:lastModifiedBy>Joanna  Cooney</cp:lastModifiedBy>
  <cp:revision>1</cp:revision>
  <dcterms:modified xsi:type="dcterms:W3CDTF">2016-09-28T21:19:19Z</dcterms:modified>
</cp:coreProperties>
</file>