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2.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4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Lst>
  <p:sldSz cx="12192000" cy="6858000"/>
  <p:notesSz cx="6858000" cy="9144000"/>
  <p:embeddedFontLst>
    <p:embeddedFont>
      <p:font typeface="Corben" panose="020B0604020202020204" charset="0"/>
      <p:regular r:id="rId42"/>
      <p:bold r:id="rId43"/>
    </p:embeddedFont>
    <p:embeddedFont>
      <p:font typeface="Comic Sans MS" panose="030F0702030302020204" pitchFamily="66" charset="0"/>
      <p:regular r:id="rId44"/>
      <p:bold r:id="rId45"/>
    </p:embeddedFont>
    <p:embeddedFont>
      <p:font typeface="Calibri" panose="020F0502020204030204" pitchFamily="34"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elia Fleck"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C004081A-BB1F-4E01-AE55-7F281A15B510}">
  <a:tblStyle styleId="{C004081A-BB1F-4E01-AE55-7F281A15B510}" styleName="Table_0"/>
  <a:tblStyle styleId="{87E4B85B-A281-4E64-A952-1AFE93FD0315}"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CF4"/>
          </a:solidFill>
        </a:fill>
      </a:tcStyle>
    </a:wholeTbl>
    <a:band1H>
      <a:tcStyle>
        <a:tcBdr/>
        <a:fill>
          <a:solidFill>
            <a:srgbClr val="CFD7E7"/>
          </a:solidFill>
        </a:fill>
      </a:tcStyle>
    </a:band1H>
    <a:band1V>
      <a:tcStyle>
        <a:tcBdr/>
        <a:fill>
          <a:solidFill>
            <a:srgbClr val="CFD7E7"/>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4" d="100"/>
          <a:sy n="74" d="100"/>
        </p:scale>
        <p:origin x="-558" y="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4.fntdata"/><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idx="1">
    <p:pos x="6000" y="0"/>
    <p:text>This was originally a Quiz activity, but think it would be really useful to include some Active Learning activities that people can then take away with them - could use Carl's Active Scrabble, or one of Karen's - would be good to include a couple of short activities throughout the session.</p:text>
  </p:cm>
</p:cmLst>
</file>

<file path=ppt/comments/comment2.xml><?xml version="1.0" encoding="utf-8"?>
<p:cmLst xmlns:a="http://schemas.openxmlformats.org/drawingml/2006/main" xmlns:r="http://schemas.openxmlformats.org/officeDocument/2006/relationships" xmlns:p="http://schemas.openxmlformats.org/presentationml/2006/main">
  <p:cm authorId="0" idx="2">
    <p:pos x="6000" y="0"/>
    <p:text>Not sure how well placed this activity is?  Might be better to leave for at the end if there is time?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b="0" i="0" u="none" strike="noStrike" cap="none">
                <a:solidFill>
                  <a:schemeClr val="dk1"/>
                </a:solidFill>
                <a:latin typeface="Calibri"/>
                <a:ea typeface="Calibri"/>
                <a:cs typeface="Calibri"/>
                <a:sym typeface="Calibri"/>
              </a:rPr>
              <a:t>‹#›</a:t>
            </a:fld>
            <a:endParaRPr lang="en-NZ"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688175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4" name="Shape 16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900" b="0" i="0" u="none" strike="noStrike" cap="none">
                <a:solidFill>
                  <a:schemeClr val="dk1"/>
                </a:solidFill>
                <a:latin typeface="Calibri"/>
                <a:ea typeface="Calibri"/>
                <a:cs typeface="Calibri"/>
                <a:sym typeface="Calibri"/>
              </a:rPr>
              <a:t>Both high quality PE, as the pedagogical leader in schools, and sport as the context to engage young people are central to the SiE approach.</a:t>
            </a:r>
          </a:p>
        </p:txBody>
      </p:sp>
      <p:sp>
        <p:nvSpPr>
          <p:cNvPr id="165" name="Shape 16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b="0" i="0" u="none" strike="noStrike" cap="none">
                <a:solidFill>
                  <a:schemeClr val="dk1"/>
                </a:solidFill>
                <a:latin typeface="Calibri"/>
                <a:ea typeface="Calibri"/>
                <a:cs typeface="Calibri"/>
                <a:sym typeface="Calibri"/>
              </a:rPr>
              <a:t>1</a:t>
            </a:fld>
            <a:endParaRPr lang="en-NZ"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17" name="Shape 31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Show pics of their own engagement and ask them what it was about the activity that engaged them, before showing them the input form this group pictured. ALL these characteristics are naturally inherent in sport.</a:t>
            </a:r>
          </a:p>
        </p:txBody>
      </p:sp>
      <p:sp>
        <p:nvSpPr>
          <p:cNvPr id="318" name="Shape 31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10</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Shape 324"/>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25" name="Shape 325"/>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SiE approaches can contribute to many areas including</a:t>
            </a:r>
          </a:p>
          <a:p>
            <a:pPr marL="171450" marR="0" lvl="0" indent="-171450" algn="l" rtl="0">
              <a:spcBef>
                <a:spcPts val="0"/>
              </a:spcBef>
              <a:buClr>
                <a:schemeClr val="dk1"/>
              </a:buClr>
              <a:buSzPct val="100000"/>
              <a:buFont typeface="Arial"/>
              <a:buChar char="•"/>
            </a:pPr>
            <a:r>
              <a:rPr lang="en-NZ" sz="1200" b="1" i="0" u="none" strike="noStrike" cap="none">
                <a:solidFill>
                  <a:schemeClr val="dk1"/>
                </a:solidFill>
                <a:latin typeface="Calibri"/>
                <a:ea typeface="Calibri"/>
                <a:cs typeface="Calibri"/>
                <a:sym typeface="Calibri"/>
              </a:rPr>
              <a:t>Curriculum </a:t>
            </a:r>
            <a:r>
              <a:rPr lang="en-NZ" sz="1200" b="0" i="0" u="none" strike="noStrike" cap="none">
                <a:solidFill>
                  <a:schemeClr val="dk1"/>
                </a:solidFill>
                <a:latin typeface="Calibri"/>
                <a:ea typeface="Calibri"/>
                <a:cs typeface="Calibri"/>
                <a:sym typeface="Calibri"/>
              </a:rPr>
              <a:t>– as a context to engage students, utilise “active learning” pedagogies and provide for cross-curricular approaches to teaching learning and assessment</a:t>
            </a:r>
          </a:p>
          <a:p>
            <a:pPr marL="171450" marR="0" lvl="0" indent="-171450" algn="l" rtl="0">
              <a:spcBef>
                <a:spcPts val="0"/>
              </a:spcBef>
              <a:buClr>
                <a:schemeClr val="dk1"/>
              </a:buClr>
              <a:buSzPct val="100000"/>
              <a:buFont typeface="Arial"/>
              <a:buChar char="•"/>
            </a:pPr>
            <a:r>
              <a:rPr lang="en-NZ" sz="1200" b="1" i="0" u="none" strike="noStrike" cap="none">
                <a:solidFill>
                  <a:schemeClr val="dk1"/>
                </a:solidFill>
                <a:latin typeface="Calibri"/>
                <a:ea typeface="Calibri"/>
                <a:cs typeface="Calibri"/>
                <a:sym typeface="Calibri"/>
              </a:rPr>
              <a:t>School values and culture </a:t>
            </a:r>
            <a:r>
              <a:rPr lang="en-NZ" sz="1200" b="0" i="0" u="none" strike="noStrike" cap="none">
                <a:solidFill>
                  <a:schemeClr val="dk1"/>
                </a:solidFill>
                <a:latin typeface="Calibri"/>
                <a:ea typeface="Calibri"/>
                <a:cs typeface="Calibri"/>
                <a:sym typeface="Calibri"/>
              </a:rPr>
              <a:t>– sporting analogies are very effective in translating values for students – the use of visual imagery, stories in assembly etc.</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Student Leadership – we often make very good young people who have been leaders in their primary schools wait until Y12/13 to give them real leadership roles – sport provides many opportunities for leadership for all students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Secondary Primary Connections – primary schools are often crying out for sports leadership (and in some cases PE support). Having the secondary school and its students provide this for primary schools is an opportunity to improve relationships, facilitate transition and begin wider discussions around for example curriculum while providing a huge number of leadership opportunities for students.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Community links – often the passion and expertise for sport, particularly sport for life, lies in the people and clubs outside the school gate while the students and facilities lie within – how can you get this community resource in the gates and how can you provide facilities they may need?</a:t>
            </a:r>
          </a:p>
          <a:p>
            <a:pPr marL="0" marR="0" lvl="0" indent="0" algn="l" rtl="0">
              <a:spcBef>
                <a:spcPts val="0"/>
              </a:spcBef>
              <a:buClr>
                <a:schemeClr val="dk1"/>
              </a:buClr>
              <a:buSzPct val="25000"/>
              <a:buFont typeface="Arial"/>
              <a:buNone/>
            </a:pPr>
            <a:r>
              <a:rPr lang="en-NZ" sz="1200" b="0" i="0" u="none" strike="noStrike" cap="none">
                <a:solidFill>
                  <a:schemeClr val="dk1"/>
                </a:solidFill>
                <a:latin typeface="Calibri"/>
                <a:ea typeface="Calibri"/>
                <a:cs typeface="Calibri"/>
                <a:sym typeface="Calibri"/>
              </a:rPr>
              <a:t>It is </a:t>
            </a:r>
            <a:r>
              <a:rPr lang="en-NZ" sz="1200" b="1" i="0" u="none" strike="noStrike" cap="none">
                <a:solidFill>
                  <a:schemeClr val="dk1"/>
                </a:solidFill>
                <a:latin typeface="Calibri"/>
                <a:ea typeface="Calibri"/>
                <a:cs typeface="Calibri"/>
                <a:sym typeface="Calibri"/>
              </a:rPr>
              <a:t>NOT A ONE SIZE FITS ALL APPROACH </a:t>
            </a:r>
            <a:r>
              <a:rPr lang="en-NZ" sz="1200" b="0" i="0" u="none" strike="noStrike" cap="none">
                <a:solidFill>
                  <a:schemeClr val="dk1"/>
                </a:solidFill>
                <a:latin typeface="Calibri"/>
                <a:ea typeface="Calibri"/>
                <a:cs typeface="Calibri"/>
                <a:sym typeface="Calibri"/>
              </a:rPr>
              <a:t>– different key areas will resonate with different schools and even within a key area, approaches will differ depending on what you want to achieve and who with – who are you priority learners for example?</a:t>
            </a:r>
          </a:p>
        </p:txBody>
      </p:sp>
      <p:sp>
        <p:nvSpPr>
          <p:cNvPr id="326" name="Shape 326"/>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11</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Shape 34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44" name="Shape 34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SiE approaches can contribute to many areas including</a:t>
            </a:r>
          </a:p>
          <a:p>
            <a:pPr marL="171450" marR="0" lvl="0" indent="-171450" algn="l" rtl="0">
              <a:spcBef>
                <a:spcPts val="0"/>
              </a:spcBef>
              <a:buClr>
                <a:schemeClr val="dk1"/>
              </a:buClr>
              <a:buSzPct val="100000"/>
              <a:buFont typeface="Arial"/>
              <a:buChar char="•"/>
            </a:pPr>
            <a:r>
              <a:rPr lang="en-NZ" sz="1200" b="1" i="0" u="none" strike="noStrike" cap="none">
                <a:solidFill>
                  <a:schemeClr val="dk1"/>
                </a:solidFill>
                <a:latin typeface="Calibri"/>
                <a:ea typeface="Calibri"/>
                <a:cs typeface="Calibri"/>
                <a:sym typeface="Calibri"/>
              </a:rPr>
              <a:t>Curriculum </a:t>
            </a:r>
            <a:r>
              <a:rPr lang="en-NZ" sz="1200" b="0" i="0" u="none" strike="noStrike" cap="none">
                <a:solidFill>
                  <a:schemeClr val="dk1"/>
                </a:solidFill>
                <a:latin typeface="Calibri"/>
                <a:ea typeface="Calibri"/>
                <a:cs typeface="Calibri"/>
                <a:sym typeface="Calibri"/>
              </a:rPr>
              <a:t>– as a context to engage students, utilise “active learning” pedagogies and provide for cross-curricular approaches to teaching learning and assessment</a:t>
            </a:r>
          </a:p>
          <a:p>
            <a:pPr marL="171450" marR="0" lvl="0" indent="-171450" algn="l" rtl="0">
              <a:spcBef>
                <a:spcPts val="0"/>
              </a:spcBef>
              <a:buClr>
                <a:schemeClr val="dk1"/>
              </a:buClr>
              <a:buSzPct val="100000"/>
              <a:buFont typeface="Arial"/>
              <a:buChar char="•"/>
            </a:pPr>
            <a:r>
              <a:rPr lang="en-NZ" sz="1200" b="1" i="0" u="none" strike="noStrike" cap="none">
                <a:solidFill>
                  <a:schemeClr val="dk1"/>
                </a:solidFill>
                <a:latin typeface="Calibri"/>
                <a:ea typeface="Calibri"/>
                <a:cs typeface="Calibri"/>
                <a:sym typeface="Calibri"/>
              </a:rPr>
              <a:t>School values and culture </a:t>
            </a:r>
            <a:r>
              <a:rPr lang="en-NZ" sz="1200" b="0" i="0" u="none" strike="noStrike" cap="none">
                <a:solidFill>
                  <a:schemeClr val="dk1"/>
                </a:solidFill>
                <a:latin typeface="Calibri"/>
                <a:ea typeface="Calibri"/>
                <a:cs typeface="Calibri"/>
                <a:sym typeface="Calibri"/>
              </a:rPr>
              <a:t>– sporting analogies are very effective in translating values for students – the use of visual imagery, stories in assembly etc.</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Student Leadership – we often make very good young people who have been leaders in their primary schools wait until Y12/13 to give them real leadership roles – sport provides many opportunities for leadership for all students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Secondary Primary Connections – primary schools are often crying out for sports leadership (and in some cases PE support). Having the secondary school and its students provide this for primary schools is an opportunity to improve relationships, facilitate transition and begin wider discussions around for example curriculum while providing a huge number of leadership opportunities for students.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Community links – often the passion and expertise for sport, particularly sport for life, lies in the people and clubs outside the school gate while the students and facilities lie within – how can you get this community resource in the gates and how can you provide facilities they may need?</a:t>
            </a:r>
          </a:p>
          <a:p>
            <a:pPr marL="0" marR="0" lvl="0" indent="0" algn="l" rtl="0">
              <a:spcBef>
                <a:spcPts val="0"/>
              </a:spcBef>
              <a:buClr>
                <a:schemeClr val="dk1"/>
              </a:buClr>
              <a:buSzPct val="25000"/>
              <a:buFont typeface="Arial"/>
              <a:buNone/>
            </a:pPr>
            <a:r>
              <a:rPr lang="en-NZ" sz="1200" b="0" i="0" u="none" strike="noStrike" cap="none">
                <a:solidFill>
                  <a:schemeClr val="dk1"/>
                </a:solidFill>
                <a:latin typeface="Calibri"/>
                <a:ea typeface="Calibri"/>
                <a:cs typeface="Calibri"/>
                <a:sym typeface="Calibri"/>
              </a:rPr>
              <a:t>It is </a:t>
            </a:r>
            <a:r>
              <a:rPr lang="en-NZ" sz="1200" b="1" i="0" u="none" strike="noStrike" cap="none">
                <a:solidFill>
                  <a:schemeClr val="dk1"/>
                </a:solidFill>
                <a:latin typeface="Calibri"/>
                <a:ea typeface="Calibri"/>
                <a:cs typeface="Calibri"/>
                <a:sym typeface="Calibri"/>
              </a:rPr>
              <a:t>NOT A ONE SIZE FITS ALL APPROACH </a:t>
            </a:r>
            <a:r>
              <a:rPr lang="en-NZ" sz="1200" b="0" i="0" u="none" strike="noStrike" cap="none">
                <a:solidFill>
                  <a:schemeClr val="dk1"/>
                </a:solidFill>
                <a:latin typeface="Calibri"/>
                <a:ea typeface="Calibri"/>
                <a:cs typeface="Calibri"/>
                <a:sym typeface="Calibri"/>
              </a:rPr>
              <a:t>– different key areas will resonate with different schools and even within a key area, approaches will differ depending on what you want to achieve and who with – who are you priority learners for example?</a:t>
            </a:r>
          </a:p>
        </p:txBody>
      </p:sp>
      <p:sp>
        <p:nvSpPr>
          <p:cNvPr id="345" name="Shape 34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12</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63" name="Shape 363"/>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Slide self explanatory – you can talk through an actual example form your school – the context, some active pedagogy, the cross curricular team</a:t>
            </a:r>
          </a:p>
        </p:txBody>
      </p:sp>
      <p:sp>
        <p:nvSpPr>
          <p:cNvPr id="364" name="Shape 364"/>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13</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Shape 37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78" name="Shape 37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1" i="0" u="none" strike="noStrike" cap="none">
                <a:solidFill>
                  <a:schemeClr val="dk1"/>
                </a:solidFill>
                <a:latin typeface="Calibri"/>
                <a:ea typeface="Calibri"/>
                <a:cs typeface="Calibri"/>
                <a:sym typeface="Calibri"/>
              </a:rPr>
              <a:t>INTEGRATED ASSESSMENT </a:t>
            </a:r>
            <a:r>
              <a:rPr lang="en-NZ" sz="1200" b="0" i="0" u="none" strike="noStrike" cap="none">
                <a:solidFill>
                  <a:schemeClr val="dk1"/>
                </a:solidFill>
                <a:latin typeface="Calibri"/>
                <a:ea typeface="Calibri"/>
                <a:cs typeface="Calibri"/>
                <a:sym typeface="Calibri"/>
              </a:rPr>
              <a:t>– in particular one piece of student work that provides evidences for multiple standards across subject </a:t>
            </a:r>
            <a:r>
              <a:rPr lang="en-NZ" sz="1200" b="1" i="0" u="none" strike="noStrike" cap="none">
                <a:solidFill>
                  <a:schemeClr val="dk1"/>
                </a:solidFill>
                <a:latin typeface="Calibri"/>
                <a:ea typeface="Calibri"/>
                <a:cs typeface="Calibri"/>
                <a:sym typeface="Calibri"/>
              </a:rPr>
              <a:t>CAN be done at NCEA level</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Compliments Integrated teaching and learning</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Reduces assessment events for students and staff</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Is encouraged by NZQA</a:t>
            </a:r>
          </a:p>
          <a:p>
            <a:pPr marL="0" marR="0" lvl="0" indent="0" algn="l" rtl="0">
              <a:spcBef>
                <a:spcPts val="0"/>
              </a:spcBef>
              <a:buClr>
                <a:schemeClr val="dk1"/>
              </a:buClr>
              <a:buSzPct val="25000"/>
              <a:buFont typeface="Arial"/>
              <a:buNone/>
            </a:pPr>
            <a:r>
              <a:rPr lang="en-NZ" sz="1200" b="0" i="0" u="none" strike="noStrike" cap="none">
                <a:solidFill>
                  <a:schemeClr val="dk1"/>
                </a:solidFill>
                <a:latin typeface="Calibri"/>
                <a:ea typeface="Calibri"/>
                <a:cs typeface="Calibri"/>
                <a:sym typeface="Calibri"/>
              </a:rPr>
              <a:t>You can use one of yours but for this piece:</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English (2), Maths (2), Science and PE = 20 credits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One report containing all evidence</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6 weeks in class – 1 week EOTC – 1 week assessment</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English – formal report writing, using information literacy skills,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Maths – geometry and measurement (modelling and volume of caves)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Science – surface features (incl erosion rates)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PE – quality movement skills - abseiling</a:t>
            </a:r>
          </a:p>
        </p:txBody>
      </p:sp>
      <p:sp>
        <p:nvSpPr>
          <p:cNvPr id="379" name="Shape 37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14</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Shape 390"/>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91" name="Shape 391"/>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NZQA ENDORSE the approach</a:t>
            </a:r>
          </a:p>
        </p:txBody>
      </p:sp>
      <p:sp>
        <p:nvSpPr>
          <p:cNvPr id="392" name="Shape 392"/>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15</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Shape 39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98" name="Shape 39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NZQA have Sport contextualised a number of assessment resources, some across multiple subjects</a:t>
            </a:r>
          </a:p>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Use of sports imagery and characteristics to link to academic NCEA outcomes</a:t>
            </a:r>
          </a:p>
        </p:txBody>
      </p:sp>
      <p:sp>
        <p:nvSpPr>
          <p:cNvPr id="399" name="Shape 39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16</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Shape 408"/>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09" name="Shape 409"/>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This activity works best when there are a number of subject areas and multiple schools participating</a:t>
            </a:r>
          </a:p>
        </p:txBody>
      </p:sp>
      <p:sp>
        <p:nvSpPr>
          <p:cNvPr id="410" name="Shape 410"/>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17</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Shape 415"/>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16" name="Shape 416"/>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Engagement precedes achievement – number of measures and reports indicate that SiE is having a significant impact on both</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Noted by ERO and NZCER</a:t>
            </a:r>
          </a:p>
        </p:txBody>
      </p:sp>
      <p:sp>
        <p:nvSpPr>
          <p:cNvPr id="417" name="Shape 417"/>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18</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27" name="Shape 42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NZCER report – outlines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What SiE is all about</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Key enablers - Factors critical to successfully introducing SiE approaches</a:t>
            </a:r>
          </a:p>
          <a:p>
            <a:pPr marL="171450" marR="0" lvl="0" indent="-171450" algn="l" rtl="0">
              <a:spcBef>
                <a:spcPts val="0"/>
              </a:spcBef>
              <a:buClr>
                <a:schemeClr val="dk1"/>
              </a:buClr>
              <a:buSzPct val="100000"/>
              <a:buFont typeface="Arial"/>
              <a:buChar char="•"/>
            </a:pPr>
            <a:r>
              <a:rPr lang="en-NZ" sz="1200" b="0" i="0" u="none" strike="noStrike" cap="none">
                <a:solidFill>
                  <a:schemeClr val="dk1"/>
                </a:solidFill>
                <a:latin typeface="Calibri"/>
                <a:ea typeface="Calibri"/>
                <a:cs typeface="Calibri"/>
                <a:sym typeface="Calibri"/>
              </a:rPr>
              <a:t>Impacts of SiE on students, teachers and schools</a:t>
            </a:r>
          </a:p>
          <a:p>
            <a:pPr marL="0" marR="0" lvl="0" indent="0" algn="l" rtl="0">
              <a:spcBef>
                <a:spcPts val="0"/>
              </a:spcBef>
              <a:buClr>
                <a:schemeClr val="dk1"/>
              </a:buClr>
              <a:buSzPct val="25000"/>
              <a:buFont typeface="Arial"/>
              <a:buNone/>
            </a:pPr>
            <a:r>
              <a:rPr lang="en-NZ" sz="1200" b="0" i="0" u="none" strike="noStrike" cap="none">
                <a:solidFill>
                  <a:schemeClr val="dk1"/>
                </a:solidFill>
                <a:latin typeface="Calibri"/>
                <a:ea typeface="Calibri"/>
                <a:cs typeface="Calibri"/>
                <a:sym typeface="Calibri"/>
              </a:rPr>
              <a:t>Also has 50+ stories of success form the 8 schools – some of which will resonate with every NZ school</a:t>
            </a:r>
          </a:p>
        </p:txBody>
      </p:sp>
      <p:sp>
        <p:nvSpPr>
          <p:cNvPr id="428" name="Shape 42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19</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6" name="Shape 176"/>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Schools are very busy places – along with all the educational outcomes they are charged to deliver by MOE, NZQA etc, everyone sees them as a vehicle to deliver their messages to a captive young audience.</a:t>
            </a:r>
          </a:p>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PE &amp; Sport can often find it difficult to find a place in this busy space.</a:t>
            </a:r>
          </a:p>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PE when not prioritised by educational agencies is easily marginalised and sport can no longer expect to gain traction if it is all about bats and balls.</a:t>
            </a:r>
          </a:p>
        </p:txBody>
      </p:sp>
      <p:sp>
        <p:nvSpPr>
          <p:cNvPr id="177" name="Shape 177"/>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2</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37" name="Shape 43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Self explanatory</a:t>
            </a:r>
          </a:p>
        </p:txBody>
      </p:sp>
      <p:sp>
        <p:nvSpPr>
          <p:cNvPr id="438" name="Shape 43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20</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Shape 44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48" name="Shape 44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Explain me and my class – available form NZCER</a:t>
            </a:r>
          </a:p>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This result is consistent across all schools</a:t>
            </a:r>
          </a:p>
        </p:txBody>
      </p:sp>
      <p:sp>
        <p:nvSpPr>
          <p:cNvPr id="449" name="Shape 44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21</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Shape 462"/>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63" name="Shape 463"/>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Self explanatory</a:t>
            </a:r>
          </a:p>
        </p:txBody>
      </p:sp>
      <p:sp>
        <p:nvSpPr>
          <p:cNvPr id="464" name="Shape 464"/>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22</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Shape 47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74" name="Shape 47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NZ" sz="1200" b="0" i="0" u="none" strike="noStrike" cap="none">
                <a:solidFill>
                  <a:schemeClr val="dk1"/>
                </a:solidFill>
                <a:latin typeface="Calibri"/>
                <a:ea typeface="Calibri"/>
                <a:cs typeface="Calibri"/>
                <a:sym typeface="Calibri"/>
              </a:rPr>
              <a:t>Self explanatory</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475" name="Shape 47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23</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Shape 482"/>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83" name="Shape 483"/>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NZ" sz="1200" b="0" i="0" u="none" strike="noStrike" cap="none">
                <a:solidFill>
                  <a:schemeClr val="dk1"/>
                </a:solidFill>
                <a:latin typeface="Calibri"/>
                <a:ea typeface="Calibri"/>
                <a:cs typeface="Calibri"/>
                <a:sym typeface="Calibri"/>
              </a:rPr>
              <a:t>Self explanatory</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484" name="Shape 484"/>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24</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Shape 49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92" name="Shape 492"/>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493" name="Shape 493"/>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25</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Shape 4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0" name="Shape 500"/>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r>
              <a:rPr lang="en-NZ"/>
              <a:t>This is the start of the Now What? section - Examples of sustainable practice and what the new schools are trying/doing/learning</a:t>
            </a:r>
          </a:p>
        </p:txBody>
      </p:sp>
      <p:sp>
        <p:nvSpPr>
          <p:cNvPr id="501" name="Shape 501"/>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NZ"/>
              <a:t>26</a:t>
            </a:fld>
            <a:endParaRPr lang="en-N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Shape 50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08" name="Shape 508"/>
          <p:cNvSpPr>
            <a:spLocks noGrp="1" noRot="1" noChangeAspect="1"/>
          </p:cNvSpPr>
          <p:nvPr>
            <p:ph type="sldImg" idx="2"/>
          </p:nvPr>
        </p:nvSpPr>
        <p:spPr>
          <a:xfrm>
            <a:off x="380999"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Shape 51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8" name="Shape 518"/>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519" name="Shape 519"/>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Clr>
                <a:srgbClr val="000000"/>
              </a:buClr>
              <a:buSzPct val="25000"/>
              <a:buFont typeface="Arial"/>
              <a:buNone/>
            </a:pPr>
            <a:fld id="{00000000-1234-1234-1234-123412341234}" type="slidenum">
              <a:rPr lang="en-NZ"/>
              <a:t>28</a:t>
            </a:fld>
            <a:endParaRPr lang="en-N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Shape 52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25" name="Shape 525"/>
          <p:cNvSpPr>
            <a:spLocks noGrp="1" noRot="1" noChangeAspect="1"/>
          </p:cNvSpPr>
          <p:nvPr>
            <p:ph type="sldImg" idx="2"/>
          </p:nvPr>
        </p:nvSpPr>
        <p:spPr>
          <a:xfrm>
            <a:off x="380999"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2" name="Shape 202"/>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Activity for small groups and report back</a:t>
            </a:r>
          </a:p>
        </p:txBody>
      </p:sp>
      <p:sp>
        <p:nvSpPr>
          <p:cNvPr id="203" name="Shape 203"/>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3</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Shape 5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42" name="Shape 542"/>
          <p:cNvSpPr>
            <a:spLocks noGrp="1" noRot="1" noChangeAspect="1"/>
          </p:cNvSpPr>
          <p:nvPr>
            <p:ph type="sldImg" idx="2"/>
          </p:nvPr>
        </p:nvSpPr>
        <p:spPr>
          <a:xfrm>
            <a:off x="380999"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Shape 5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6" name="Shape 556"/>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endParaRPr/>
          </a:p>
        </p:txBody>
      </p:sp>
      <p:sp>
        <p:nvSpPr>
          <p:cNvPr id="557" name="Shape 557"/>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NZ"/>
              <a:t>31</a:t>
            </a:fld>
            <a:endParaRPr lang="en-N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Shape 5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65" name="Shape 565"/>
          <p:cNvSpPr>
            <a:spLocks noGrp="1" noRot="1" noChangeAspect="1"/>
          </p:cNvSpPr>
          <p:nvPr>
            <p:ph type="sldImg" idx="2"/>
          </p:nvPr>
        </p:nvSpPr>
        <p:spPr>
          <a:xfrm>
            <a:off x="380999"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Shape 57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75" name="Shape 575"/>
          <p:cNvSpPr>
            <a:spLocks noGrp="1" noRot="1" noChangeAspect="1"/>
          </p:cNvSpPr>
          <p:nvPr>
            <p:ph type="sldImg" idx="2"/>
          </p:nvPr>
        </p:nvSpPr>
        <p:spPr>
          <a:xfrm>
            <a:off x="380999"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Shape 5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83" name="Shape 583"/>
          <p:cNvSpPr>
            <a:spLocks noGrp="1" noRot="1" noChangeAspect="1"/>
          </p:cNvSpPr>
          <p:nvPr>
            <p:ph type="sldImg" idx="2"/>
          </p:nvPr>
        </p:nvSpPr>
        <p:spPr>
          <a:xfrm>
            <a:off x="380999"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Shape 5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589" name="Shape 589"/>
          <p:cNvSpPr>
            <a:spLocks noGrp="1" noRot="1" noChangeAspect="1"/>
          </p:cNvSpPr>
          <p:nvPr>
            <p:ph type="sldImg" idx="2"/>
          </p:nvPr>
        </p:nvSpPr>
        <p:spPr>
          <a:xfrm>
            <a:off x="380999"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Shape 59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595" name="Shape 595"/>
          <p:cNvSpPr>
            <a:spLocks noGrp="1" noRot="1" noChangeAspect="1"/>
          </p:cNvSpPr>
          <p:nvPr>
            <p:ph type="sldImg" idx="2"/>
          </p:nvPr>
        </p:nvSpPr>
        <p:spPr>
          <a:xfrm>
            <a:off x="380999"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Shape 60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2" name="Shape 60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endParaRPr/>
          </a:p>
        </p:txBody>
      </p:sp>
      <p:sp>
        <p:nvSpPr>
          <p:cNvPr id="603" name="Shape 603"/>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NZ"/>
              <a:t>37</a:t>
            </a:fld>
            <a:endParaRPr lang="en-NZ"/>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Shape 60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9" name="Shape 60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endParaRPr/>
          </a:p>
        </p:txBody>
      </p:sp>
      <p:sp>
        <p:nvSpPr>
          <p:cNvPr id="610" name="Shape 610"/>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NZ"/>
              <a:t>38</a:t>
            </a:fld>
            <a:endParaRPr lang="en-N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9" name="Shape 219"/>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For sport to be seen as a priority for schools, it needs to show how it can, when used effectively, address the priority outcomes for schools – it needs to be seen as an education strategy.</a:t>
            </a:r>
          </a:p>
        </p:txBody>
      </p:sp>
      <p:sp>
        <p:nvSpPr>
          <p:cNvPr id="220" name="Shape 220"/>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4</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37" name="Shape 23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If you are looking for a mass engagement tool, then in NZ sport makes sense – it is a big part of our culture and research shows that very few kiwi kids do not like sport.</a:t>
            </a:r>
          </a:p>
        </p:txBody>
      </p:sp>
      <p:sp>
        <p:nvSpPr>
          <p:cNvPr id="238" name="Shape 23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5</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2" name="Shape 252"/>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In the UK, OFSTED (their version of ERO) rate schools as Outstanding, Good, Satisfactory or Poor on a number of categories, including Teaching Quality. Schools use statements like “Outstanding in 5 OFSTED categories” as a major promotional device. The graph represents OFSTED reviews of over 100 Sports Colleges in 2010 – in these schools the quality of teaching that was judged to be Good or Outstanding was 35 % , but in the PE departments of those same schools, this was over 80%. Similarly for Leadership and Management – what can the rest of the school learn from PE?</a:t>
            </a:r>
          </a:p>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PE has many highly effective pedagogies that are inherent in its nature – team teaching (large spaces), immediate feedback and correction (failure is overt), kids working together and student leadership (teams), etc</a:t>
            </a:r>
          </a:p>
        </p:txBody>
      </p:sp>
      <p:sp>
        <p:nvSpPr>
          <p:cNvPr id="253" name="Shape 253"/>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6</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3" name="Shape 263"/>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There are now many pieces of research throughout the world that are consistent in linking physical activity (PE &amp; Sport) with improved academic achievement. This represents one of those – a literature review of 50 interventional or correlational studies from across the world by University of Western Australia – google Brainboost for full details – or refer to others such as one by Loughborough University in the UK.</a:t>
            </a:r>
          </a:p>
        </p:txBody>
      </p:sp>
      <p:sp>
        <p:nvSpPr>
          <p:cNvPr id="264" name="Shape 264"/>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7</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0" name="Shape 290"/>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The SiE approach seeks 3 main outcomes </a:t>
            </a:r>
          </a:p>
          <a:p>
            <a:pPr marL="0" marR="0" lvl="0" indent="0" algn="l" rtl="0">
              <a:spcBef>
                <a:spcPts val="0"/>
              </a:spcBef>
              <a:buSzPct val="25000"/>
              <a:buNone/>
            </a:pPr>
            <a:r>
              <a:rPr lang="en-NZ" sz="1200" b="1" i="0" u="none" strike="noStrike" cap="none">
                <a:solidFill>
                  <a:schemeClr val="dk1"/>
                </a:solidFill>
                <a:latin typeface="Calibri"/>
                <a:ea typeface="Calibri"/>
                <a:cs typeface="Calibri"/>
                <a:sym typeface="Calibri"/>
              </a:rPr>
              <a:t>More Kids in Sport </a:t>
            </a:r>
            <a:r>
              <a:rPr lang="en-NZ" sz="1200" b="0" i="0" u="none" strike="noStrike" cap="none">
                <a:solidFill>
                  <a:schemeClr val="dk1"/>
                </a:solidFill>
                <a:latin typeface="Calibri"/>
                <a:ea typeface="Calibri"/>
                <a:cs typeface="Calibri"/>
                <a:sym typeface="Calibri"/>
              </a:rPr>
              <a:t>– young people learn </a:t>
            </a:r>
            <a:r>
              <a:rPr lang="en-NZ" sz="1200" b="1" i="0" u="none" strike="noStrike" cap="none">
                <a:solidFill>
                  <a:schemeClr val="dk1"/>
                </a:solidFill>
                <a:latin typeface="Calibri"/>
                <a:ea typeface="Calibri"/>
                <a:cs typeface="Calibri"/>
                <a:sym typeface="Calibri"/>
              </a:rPr>
              <a:t>“in” </a:t>
            </a:r>
            <a:r>
              <a:rPr lang="en-NZ" sz="1200" b="0" i="0" u="none" strike="noStrike" cap="none">
                <a:solidFill>
                  <a:schemeClr val="dk1"/>
                </a:solidFill>
                <a:latin typeface="Calibri"/>
                <a:ea typeface="Calibri"/>
                <a:cs typeface="Calibri"/>
                <a:sym typeface="Calibri"/>
              </a:rPr>
              <a:t>and </a:t>
            </a:r>
            <a:r>
              <a:rPr lang="en-NZ" sz="1200" b="1" i="0" u="none" strike="noStrike" cap="none">
                <a:solidFill>
                  <a:schemeClr val="dk1"/>
                </a:solidFill>
                <a:latin typeface="Calibri"/>
                <a:ea typeface="Calibri"/>
                <a:cs typeface="Calibri"/>
                <a:sym typeface="Calibri"/>
              </a:rPr>
              <a:t>“through” </a:t>
            </a:r>
            <a:r>
              <a:rPr lang="en-NZ" sz="1200" b="0" i="0" u="none" strike="noStrike" cap="none">
                <a:solidFill>
                  <a:schemeClr val="dk1"/>
                </a:solidFill>
                <a:latin typeface="Calibri"/>
                <a:ea typeface="Calibri"/>
                <a:cs typeface="Calibri"/>
                <a:sym typeface="Calibri"/>
              </a:rPr>
              <a:t>sport. By participating “in” PE &amp; sport, they experience &amp; develop the attitudes and skills that are transferable to achieving success in other areas – including the classroom – perseverance, self discipline, setting goals, working as part of a team, leadership.</a:t>
            </a:r>
          </a:p>
          <a:p>
            <a:pPr marL="0" marR="0" lvl="0" indent="0" algn="l" rtl="0">
              <a:spcBef>
                <a:spcPts val="0"/>
              </a:spcBef>
              <a:buSzPct val="25000"/>
              <a:buNone/>
            </a:pPr>
            <a:r>
              <a:rPr lang="en-NZ" sz="1200" b="1" i="0" u="none" strike="noStrike" cap="none">
                <a:solidFill>
                  <a:schemeClr val="dk1"/>
                </a:solidFill>
                <a:latin typeface="Calibri"/>
                <a:ea typeface="Calibri"/>
                <a:cs typeface="Calibri"/>
                <a:sym typeface="Calibri"/>
              </a:rPr>
              <a:t>Improved Academic &amp; Social outcomes </a:t>
            </a:r>
            <a:r>
              <a:rPr lang="en-NZ" sz="1200" b="0" i="0" u="none" strike="noStrike" cap="none">
                <a:solidFill>
                  <a:schemeClr val="dk1"/>
                </a:solidFill>
                <a:latin typeface="Calibri"/>
                <a:ea typeface="Calibri"/>
                <a:cs typeface="Calibri"/>
                <a:sym typeface="Calibri"/>
              </a:rPr>
              <a:t>– “through” sport, students are engaged in their school, class and learning. </a:t>
            </a:r>
            <a:r>
              <a:rPr lang="en-NZ" sz="1200" b="1" i="0" u="none" strike="noStrike" cap="none">
                <a:solidFill>
                  <a:schemeClr val="dk1"/>
                </a:solidFill>
                <a:latin typeface="Calibri"/>
                <a:ea typeface="Calibri"/>
                <a:cs typeface="Calibri"/>
                <a:sym typeface="Calibri"/>
              </a:rPr>
              <a:t>Engagement precedes achievement </a:t>
            </a:r>
            <a:r>
              <a:rPr lang="en-NZ" sz="1200" b="0" i="0" u="none" strike="noStrike" cap="none">
                <a:solidFill>
                  <a:schemeClr val="dk1"/>
                </a:solidFill>
                <a:latin typeface="Calibri"/>
                <a:ea typeface="Calibri"/>
                <a:cs typeface="Calibri"/>
                <a:sym typeface="Calibri"/>
              </a:rPr>
              <a:t>and can be as simple as the first step – getting the student through the gate to motivating them to complete work. It can improve attendance, retention,  work completion, school culture and values etc</a:t>
            </a:r>
          </a:p>
        </p:txBody>
      </p:sp>
      <p:sp>
        <p:nvSpPr>
          <p:cNvPr id="291" name="Shape 291"/>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8</a:t>
            </a:fld>
            <a:endParaRPr lang="en-NZ"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Shape 309"/>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10" name="Shape 310"/>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200" b="0" i="0" u="none" strike="noStrike" cap="none">
                <a:solidFill>
                  <a:schemeClr val="dk1"/>
                </a:solidFill>
                <a:latin typeface="Calibri"/>
                <a:ea typeface="Calibri"/>
                <a:cs typeface="Calibri"/>
                <a:sym typeface="Calibri"/>
              </a:rPr>
              <a:t>Have someone photograph them working a load pics while they are doing the work so you can how engagement </a:t>
            </a:r>
          </a:p>
        </p:txBody>
      </p:sp>
      <p:sp>
        <p:nvSpPr>
          <p:cNvPr id="311" name="Shape 311"/>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NZ" sz="1200">
                <a:solidFill>
                  <a:schemeClr val="dk1"/>
                </a:solidFill>
                <a:latin typeface="Calibri"/>
                <a:ea typeface="Calibri"/>
                <a:cs typeface="Calibri"/>
                <a:sym typeface="Calibri"/>
              </a:rPr>
              <a:t>9</a:t>
            </a:fld>
            <a:endParaRPr lang="en-NZ"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524000" y="1122362"/>
            <a:ext cx="9144000" cy="23876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524000" y="3602037"/>
            <a:ext cx="9144000" cy="1655761"/>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a:spLocks noGrp="1"/>
          </p:cNvSpPr>
          <p:nvPr>
            <p:ph type="pic" idx="2"/>
          </p:nvPr>
        </p:nvSpPr>
        <p:spPr>
          <a:xfrm>
            <a:off x="5183187" y="987425"/>
            <a:ext cx="6172199" cy="4873624"/>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body" idx="1"/>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7" name="Shape 77"/>
          <p:cNvSpPr txBox="1">
            <a:spLocks noGrp="1"/>
          </p:cNvSpPr>
          <p:nvPr>
            <p:ph type="body" idx="1"/>
          </p:nvPr>
        </p:nvSpPr>
        <p:spPr>
          <a:xfrm rot="5400000">
            <a:off x="3920331" y="-1256505"/>
            <a:ext cx="4351338" cy="105155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rot="5400000">
            <a:off x="7133431" y="1956594"/>
            <a:ext cx="5811838" cy="2628899"/>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3" name="Shape 83"/>
          <p:cNvSpPr txBox="1">
            <a:spLocks noGrp="1"/>
          </p:cNvSpPr>
          <p:nvPr>
            <p:ph type="body" idx="1"/>
          </p:nvPr>
        </p:nvSpPr>
        <p:spPr>
          <a:xfrm rot="5400000">
            <a:off x="1799431" y="-596105"/>
            <a:ext cx="5811838" cy="77342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609600" y="274637"/>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5" name="Shape 95"/>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6" name="Shape 96"/>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609600" y="274637"/>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0" name="Shape 100"/>
          <p:cNvSpPr txBox="1">
            <a:spLocks noGrp="1"/>
          </p:cNvSpPr>
          <p:nvPr>
            <p:ph type="body" idx="1"/>
          </p:nvPr>
        </p:nvSpPr>
        <p:spPr>
          <a:xfrm>
            <a:off x="609600" y="1600200"/>
            <a:ext cx="109728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04"/>
        <p:cNvGrpSpPr/>
        <p:nvPr/>
      </p:nvGrpSpPr>
      <p:grpSpPr>
        <a:xfrm>
          <a:off x="0" y="0"/>
          <a:ext cx="0" cy="0"/>
          <a:chOff x="0" y="0"/>
          <a:chExt cx="0" cy="0"/>
        </a:xfrm>
      </p:grpSpPr>
      <p:sp>
        <p:nvSpPr>
          <p:cNvPr id="105" name="Shape 105"/>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08"/>
        <p:cNvGrpSpPr/>
        <p:nvPr/>
      </p:nvGrpSpPr>
      <p:grpSpPr>
        <a:xfrm>
          <a:off x="0" y="0"/>
          <a:ext cx="0" cy="0"/>
          <a:chOff x="0" y="0"/>
          <a:chExt cx="0" cy="0"/>
        </a:xfrm>
      </p:grpSpPr>
      <p:sp>
        <p:nvSpPr>
          <p:cNvPr id="109" name="Shape 109"/>
          <p:cNvSpPr txBox="1">
            <a:spLocks noGrp="1"/>
          </p:cNvSpPr>
          <p:nvPr>
            <p:ph type="ctrTitle"/>
          </p:nvPr>
        </p:nvSpPr>
        <p:spPr>
          <a:xfrm>
            <a:off x="914400" y="2130425"/>
            <a:ext cx="10363200" cy="1470024"/>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0" name="Shape 110"/>
          <p:cNvSpPr txBox="1">
            <a:spLocks noGrp="1"/>
          </p:cNvSpPr>
          <p:nvPr>
            <p:ph type="subTitle" idx="1"/>
          </p:nvPr>
        </p:nvSpPr>
        <p:spPr>
          <a:xfrm>
            <a:off x="1828800" y="3886200"/>
            <a:ext cx="8534399" cy="1752600"/>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11" name="Shape 111"/>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963083" y="4406900"/>
            <a:ext cx="10363200" cy="136207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6" name="Shape 116"/>
          <p:cNvSpPr txBox="1">
            <a:spLocks noGrp="1"/>
          </p:cNvSpPr>
          <p:nvPr>
            <p:ph type="body" idx="1"/>
          </p:nvPr>
        </p:nvSpPr>
        <p:spPr>
          <a:xfrm>
            <a:off x="963083" y="2906713"/>
            <a:ext cx="10363200" cy="1500187"/>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17" name="Shape 117"/>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609600" y="274637"/>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2" name="Shape 122"/>
          <p:cNvSpPr txBox="1">
            <a:spLocks noGrp="1"/>
          </p:cNvSpPr>
          <p:nvPr>
            <p:ph type="body" idx="1"/>
          </p:nvPr>
        </p:nvSpPr>
        <p:spPr>
          <a:xfrm>
            <a:off x="609600" y="1600200"/>
            <a:ext cx="53847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body" idx="2"/>
          </p:nvPr>
        </p:nvSpPr>
        <p:spPr>
          <a:xfrm>
            <a:off x="6197600" y="1600200"/>
            <a:ext cx="53847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5" name="Shape 125"/>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6" name="Shape 126"/>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609600" y="274637"/>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9" name="Shape 129"/>
          <p:cNvSpPr txBox="1">
            <a:spLocks noGrp="1"/>
          </p:cNvSpPr>
          <p:nvPr>
            <p:ph type="body" idx="1"/>
          </p:nvPr>
        </p:nvSpPr>
        <p:spPr>
          <a:xfrm>
            <a:off x="609600" y="1535112"/>
            <a:ext cx="5386917"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body" idx="2"/>
          </p:nvPr>
        </p:nvSpPr>
        <p:spPr>
          <a:xfrm>
            <a:off x="609600" y="2174875"/>
            <a:ext cx="5386917"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31" name="Shape 131"/>
          <p:cNvSpPr txBox="1">
            <a:spLocks noGrp="1"/>
          </p:cNvSpPr>
          <p:nvPr>
            <p:ph type="body" idx="3"/>
          </p:nvPr>
        </p:nvSpPr>
        <p:spPr>
          <a:xfrm>
            <a:off x="6193366" y="1535112"/>
            <a:ext cx="5389033"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body" idx="4"/>
          </p:nvPr>
        </p:nvSpPr>
        <p:spPr>
          <a:xfrm>
            <a:off x="6193366" y="2174875"/>
            <a:ext cx="5389033"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
        <p:nvSpPr>
          <p:cNvPr id="22" name="Shape 2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a:off x="609600" y="273050"/>
            <a:ext cx="4011084" cy="1162049"/>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8" name="Shape 138"/>
          <p:cNvSpPr txBox="1">
            <a:spLocks noGrp="1"/>
          </p:cNvSpPr>
          <p:nvPr>
            <p:ph type="body" idx="1"/>
          </p:nvPr>
        </p:nvSpPr>
        <p:spPr>
          <a:xfrm>
            <a:off x="4766733" y="273050"/>
            <a:ext cx="6815666"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body" idx="2"/>
          </p:nvPr>
        </p:nvSpPr>
        <p:spPr>
          <a:xfrm>
            <a:off x="609600" y="1435100"/>
            <a:ext cx="4011084" cy="4691063"/>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40" name="Shape 140"/>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1" name="Shape 141"/>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2" name="Shape 142"/>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2389717" y="4800600"/>
            <a:ext cx="7315199" cy="566737"/>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5" name="Shape 145"/>
          <p:cNvSpPr>
            <a:spLocks noGrp="1"/>
          </p:cNvSpPr>
          <p:nvPr>
            <p:ph type="pic" idx="2"/>
          </p:nvPr>
        </p:nvSpPr>
        <p:spPr>
          <a:xfrm>
            <a:off x="2389717" y="612775"/>
            <a:ext cx="7315199" cy="4114800"/>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body" idx="1"/>
          </p:nvPr>
        </p:nvSpPr>
        <p:spPr>
          <a:xfrm>
            <a:off x="2389717" y="5367337"/>
            <a:ext cx="7315199" cy="804861"/>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9" name="Shape 149"/>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609600" y="274637"/>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2" name="Shape 152"/>
          <p:cNvSpPr txBox="1">
            <a:spLocks noGrp="1"/>
          </p:cNvSpPr>
          <p:nvPr>
            <p:ph type="body" idx="1"/>
          </p:nvPr>
        </p:nvSpPr>
        <p:spPr>
          <a:xfrm rot="5400000">
            <a:off x="3833018" y="-1623218"/>
            <a:ext cx="4525963" cy="109728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3" name="Shape 153"/>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5" name="Shape 155"/>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rot="5400000">
            <a:off x="7285037" y="1828800"/>
            <a:ext cx="5851525" cy="27432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8" name="Shape 158"/>
          <p:cNvSpPr txBox="1">
            <a:spLocks noGrp="1"/>
          </p:cNvSpPr>
          <p:nvPr>
            <p:ph type="body" idx="1"/>
          </p:nvPr>
        </p:nvSpPr>
        <p:spPr>
          <a:xfrm rot="5400000">
            <a:off x="1697037" y="-812799"/>
            <a:ext cx="5851525" cy="80263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9" name="Shape 159"/>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0" name="Shape 160"/>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1" name="Shape 161"/>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Standard Slide">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103445" y="332656"/>
            <a:ext cx="10273140" cy="864095"/>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body" idx="1"/>
          </p:nvPr>
        </p:nvSpPr>
        <p:spPr>
          <a:xfrm>
            <a:off x="1103445" y="1340767"/>
            <a:ext cx="10273140" cy="4248472"/>
          </a:xfrm>
          <a:prstGeom prst="rect">
            <a:avLst/>
          </a:prstGeom>
          <a:noFill/>
          <a:ln>
            <a:noFill/>
          </a:ln>
        </p:spPr>
        <p:txBody>
          <a:bodyPr lIns="91425" tIns="91425" rIns="91425" bIns="91425" anchor="t" anchorCtr="0"/>
          <a:lstStyle>
            <a:lvl1pPr marL="228600" marR="0" lvl="0" indent="-228600" algn="l" rtl="0">
              <a:lnSpc>
                <a:spcPct val="90000"/>
              </a:lnSpc>
              <a:spcBef>
                <a:spcPts val="1000"/>
              </a:spcBef>
              <a:spcAft>
                <a:spcPts val="600"/>
              </a:spcAft>
              <a:buClr>
                <a:schemeClr val="dk1"/>
              </a:buClr>
              <a:buFont typeface="Arial"/>
              <a:buNone/>
              <a:defRPr sz="1800" b="1" i="0" u="none" strike="noStrike" cap="none">
                <a:solidFill>
                  <a:schemeClr val="dk1"/>
                </a:solidFill>
                <a:latin typeface="Calibri"/>
                <a:ea typeface="Calibri"/>
                <a:cs typeface="Calibri"/>
                <a:sym typeface="Calibri"/>
              </a:defRPr>
            </a:lvl1pPr>
            <a:lvl2pPr marL="628650" marR="0" lvl="1" indent="-146050" algn="l" rtl="0">
              <a:lnSpc>
                <a:spcPct val="90000"/>
              </a:lnSpc>
              <a:spcBef>
                <a:spcPts val="500"/>
              </a:spcBef>
              <a:buClr>
                <a:schemeClr val="dk1"/>
              </a:buClr>
              <a:buSzPct val="100000"/>
              <a:buFont typeface="Arial"/>
              <a:buChar char="•"/>
              <a:defRPr sz="2000" b="1" i="0" u="none" strike="noStrike" cap="none">
                <a:solidFill>
                  <a:schemeClr val="dk1"/>
                </a:solidFill>
                <a:latin typeface="Calibri"/>
                <a:ea typeface="Calibri"/>
                <a:cs typeface="Calibri"/>
                <a:sym typeface="Calibri"/>
              </a:defRPr>
            </a:lvl2pPr>
            <a:lvl3pPr marL="990600" marR="0" lvl="2" indent="-152400" algn="l" rtl="0">
              <a:lnSpc>
                <a:spcPct val="90000"/>
              </a:lnSpc>
              <a:spcBef>
                <a:spcPts val="500"/>
              </a:spcBef>
              <a:buClr>
                <a:schemeClr val="dk1"/>
              </a:buClr>
              <a:buSzPct val="100000"/>
              <a:buFont typeface="Calibri"/>
              <a:buChar char="−"/>
              <a:defRPr sz="2000" b="1"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0" name="Shape 30"/>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831850" y="1709738"/>
            <a:ext cx="10515599" cy="2852737"/>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1" name="Shape 41"/>
          <p:cNvSpPr txBox="1">
            <a:spLocks noGrp="1"/>
          </p:cNvSpPr>
          <p:nvPr>
            <p:ph type="body" idx="1"/>
          </p:nvPr>
        </p:nvSpPr>
        <p:spPr>
          <a:xfrm>
            <a:off x="831850" y="4589462"/>
            <a:ext cx="10515599" cy="1500187"/>
          </a:xfrm>
          <a:prstGeom prst="rect">
            <a:avLst/>
          </a:prstGeom>
          <a:noFill/>
          <a:ln>
            <a:noFill/>
          </a:ln>
        </p:spPr>
        <p:txBody>
          <a:bodyPr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7" name="Shape 47"/>
          <p:cNvSpPr txBox="1">
            <a:spLocks noGrp="1"/>
          </p:cNvSpPr>
          <p:nvPr>
            <p:ph type="body" idx="1"/>
          </p:nvPr>
        </p:nvSpPr>
        <p:spPr>
          <a:xfrm>
            <a:off x="838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body" idx="2"/>
          </p:nvPr>
        </p:nvSpPr>
        <p:spPr>
          <a:xfrm>
            <a:off x="6172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839787"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4" name="Shape 54"/>
          <p:cNvSpPr txBox="1">
            <a:spLocks noGrp="1"/>
          </p:cNvSpPr>
          <p:nvPr>
            <p:ph type="body" idx="1"/>
          </p:nvPr>
        </p:nvSpPr>
        <p:spPr>
          <a:xfrm>
            <a:off x="839787" y="1681163"/>
            <a:ext cx="51577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body" idx="2"/>
          </p:nvPr>
        </p:nvSpPr>
        <p:spPr>
          <a:xfrm>
            <a:off x="839787" y="2505075"/>
            <a:ext cx="51577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body" idx="3"/>
          </p:nvPr>
        </p:nvSpPr>
        <p:spPr>
          <a:xfrm>
            <a:off x="6172200" y="1681163"/>
            <a:ext cx="51831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4"/>
          </p:nvPr>
        </p:nvSpPr>
        <p:spPr>
          <a:xfrm>
            <a:off x="6172200" y="2505075"/>
            <a:ext cx="51831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txBox="1">
            <a:spLocks noGrp="1"/>
          </p:cNvSpPr>
          <p:nvPr>
            <p:ph type="body" idx="1"/>
          </p:nvPr>
        </p:nvSpPr>
        <p:spPr>
          <a:xfrm>
            <a:off x="5183187" y="987425"/>
            <a:ext cx="6172199" cy="4873624"/>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2"/>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a:solidFill>
                  <a:srgbClr val="888888"/>
                </a:solidFill>
                <a:latin typeface="Calibri"/>
                <a:ea typeface="Calibri"/>
                <a:cs typeface="Calibri"/>
                <a:sym typeface="Calibri"/>
              </a:rPr>
              <a:t>‹#›</a:t>
            </a:fld>
            <a:endParaRPr lang="en-NZ"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609600" y="274637"/>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a:off x="609600" y="1600200"/>
            <a:ext cx="109728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dt" idx="10"/>
          </p:nvPr>
        </p:nvSpPr>
        <p:spPr>
          <a:xfrm>
            <a:off x="609600" y="6356350"/>
            <a:ext cx="28447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ftr" idx="11"/>
          </p:nvPr>
        </p:nvSpPr>
        <p:spPr>
          <a:xfrm>
            <a:off x="4165600" y="6356350"/>
            <a:ext cx="3860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sldNum" idx="12"/>
          </p:nvPr>
        </p:nvSpPr>
        <p:spPr>
          <a:xfrm>
            <a:off x="8737600" y="6356350"/>
            <a:ext cx="28447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NZ" sz="1200" b="0" i="0" u="none" strike="noStrike" cap="none">
                <a:solidFill>
                  <a:srgbClr val="888888"/>
                </a:solidFill>
                <a:latin typeface="Calibri"/>
                <a:ea typeface="Calibri"/>
                <a:cs typeface="Calibri"/>
                <a:sym typeface="Calibri"/>
              </a:rPr>
              <a:t>‹#›</a:t>
            </a:fld>
            <a:endParaRPr lang="en-NZ"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2.jp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3.jp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2.pn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www.sportnz.org.nz/assets/Uploads/attachments/managing-sport/sport-in-education/SiE-Getting-Runs-on-the-Board.pdf" TargetMode="External"/><Relationship Id="rId5" Type="http://schemas.openxmlformats.org/officeDocument/2006/relationships/image" Target="../media/image12.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54.pn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mailto:jo.colin@sportnz.org.nz"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g"/><Relationship Id="rId7" Type="http://schemas.openxmlformats.org/officeDocument/2006/relationships/image" Target="../media/image62.jp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59.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68.jpg"/><Relationship Id="rId13" Type="http://schemas.openxmlformats.org/officeDocument/2006/relationships/image" Target="../media/image73.jpg"/><Relationship Id="rId3" Type="http://schemas.openxmlformats.org/officeDocument/2006/relationships/image" Target="../media/image63.jpg"/><Relationship Id="rId7" Type="http://schemas.openxmlformats.org/officeDocument/2006/relationships/image" Target="../media/image67.jpg"/><Relationship Id="rId12" Type="http://schemas.openxmlformats.org/officeDocument/2006/relationships/image" Target="../media/image72.jp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66.jpg"/><Relationship Id="rId11" Type="http://schemas.openxmlformats.org/officeDocument/2006/relationships/image" Target="../media/image71.jpg"/><Relationship Id="rId5" Type="http://schemas.openxmlformats.org/officeDocument/2006/relationships/image" Target="../media/image65.jpg"/><Relationship Id="rId10" Type="http://schemas.openxmlformats.org/officeDocument/2006/relationships/image" Target="../media/image70.jpg"/><Relationship Id="rId4" Type="http://schemas.openxmlformats.org/officeDocument/2006/relationships/image" Target="../media/image64.jpg"/><Relationship Id="rId9" Type="http://schemas.openxmlformats.org/officeDocument/2006/relationships/image" Target="../media/image69.jpg"/><Relationship Id="rId14" Type="http://schemas.openxmlformats.org/officeDocument/2006/relationships/image" Target="../media/image74.jp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80.jpg"/><Relationship Id="rId3" Type="http://schemas.openxmlformats.org/officeDocument/2006/relationships/image" Target="../media/image75.jpg"/><Relationship Id="rId7" Type="http://schemas.openxmlformats.org/officeDocument/2006/relationships/image" Target="../media/image79.jp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78.jpg"/><Relationship Id="rId11" Type="http://schemas.openxmlformats.org/officeDocument/2006/relationships/image" Target="../media/image83.jpg"/><Relationship Id="rId5" Type="http://schemas.openxmlformats.org/officeDocument/2006/relationships/image" Target="../media/image77.jpg"/><Relationship Id="rId10" Type="http://schemas.openxmlformats.org/officeDocument/2006/relationships/image" Target="../media/image82.jpg"/><Relationship Id="rId4" Type="http://schemas.openxmlformats.org/officeDocument/2006/relationships/image" Target="../media/image76.jpg"/><Relationship Id="rId9" Type="http://schemas.openxmlformats.org/officeDocument/2006/relationships/image" Target="../media/image81.jpg"/></Relationships>
</file>

<file path=ppt/slides/_rels/slide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85.png"/></Relationships>
</file>

<file path=ppt/slides/_rels/slide32.xml.rels><?xml version="1.0" encoding="UTF-8" standalone="yes"?>
<Relationships xmlns="http://schemas.openxmlformats.org/package/2006/relationships"><Relationship Id="rId3" Type="http://schemas.openxmlformats.org/officeDocument/2006/relationships/image" Target="../media/image86.jpg"/><Relationship Id="rId7" Type="http://schemas.openxmlformats.org/officeDocument/2006/relationships/image" Target="../media/image90.jp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89.jpg"/><Relationship Id="rId5" Type="http://schemas.openxmlformats.org/officeDocument/2006/relationships/image" Target="../media/image88.jpg"/><Relationship Id="rId4" Type="http://schemas.openxmlformats.org/officeDocument/2006/relationships/image" Target="../media/image87.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6.jp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12.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Shape 167"/>
          <p:cNvPicPr preferRelativeResize="0"/>
          <p:nvPr/>
        </p:nvPicPr>
        <p:blipFill rotWithShape="1">
          <a:blip r:embed="rId3">
            <a:alphaModFix/>
          </a:blip>
          <a:srcRect/>
          <a:stretch/>
        </p:blipFill>
        <p:spPr>
          <a:xfrm>
            <a:off x="0" y="0"/>
            <a:ext cx="4572000" cy="6858000"/>
          </a:xfrm>
          <a:prstGeom prst="rect">
            <a:avLst/>
          </a:prstGeom>
          <a:noFill/>
          <a:ln>
            <a:noFill/>
          </a:ln>
        </p:spPr>
      </p:pic>
      <p:sp>
        <p:nvSpPr>
          <p:cNvPr id="168" name="Shape 168"/>
          <p:cNvSpPr txBox="1">
            <a:spLocks noGrp="1"/>
          </p:cNvSpPr>
          <p:nvPr>
            <p:ph type="subTitle" idx="1"/>
          </p:nvPr>
        </p:nvSpPr>
        <p:spPr>
          <a:xfrm>
            <a:off x="4572000" y="135675"/>
            <a:ext cx="7620000" cy="3455700"/>
          </a:xfrm>
          <a:prstGeom prst="rect">
            <a:avLst/>
          </a:prstGeom>
          <a:solidFill>
            <a:srgbClr val="92D050"/>
          </a:solidFill>
          <a:ln>
            <a:noFill/>
          </a:ln>
        </p:spPr>
        <p:txBody>
          <a:bodyPr lIns="91425" tIns="45700" rIns="91425" bIns="45700" anchor="t" anchorCtr="0">
            <a:noAutofit/>
          </a:bodyPr>
          <a:lstStyle/>
          <a:p>
            <a:pPr marL="0" marR="0" lvl="0" indent="0" algn="r" rtl="0">
              <a:lnSpc>
                <a:spcPct val="90000"/>
              </a:lnSpc>
              <a:spcBef>
                <a:spcPts val="600"/>
              </a:spcBef>
              <a:buClr>
                <a:srgbClr val="2E75B5"/>
              </a:buClr>
              <a:buSzPct val="25000"/>
              <a:buFont typeface="Arial"/>
              <a:buNone/>
            </a:pPr>
            <a:endParaRPr sz="3200" i="1">
              <a:solidFill>
                <a:srgbClr val="2E75B5"/>
              </a:solidFill>
            </a:endParaRPr>
          </a:p>
          <a:p>
            <a:pPr marL="0" marR="0" lvl="0" indent="0" algn="r" rtl="0">
              <a:lnSpc>
                <a:spcPct val="90000"/>
              </a:lnSpc>
              <a:spcBef>
                <a:spcPts val="600"/>
              </a:spcBef>
              <a:buClr>
                <a:srgbClr val="2E75B5"/>
              </a:buClr>
              <a:buSzPct val="25000"/>
              <a:buFont typeface="Arial"/>
              <a:buNone/>
            </a:pPr>
            <a:endParaRPr sz="3200" i="1">
              <a:solidFill>
                <a:srgbClr val="2E75B5"/>
              </a:solidFill>
            </a:endParaRPr>
          </a:p>
          <a:p>
            <a:pPr marL="0" marR="0" lvl="0" indent="0" algn="r" rtl="0">
              <a:lnSpc>
                <a:spcPct val="90000"/>
              </a:lnSpc>
              <a:spcBef>
                <a:spcPts val="600"/>
              </a:spcBef>
              <a:buClr>
                <a:srgbClr val="2E75B5"/>
              </a:buClr>
              <a:buSzPct val="25000"/>
              <a:buFont typeface="Arial"/>
              <a:buNone/>
            </a:pPr>
            <a:endParaRPr sz="3200" i="1">
              <a:solidFill>
                <a:srgbClr val="2E75B5"/>
              </a:solidFill>
            </a:endParaRPr>
          </a:p>
          <a:p>
            <a:pPr marL="0" marR="0" lvl="0" indent="0" algn="r" rtl="0">
              <a:lnSpc>
                <a:spcPct val="90000"/>
              </a:lnSpc>
              <a:spcBef>
                <a:spcPts val="600"/>
              </a:spcBef>
              <a:buClr>
                <a:srgbClr val="2E75B5"/>
              </a:buClr>
              <a:buSzPct val="25000"/>
              <a:buFont typeface="Arial"/>
              <a:buNone/>
            </a:pPr>
            <a:endParaRPr sz="3200" i="1">
              <a:solidFill>
                <a:srgbClr val="2E75B5"/>
              </a:solidFill>
            </a:endParaRPr>
          </a:p>
          <a:p>
            <a:pPr marL="0" marR="0" lvl="0" indent="0" rtl="0">
              <a:lnSpc>
                <a:spcPct val="90000"/>
              </a:lnSpc>
              <a:spcBef>
                <a:spcPts val="600"/>
              </a:spcBef>
              <a:buClr>
                <a:srgbClr val="2E75B5"/>
              </a:buClr>
              <a:buSzPct val="25000"/>
              <a:buFont typeface="Arial"/>
              <a:buNone/>
            </a:pPr>
            <a:r>
              <a:rPr lang="en-NZ" sz="4800" b="1" i="1">
                <a:solidFill>
                  <a:srgbClr val="2E75B5"/>
                </a:solidFill>
              </a:rPr>
              <a:t>What? So What? Now What?</a:t>
            </a:r>
          </a:p>
        </p:txBody>
      </p:sp>
      <p:pic>
        <p:nvPicPr>
          <p:cNvPr id="169" name="Shape 169"/>
          <p:cNvPicPr preferRelativeResize="0"/>
          <p:nvPr/>
        </p:nvPicPr>
        <p:blipFill rotWithShape="1">
          <a:blip r:embed="rId4">
            <a:alphaModFix/>
          </a:blip>
          <a:srcRect/>
          <a:stretch/>
        </p:blipFill>
        <p:spPr>
          <a:xfrm>
            <a:off x="5681650" y="242374"/>
            <a:ext cx="5151600" cy="1584900"/>
          </a:xfrm>
          <a:prstGeom prst="rect">
            <a:avLst/>
          </a:prstGeom>
          <a:noFill/>
          <a:ln>
            <a:noFill/>
          </a:ln>
        </p:spPr>
      </p:pic>
      <p:sp>
        <p:nvSpPr>
          <p:cNvPr id="170" name="Shape 170"/>
          <p:cNvSpPr txBox="1"/>
          <p:nvPr/>
        </p:nvSpPr>
        <p:spPr>
          <a:xfrm>
            <a:off x="3700528" y="6120008"/>
            <a:ext cx="6714187" cy="584774"/>
          </a:xfrm>
          <a:prstGeom prst="rect">
            <a:avLst/>
          </a:prstGeom>
          <a:noFill/>
          <a:ln>
            <a:noFill/>
          </a:ln>
        </p:spPr>
        <p:txBody>
          <a:bodyPr lIns="91425" tIns="45700" rIns="91425" bIns="45700" anchor="t" anchorCtr="0">
            <a:noAutofit/>
          </a:bodyPr>
          <a:lstStyle/>
          <a:p>
            <a:pPr marL="0" marR="0" lvl="0" indent="0" algn="r" rtl="0">
              <a:spcBef>
                <a:spcPts val="0"/>
              </a:spcBef>
              <a:buNone/>
            </a:pPr>
            <a:endParaRPr sz="1600" b="1" i="0" u="none" strike="noStrike" cap="none">
              <a:solidFill>
                <a:schemeClr val="dk1"/>
              </a:solidFill>
              <a:latin typeface="Calibri"/>
              <a:ea typeface="Calibri"/>
              <a:cs typeface="Calibri"/>
              <a:sym typeface="Calibri"/>
            </a:endParaRPr>
          </a:p>
        </p:txBody>
      </p:sp>
      <p:pic>
        <p:nvPicPr>
          <p:cNvPr id="171" name="Shape 171"/>
          <p:cNvPicPr preferRelativeResize="0"/>
          <p:nvPr/>
        </p:nvPicPr>
        <p:blipFill rotWithShape="1">
          <a:blip r:embed="rId5">
            <a:alphaModFix/>
          </a:blip>
          <a:srcRect/>
          <a:stretch/>
        </p:blipFill>
        <p:spPr>
          <a:xfrm>
            <a:off x="5017824" y="4062774"/>
            <a:ext cx="2254500" cy="2437800"/>
          </a:xfrm>
          <a:prstGeom prst="rect">
            <a:avLst/>
          </a:prstGeom>
          <a:noFill/>
          <a:ln>
            <a:noFill/>
          </a:ln>
        </p:spPr>
      </p:pic>
      <p:pic>
        <p:nvPicPr>
          <p:cNvPr id="172" name="Shape 172"/>
          <p:cNvPicPr preferRelativeResize="0"/>
          <p:nvPr/>
        </p:nvPicPr>
        <p:blipFill rotWithShape="1">
          <a:blip r:embed="rId6">
            <a:alphaModFix/>
          </a:blip>
          <a:srcRect/>
          <a:stretch/>
        </p:blipFill>
        <p:spPr>
          <a:xfrm>
            <a:off x="10252232" y="4826599"/>
            <a:ext cx="1711200" cy="1771500"/>
          </a:xfrm>
          <a:prstGeom prst="rect">
            <a:avLst/>
          </a:prstGeom>
          <a:noFill/>
          <a:ln>
            <a:noFill/>
          </a:ln>
        </p:spPr>
      </p:pic>
      <p:pic>
        <p:nvPicPr>
          <p:cNvPr id="173" name="Shape 173"/>
          <p:cNvPicPr preferRelativeResize="0"/>
          <p:nvPr/>
        </p:nvPicPr>
        <p:blipFill rotWithShape="1">
          <a:blip r:embed="rId7">
            <a:alphaModFix/>
          </a:blip>
          <a:srcRect/>
          <a:stretch/>
        </p:blipFill>
        <p:spPr>
          <a:xfrm>
            <a:off x="7654821" y="4250285"/>
            <a:ext cx="2214900" cy="2062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pic>
        <p:nvPicPr>
          <p:cNvPr id="320" name="Shape 320"/>
          <p:cNvPicPr preferRelativeResize="0"/>
          <p:nvPr/>
        </p:nvPicPr>
        <p:blipFill rotWithShape="1">
          <a:blip r:embed="rId3">
            <a:alphaModFix/>
          </a:blip>
          <a:srcRect/>
          <a:stretch/>
        </p:blipFill>
        <p:spPr>
          <a:xfrm>
            <a:off x="1538066" y="0"/>
            <a:ext cx="9144000" cy="6858000"/>
          </a:xfrm>
          <a:prstGeom prst="rect">
            <a:avLst/>
          </a:prstGeom>
          <a:noFill/>
          <a:ln>
            <a:noFill/>
          </a:ln>
        </p:spPr>
      </p:pic>
      <p:sp>
        <p:nvSpPr>
          <p:cNvPr id="321" name="Shape 321"/>
          <p:cNvSpPr txBox="1"/>
          <p:nvPr/>
        </p:nvSpPr>
        <p:spPr>
          <a:xfrm>
            <a:off x="914399" y="3995678"/>
            <a:ext cx="11390140" cy="2862322"/>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buSzPct val="25000"/>
              <a:buNone/>
            </a:pPr>
            <a:r>
              <a:rPr lang="en-NZ" sz="2000">
                <a:solidFill>
                  <a:schemeClr val="dk1"/>
                </a:solidFill>
                <a:latin typeface="Calibri"/>
                <a:ea typeface="Calibri"/>
                <a:cs typeface="Calibri"/>
                <a:sym typeface="Calibri"/>
              </a:rPr>
              <a:t>“The questions were really interesting”- </a:t>
            </a:r>
            <a:r>
              <a:rPr lang="en-NZ" sz="2000" b="1" i="1">
                <a:solidFill>
                  <a:schemeClr val="dk1"/>
                </a:solidFill>
                <a:latin typeface="Calibri"/>
                <a:ea typeface="Calibri"/>
                <a:cs typeface="Calibri"/>
                <a:sym typeface="Calibri"/>
              </a:rPr>
              <a:t>Engaging contexts</a:t>
            </a:r>
          </a:p>
          <a:p>
            <a:pPr marL="0" marR="0" lvl="0" indent="0" algn="l" rtl="0">
              <a:spcBef>
                <a:spcPts val="0"/>
              </a:spcBef>
              <a:buNone/>
            </a:pPr>
            <a:endParaRPr sz="2000">
              <a:solidFill>
                <a:schemeClr val="dk1"/>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“We actually wanted to win!” - </a:t>
            </a:r>
            <a:r>
              <a:rPr lang="en-NZ" sz="2000" b="1" i="1">
                <a:solidFill>
                  <a:schemeClr val="dk1"/>
                </a:solidFill>
                <a:latin typeface="Calibri"/>
                <a:ea typeface="Calibri"/>
                <a:cs typeface="Calibri"/>
                <a:sym typeface="Calibri"/>
              </a:rPr>
              <a:t>Competition </a:t>
            </a:r>
          </a:p>
          <a:p>
            <a:pPr marL="0" marR="0" lvl="0" indent="0" algn="l" rtl="0">
              <a:spcBef>
                <a:spcPts val="0"/>
              </a:spcBef>
              <a:buNone/>
            </a:pPr>
            <a:endParaRPr sz="2000">
              <a:solidFill>
                <a:schemeClr val="dk1"/>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“I didn’t feel like I had to know every answer – I could learn from and rely on my mates” - </a:t>
            </a:r>
            <a:r>
              <a:rPr lang="en-NZ" sz="2000" b="1" i="1">
                <a:solidFill>
                  <a:schemeClr val="dk1"/>
                </a:solidFill>
                <a:latin typeface="Calibri"/>
                <a:ea typeface="Calibri"/>
                <a:cs typeface="Calibri"/>
                <a:sym typeface="Calibri"/>
              </a:rPr>
              <a:t>Teamwork </a:t>
            </a:r>
          </a:p>
          <a:p>
            <a:pPr marL="0" marR="0" lvl="0" indent="0" algn="l" rtl="0">
              <a:spcBef>
                <a:spcPts val="0"/>
              </a:spcBef>
              <a:buNone/>
            </a:pPr>
            <a:endParaRPr sz="2000">
              <a:solidFill>
                <a:schemeClr val="dk1"/>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“We had to volunteer our own or discover the strengths of team mates for particular roles.” - </a:t>
            </a:r>
            <a:r>
              <a:rPr lang="en-NZ" sz="2000" b="1" i="1">
                <a:solidFill>
                  <a:schemeClr val="dk1"/>
                </a:solidFill>
                <a:latin typeface="Calibri"/>
                <a:ea typeface="Calibri"/>
                <a:cs typeface="Calibri"/>
                <a:sym typeface="Calibri"/>
              </a:rPr>
              <a:t>Collaboration </a:t>
            </a:r>
          </a:p>
          <a:p>
            <a:pPr marL="0" marR="0" lvl="0" indent="0" algn="l" rtl="0">
              <a:spcBef>
                <a:spcPts val="0"/>
              </a:spcBef>
              <a:buNone/>
            </a:pPr>
            <a:endParaRPr sz="2000">
              <a:solidFill>
                <a:schemeClr val="dk1"/>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“Several of us could take leadership roles at various stages.” – </a:t>
            </a:r>
            <a:r>
              <a:rPr lang="en-NZ" sz="2000" b="1" i="1">
                <a:solidFill>
                  <a:schemeClr val="dk1"/>
                </a:solidFill>
                <a:latin typeface="Calibri"/>
                <a:ea typeface="Calibri"/>
                <a:cs typeface="Calibri"/>
                <a:sym typeface="Calibri"/>
              </a:rPr>
              <a:t>Shared Leadership</a:t>
            </a:r>
          </a:p>
        </p:txBody>
      </p:sp>
      <p:pic>
        <p:nvPicPr>
          <p:cNvPr id="322" name="Shape 322"/>
          <p:cNvPicPr preferRelativeResize="0"/>
          <p:nvPr/>
        </p:nvPicPr>
        <p:blipFill rotWithShape="1">
          <a:blip r:embed="rId4">
            <a:alphaModFix/>
          </a:blip>
          <a:srcRect/>
          <a:stretch/>
        </p:blipFill>
        <p:spPr>
          <a:xfrm rot="5400000">
            <a:off x="9488147" y="1433137"/>
            <a:ext cx="4136989" cy="127071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p:nvPr/>
        </p:nvSpPr>
        <p:spPr>
          <a:xfrm>
            <a:off x="5530812" y="3641542"/>
            <a:ext cx="2889158" cy="2856164"/>
          </a:xfrm>
          <a:prstGeom prst="ellipse">
            <a:avLst/>
          </a:prstGeom>
          <a:solidFill>
            <a:srgbClr val="A8D08C"/>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29" name="Shape 329"/>
          <p:cNvSpPr/>
          <p:nvPr/>
        </p:nvSpPr>
        <p:spPr>
          <a:xfrm>
            <a:off x="2845568" y="3648367"/>
            <a:ext cx="2861483" cy="2884248"/>
          </a:xfrm>
          <a:prstGeom prst="ellipse">
            <a:avLst/>
          </a:prstGeom>
          <a:solidFill>
            <a:srgbClr val="AEABAB"/>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400">
              <a:solidFill>
                <a:schemeClr val="lt1"/>
              </a:solidFill>
              <a:latin typeface="Calibri"/>
              <a:ea typeface="Calibri"/>
              <a:cs typeface="Calibri"/>
              <a:sym typeface="Calibri"/>
            </a:endParaRPr>
          </a:p>
        </p:txBody>
      </p:sp>
      <p:sp>
        <p:nvSpPr>
          <p:cNvPr id="330" name="Shape 330"/>
          <p:cNvSpPr/>
          <p:nvPr/>
        </p:nvSpPr>
        <p:spPr>
          <a:xfrm>
            <a:off x="3970116" y="1708690"/>
            <a:ext cx="2900824" cy="2884248"/>
          </a:xfrm>
          <a:prstGeom prst="ellipse">
            <a:avLst/>
          </a:prstGeom>
          <a:solidFill>
            <a:srgbClr val="FFD966"/>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31" name="Shape 331"/>
          <p:cNvSpPr/>
          <p:nvPr/>
        </p:nvSpPr>
        <p:spPr>
          <a:xfrm>
            <a:off x="1257198" y="1822264"/>
            <a:ext cx="2841557" cy="2884248"/>
          </a:xfrm>
          <a:prstGeom prst="ellipse">
            <a:avLst/>
          </a:prstGeom>
          <a:solidFill>
            <a:srgbClr val="C4E0B2"/>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32" name="Shape 332"/>
          <p:cNvSpPr/>
          <p:nvPr/>
        </p:nvSpPr>
        <p:spPr>
          <a:xfrm>
            <a:off x="22983" y="3554116"/>
            <a:ext cx="2980677" cy="2884248"/>
          </a:xfrm>
          <a:prstGeom prst="ellipse">
            <a:avLst/>
          </a:prstGeom>
          <a:solidFill>
            <a:srgbClr val="FEE599"/>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33" name="Shape 333"/>
          <p:cNvSpPr/>
          <p:nvPr/>
        </p:nvSpPr>
        <p:spPr>
          <a:xfrm>
            <a:off x="355462" y="2632817"/>
            <a:ext cx="7486583" cy="2370404"/>
          </a:xfrm>
          <a:prstGeom prst="leftRightArrow">
            <a:avLst>
              <a:gd name="adj1" fmla="val 50000"/>
              <a:gd name="adj2" fmla="val 50000"/>
            </a:avLst>
          </a:prstGeom>
          <a:solidFill>
            <a:schemeClr val="accent1"/>
          </a:solid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34" name="Shape 334"/>
          <p:cNvSpPr txBox="1"/>
          <p:nvPr/>
        </p:nvSpPr>
        <p:spPr>
          <a:xfrm>
            <a:off x="846998" y="3257406"/>
            <a:ext cx="6412008"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Develop a range of approaches that deliver on the potential of PE &amp; sport to impact positively on students, schools and their communities.</a:t>
            </a:r>
          </a:p>
        </p:txBody>
      </p:sp>
      <p:sp>
        <p:nvSpPr>
          <p:cNvPr id="335" name="Shape 335"/>
          <p:cNvSpPr txBox="1"/>
          <p:nvPr/>
        </p:nvSpPr>
        <p:spPr>
          <a:xfrm>
            <a:off x="4029510" y="2319816"/>
            <a:ext cx="2846230" cy="83099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2400" b="1">
                <a:solidFill>
                  <a:schemeClr val="dk1"/>
                </a:solidFill>
                <a:latin typeface="Calibri"/>
                <a:ea typeface="Calibri"/>
                <a:cs typeface="Calibri"/>
                <a:sym typeface="Calibri"/>
              </a:rPr>
              <a:t>Secondary-Primary connections</a:t>
            </a:r>
          </a:p>
        </p:txBody>
      </p:sp>
      <p:sp>
        <p:nvSpPr>
          <p:cNvPr id="336" name="Shape 336"/>
          <p:cNvSpPr txBox="1"/>
          <p:nvPr/>
        </p:nvSpPr>
        <p:spPr>
          <a:xfrm>
            <a:off x="3525987" y="5015957"/>
            <a:ext cx="1745139" cy="83099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1"/>
                </a:solidFill>
                <a:latin typeface="Calibri"/>
                <a:ea typeface="Calibri"/>
                <a:cs typeface="Calibri"/>
                <a:sym typeface="Calibri"/>
              </a:rPr>
              <a:t>Student Leadership</a:t>
            </a:r>
          </a:p>
        </p:txBody>
      </p:sp>
      <p:sp>
        <p:nvSpPr>
          <p:cNvPr id="337" name="Shape 337"/>
          <p:cNvSpPr txBox="1"/>
          <p:nvPr/>
        </p:nvSpPr>
        <p:spPr>
          <a:xfrm>
            <a:off x="617839" y="4706512"/>
            <a:ext cx="2846230"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1"/>
                </a:solidFill>
                <a:latin typeface="Calibri"/>
                <a:ea typeface="Calibri"/>
                <a:cs typeface="Calibri"/>
                <a:sym typeface="Calibri"/>
              </a:rPr>
              <a:t>Curriculum</a:t>
            </a:r>
          </a:p>
        </p:txBody>
      </p:sp>
      <p:sp>
        <p:nvSpPr>
          <p:cNvPr id="338" name="Shape 338"/>
          <p:cNvSpPr txBox="1"/>
          <p:nvPr/>
        </p:nvSpPr>
        <p:spPr>
          <a:xfrm>
            <a:off x="1254859" y="2319816"/>
            <a:ext cx="2846230" cy="83099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2400" b="1">
                <a:solidFill>
                  <a:schemeClr val="dk1"/>
                </a:solidFill>
                <a:latin typeface="Calibri"/>
                <a:ea typeface="Calibri"/>
                <a:cs typeface="Calibri"/>
                <a:sym typeface="Calibri"/>
              </a:rPr>
              <a:t>School values &amp; culture</a:t>
            </a:r>
          </a:p>
        </p:txBody>
      </p:sp>
      <p:sp>
        <p:nvSpPr>
          <p:cNvPr id="339" name="Shape 339"/>
          <p:cNvSpPr txBox="1"/>
          <p:nvPr/>
        </p:nvSpPr>
        <p:spPr>
          <a:xfrm>
            <a:off x="5878362" y="4762944"/>
            <a:ext cx="2846230"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1"/>
                </a:solidFill>
                <a:latin typeface="Calibri"/>
                <a:ea typeface="Calibri"/>
                <a:cs typeface="Calibri"/>
                <a:sym typeface="Calibri"/>
              </a:rPr>
              <a:t>Community links</a:t>
            </a:r>
          </a:p>
        </p:txBody>
      </p:sp>
      <p:pic>
        <p:nvPicPr>
          <p:cNvPr id="340" name="Shape 340"/>
          <p:cNvPicPr preferRelativeResize="0"/>
          <p:nvPr/>
        </p:nvPicPr>
        <p:blipFill rotWithShape="1">
          <a:blip r:embed="rId3">
            <a:alphaModFix/>
          </a:blip>
          <a:srcRect/>
          <a:stretch/>
        </p:blipFill>
        <p:spPr>
          <a:xfrm>
            <a:off x="1048004" y="238871"/>
            <a:ext cx="6701107" cy="972669"/>
          </a:xfrm>
          <a:prstGeom prst="rect">
            <a:avLst/>
          </a:prstGeom>
          <a:noFill/>
          <a:ln>
            <a:noFill/>
          </a:ln>
        </p:spPr>
      </p:pic>
      <p:pic>
        <p:nvPicPr>
          <p:cNvPr id="341" name="Shape 341"/>
          <p:cNvPicPr preferRelativeResize="0"/>
          <p:nvPr/>
        </p:nvPicPr>
        <p:blipFill rotWithShape="1">
          <a:blip r:embed="rId4">
            <a:alphaModFix/>
          </a:blip>
          <a:srcRect/>
          <a:stretch/>
        </p:blipFill>
        <p:spPr>
          <a:xfrm>
            <a:off x="8705259" y="0"/>
            <a:ext cx="3857624"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p:nvPr/>
        </p:nvSpPr>
        <p:spPr>
          <a:xfrm>
            <a:off x="9110385" y="3662408"/>
            <a:ext cx="2889158" cy="2856164"/>
          </a:xfrm>
          <a:prstGeom prst="ellipse">
            <a:avLst/>
          </a:prstGeom>
          <a:solidFill>
            <a:srgbClr val="A8D08C"/>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48" name="Shape 348"/>
          <p:cNvSpPr/>
          <p:nvPr/>
        </p:nvSpPr>
        <p:spPr>
          <a:xfrm>
            <a:off x="6500783" y="3758498"/>
            <a:ext cx="2861483" cy="2884248"/>
          </a:xfrm>
          <a:prstGeom prst="ellipse">
            <a:avLst/>
          </a:prstGeom>
          <a:solidFill>
            <a:srgbClr val="AEABAB"/>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400">
              <a:solidFill>
                <a:schemeClr val="lt1"/>
              </a:solidFill>
              <a:latin typeface="Calibri"/>
              <a:ea typeface="Calibri"/>
              <a:cs typeface="Calibri"/>
              <a:sym typeface="Calibri"/>
            </a:endParaRPr>
          </a:p>
        </p:txBody>
      </p:sp>
      <p:sp>
        <p:nvSpPr>
          <p:cNvPr id="349" name="Shape 349"/>
          <p:cNvSpPr/>
          <p:nvPr/>
        </p:nvSpPr>
        <p:spPr>
          <a:xfrm>
            <a:off x="7893822" y="1854655"/>
            <a:ext cx="2900824" cy="2884248"/>
          </a:xfrm>
          <a:prstGeom prst="ellipse">
            <a:avLst/>
          </a:prstGeom>
          <a:solidFill>
            <a:srgbClr val="FFD966"/>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50" name="Shape 350"/>
          <p:cNvSpPr/>
          <p:nvPr/>
        </p:nvSpPr>
        <p:spPr>
          <a:xfrm>
            <a:off x="5221112" y="1740175"/>
            <a:ext cx="2841557" cy="2884248"/>
          </a:xfrm>
          <a:prstGeom prst="ellipse">
            <a:avLst/>
          </a:prstGeom>
          <a:solidFill>
            <a:srgbClr val="C4E0B2"/>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51" name="Shape 351"/>
          <p:cNvSpPr/>
          <p:nvPr/>
        </p:nvSpPr>
        <p:spPr>
          <a:xfrm>
            <a:off x="3661214" y="3840303"/>
            <a:ext cx="2980677" cy="2884248"/>
          </a:xfrm>
          <a:prstGeom prst="ellipse">
            <a:avLst/>
          </a:prstGeom>
          <a:solidFill>
            <a:srgbClr val="FEE599"/>
          </a:solidFill>
          <a:ln w="381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52" name="Shape 352"/>
          <p:cNvSpPr/>
          <p:nvPr/>
        </p:nvSpPr>
        <p:spPr>
          <a:xfrm>
            <a:off x="4177826" y="3044489"/>
            <a:ext cx="7486583" cy="2370404"/>
          </a:xfrm>
          <a:prstGeom prst="leftRightArrow">
            <a:avLst>
              <a:gd name="adj1" fmla="val 50000"/>
              <a:gd name="adj2" fmla="val 50000"/>
            </a:avLst>
          </a:prstGeom>
          <a:solidFill>
            <a:srgbClr val="FF0000"/>
          </a:solid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53" name="Shape 353"/>
          <p:cNvSpPr txBox="1"/>
          <p:nvPr/>
        </p:nvSpPr>
        <p:spPr>
          <a:xfrm>
            <a:off x="7921118" y="2569781"/>
            <a:ext cx="2846230" cy="83099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2400" b="1">
                <a:solidFill>
                  <a:schemeClr val="dk1"/>
                </a:solidFill>
                <a:latin typeface="Calibri"/>
                <a:ea typeface="Calibri"/>
                <a:cs typeface="Calibri"/>
                <a:sym typeface="Calibri"/>
              </a:rPr>
              <a:t>Secondary-Primary connections</a:t>
            </a:r>
          </a:p>
        </p:txBody>
      </p:sp>
      <p:sp>
        <p:nvSpPr>
          <p:cNvPr id="354" name="Shape 354"/>
          <p:cNvSpPr txBox="1"/>
          <p:nvPr/>
        </p:nvSpPr>
        <p:spPr>
          <a:xfrm>
            <a:off x="7197286" y="5162737"/>
            <a:ext cx="1745139" cy="83099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1"/>
                </a:solidFill>
                <a:latin typeface="Calibri"/>
                <a:ea typeface="Calibri"/>
                <a:cs typeface="Calibri"/>
                <a:sym typeface="Calibri"/>
              </a:rPr>
              <a:t>Student Leadership</a:t>
            </a:r>
          </a:p>
        </p:txBody>
      </p:sp>
      <p:sp>
        <p:nvSpPr>
          <p:cNvPr id="355" name="Shape 355"/>
          <p:cNvSpPr txBox="1"/>
          <p:nvPr/>
        </p:nvSpPr>
        <p:spPr>
          <a:xfrm>
            <a:off x="4284683" y="5479003"/>
            <a:ext cx="2846230"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1"/>
                </a:solidFill>
                <a:latin typeface="Calibri"/>
                <a:ea typeface="Calibri"/>
                <a:cs typeface="Calibri"/>
                <a:sym typeface="Calibri"/>
              </a:rPr>
              <a:t>Curriculum</a:t>
            </a:r>
          </a:p>
        </p:txBody>
      </p:sp>
      <p:sp>
        <p:nvSpPr>
          <p:cNvPr id="356" name="Shape 356"/>
          <p:cNvSpPr txBox="1"/>
          <p:nvPr/>
        </p:nvSpPr>
        <p:spPr>
          <a:xfrm>
            <a:off x="5255887" y="2569781"/>
            <a:ext cx="2846230" cy="83099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2400" b="1">
                <a:solidFill>
                  <a:schemeClr val="dk1"/>
                </a:solidFill>
                <a:latin typeface="Calibri"/>
                <a:ea typeface="Calibri"/>
                <a:cs typeface="Calibri"/>
                <a:sym typeface="Calibri"/>
              </a:rPr>
              <a:t>School values &amp; culture</a:t>
            </a:r>
          </a:p>
        </p:txBody>
      </p:sp>
      <p:sp>
        <p:nvSpPr>
          <p:cNvPr id="357" name="Shape 357"/>
          <p:cNvSpPr txBox="1"/>
          <p:nvPr/>
        </p:nvSpPr>
        <p:spPr>
          <a:xfrm>
            <a:off x="9408486" y="5133567"/>
            <a:ext cx="2846230"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1"/>
                </a:solidFill>
                <a:latin typeface="Calibri"/>
                <a:ea typeface="Calibri"/>
                <a:cs typeface="Calibri"/>
                <a:sym typeface="Calibri"/>
              </a:rPr>
              <a:t>Community links</a:t>
            </a:r>
          </a:p>
        </p:txBody>
      </p:sp>
      <p:pic>
        <p:nvPicPr>
          <p:cNvPr id="358" name="Shape 358"/>
          <p:cNvPicPr preferRelativeResize="0"/>
          <p:nvPr/>
        </p:nvPicPr>
        <p:blipFill rotWithShape="1">
          <a:blip r:embed="rId3">
            <a:alphaModFix/>
          </a:blip>
          <a:srcRect/>
          <a:stretch/>
        </p:blipFill>
        <p:spPr>
          <a:xfrm>
            <a:off x="5490892" y="205995"/>
            <a:ext cx="6701107" cy="972669"/>
          </a:xfrm>
          <a:prstGeom prst="rect">
            <a:avLst/>
          </a:prstGeom>
          <a:noFill/>
          <a:ln>
            <a:noFill/>
          </a:ln>
        </p:spPr>
      </p:pic>
      <p:sp>
        <p:nvSpPr>
          <p:cNvPr id="359" name="Shape 359"/>
          <p:cNvSpPr txBox="1"/>
          <p:nvPr/>
        </p:nvSpPr>
        <p:spPr>
          <a:xfrm>
            <a:off x="5000489" y="3710996"/>
            <a:ext cx="6518207" cy="95410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800" b="1">
                <a:solidFill>
                  <a:srgbClr val="FFFF00"/>
                </a:solidFill>
                <a:latin typeface="Calibri"/>
                <a:ea typeface="Calibri"/>
                <a:cs typeface="Calibri"/>
                <a:sym typeface="Calibri"/>
              </a:rPr>
              <a:t>What do these look like in your school?</a:t>
            </a:r>
          </a:p>
          <a:p>
            <a:pPr marL="0" marR="0" lvl="0" indent="0" algn="l" rtl="0">
              <a:spcBef>
                <a:spcPts val="0"/>
              </a:spcBef>
              <a:buSzPct val="25000"/>
              <a:buNone/>
            </a:pPr>
            <a:r>
              <a:rPr lang="en-NZ" sz="2800" b="1">
                <a:solidFill>
                  <a:srgbClr val="FFFF00"/>
                </a:solidFill>
                <a:latin typeface="Calibri"/>
                <a:ea typeface="Calibri"/>
                <a:cs typeface="Calibri"/>
                <a:sym typeface="Calibri"/>
              </a:rPr>
              <a:t>Could PE &amp; Sport help and if so, how?</a:t>
            </a:r>
          </a:p>
        </p:txBody>
      </p:sp>
      <p:pic>
        <p:nvPicPr>
          <p:cNvPr id="360" name="Shape 360"/>
          <p:cNvPicPr preferRelativeResize="0"/>
          <p:nvPr/>
        </p:nvPicPr>
        <p:blipFill rotWithShape="1">
          <a:blip r:embed="rId4">
            <a:alphaModFix/>
          </a:blip>
          <a:srcRect r="65735" b="59477"/>
          <a:stretch/>
        </p:blipFill>
        <p:spPr>
          <a:xfrm>
            <a:off x="303758" y="551279"/>
            <a:ext cx="4177553" cy="277905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p:nvPr/>
        </p:nvSpPr>
        <p:spPr>
          <a:xfrm>
            <a:off x="109243" y="191242"/>
            <a:ext cx="7917617" cy="1323439"/>
          </a:xfrm>
          <a:prstGeom prst="rect">
            <a:avLst/>
          </a:prstGeom>
          <a:noFill/>
          <a:ln>
            <a:noFill/>
          </a:ln>
        </p:spPr>
        <p:txBody>
          <a:bodyPr lIns="91425" tIns="45700" rIns="91425" bIns="45700" anchor="t" anchorCtr="0">
            <a:noAutofit/>
          </a:bodyPr>
          <a:lstStyle/>
          <a:p>
            <a:pPr marL="0" marR="0" lvl="0" indent="0" algn="l" rtl="0">
              <a:spcBef>
                <a:spcPts val="0"/>
              </a:spcBef>
              <a:buNone/>
            </a:pPr>
            <a:endParaRPr sz="1000">
              <a:solidFill>
                <a:schemeClr val="dk1"/>
              </a:solidFill>
              <a:latin typeface="Calibri"/>
              <a:ea typeface="Calibri"/>
              <a:cs typeface="Calibri"/>
              <a:sym typeface="Calibri"/>
            </a:endParaRPr>
          </a:p>
          <a:p>
            <a:pPr marL="457200" marR="0" lvl="1" indent="0" algn="l" rtl="0">
              <a:spcBef>
                <a:spcPts val="0"/>
              </a:spcBef>
              <a:buSzPct val="25000"/>
              <a:buNone/>
            </a:pPr>
            <a:r>
              <a:rPr lang="en-NZ" sz="2400" b="0" i="0" u="none" strike="noStrike" cap="none">
                <a:solidFill>
                  <a:schemeClr val="dk1"/>
                </a:solidFill>
                <a:latin typeface="Calibri"/>
                <a:ea typeface="Calibri"/>
                <a:cs typeface="Calibri"/>
                <a:sym typeface="Calibri"/>
              </a:rPr>
              <a:t>an</a:t>
            </a:r>
            <a:r>
              <a:rPr lang="en-NZ" sz="3200" b="1" i="0" u="none" strike="noStrike" cap="none">
                <a:solidFill>
                  <a:schemeClr val="dk1"/>
                </a:solidFill>
                <a:latin typeface="Calibri"/>
                <a:ea typeface="Calibri"/>
                <a:cs typeface="Calibri"/>
                <a:sym typeface="Calibri"/>
              </a:rPr>
              <a:t> ENGAGING CONTEXT</a:t>
            </a:r>
          </a:p>
          <a:p>
            <a:pPr marL="1200150" marR="0" lvl="2" indent="-285750" algn="l" rtl="0">
              <a:spcBef>
                <a:spcPts val="0"/>
              </a:spcBef>
              <a:buClr>
                <a:schemeClr val="dk1"/>
              </a:buClr>
              <a:buFont typeface="Noto Sans Symbols"/>
              <a:buNone/>
            </a:pPr>
            <a:endParaRPr sz="1800" b="0" i="0" u="none" strike="noStrike" cap="none">
              <a:solidFill>
                <a:schemeClr val="dk1"/>
              </a:solidFill>
              <a:latin typeface="Calibri"/>
              <a:ea typeface="Calibri"/>
              <a:cs typeface="Calibri"/>
              <a:sym typeface="Calibri"/>
            </a:endParaRPr>
          </a:p>
          <a:p>
            <a:pPr marL="1200150" marR="0" lvl="2" indent="-285750" algn="l" rtl="0">
              <a:spcBef>
                <a:spcPts val="0"/>
              </a:spcBef>
              <a:buClr>
                <a:schemeClr val="dk1"/>
              </a:buClr>
              <a:buSzPct val="100000"/>
              <a:buFont typeface="Noto Sans Symbols"/>
              <a:buChar char="✓"/>
            </a:pPr>
            <a:r>
              <a:rPr lang="en-NZ" sz="2000" b="0" i="0" u="none" strike="noStrike" cap="none">
                <a:solidFill>
                  <a:schemeClr val="dk1"/>
                </a:solidFill>
                <a:latin typeface="Calibri"/>
                <a:ea typeface="Calibri"/>
                <a:cs typeface="Calibri"/>
                <a:sym typeface="Calibri"/>
              </a:rPr>
              <a:t>Sport</a:t>
            </a:r>
          </a:p>
        </p:txBody>
      </p:sp>
      <p:sp>
        <p:nvSpPr>
          <p:cNvPr id="367" name="Shape 367"/>
          <p:cNvSpPr txBox="1"/>
          <p:nvPr/>
        </p:nvSpPr>
        <p:spPr>
          <a:xfrm>
            <a:off x="1184855" y="5847705"/>
            <a:ext cx="9865216" cy="76944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4400" b="1">
                <a:solidFill>
                  <a:schemeClr val="dk1"/>
                </a:solidFill>
                <a:latin typeface="Calibri"/>
                <a:ea typeface="Calibri"/>
                <a:cs typeface="Calibri"/>
                <a:sym typeface="Calibri"/>
              </a:rPr>
              <a:t>  </a:t>
            </a:r>
            <a:r>
              <a:rPr lang="en-NZ" sz="4400" b="1">
                <a:solidFill>
                  <a:srgbClr val="2E75B5"/>
                </a:solidFill>
                <a:latin typeface="Calibri"/>
                <a:ea typeface="Calibri"/>
                <a:cs typeface="Calibri"/>
                <a:sym typeface="Calibri"/>
              </a:rPr>
              <a:t>POWERFUL LEARNING ENVIRONMENTS</a:t>
            </a:r>
          </a:p>
        </p:txBody>
      </p:sp>
      <p:pic>
        <p:nvPicPr>
          <p:cNvPr id="368" name="Shape 368"/>
          <p:cNvPicPr preferRelativeResize="0"/>
          <p:nvPr/>
        </p:nvPicPr>
        <p:blipFill rotWithShape="1">
          <a:blip r:embed="rId3">
            <a:alphaModFix/>
          </a:blip>
          <a:srcRect/>
          <a:stretch/>
        </p:blipFill>
        <p:spPr>
          <a:xfrm rot="-5400000">
            <a:off x="9548240" y="3241334"/>
            <a:ext cx="1079553" cy="3515591"/>
          </a:xfrm>
          <a:prstGeom prst="rect">
            <a:avLst/>
          </a:prstGeom>
          <a:noFill/>
          <a:ln>
            <a:noFill/>
          </a:ln>
        </p:spPr>
      </p:pic>
      <p:pic>
        <p:nvPicPr>
          <p:cNvPr id="369" name="Shape 369"/>
          <p:cNvPicPr preferRelativeResize="0"/>
          <p:nvPr/>
        </p:nvPicPr>
        <p:blipFill rotWithShape="1">
          <a:blip r:embed="rId4">
            <a:alphaModFix/>
          </a:blip>
          <a:srcRect/>
          <a:stretch/>
        </p:blipFill>
        <p:spPr>
          <a:xfrm>
            <a:off x="7102170" y="168368"/>
            <a:ext cx="4743641" cy="3597465"/>
          </a:xfrm>
          <a:prstGeom prst="rect">
            <a:avLst/>
          </a:prstGeom>
          <a:noFill/>
          <a:ln>
            <a:noFill/>
          </a:ln>
        </p:spPr>
      </p:pic>
      <p:sp>
        <p:nvSpPr>
          <p:cNvPr id="370" name="Shape 370"/>
          <p:cNvSpPr txBox="1"/>
          <p:nvPr/>
        </p:nvSpPr>
        <p:spPr>
          <a:xfrm>
            <a:off x="109243" y="1556148"/>
            <a:ext cx="6798269" cy="2369880"/>
          </a:xfrm>
          <a:prstGeom prst="rect">
            <a:avLst/>
          </a:prstGeom>
          <a:noFill/>
          <a:ln>
            <a:noFill/>
          </a:ln>
        </p:spPr>
        <p:txBody>
          <a:bodyPr lIns="91425" tIns="45700" rIns="91425" bIns="45700" anchor="t" anchorCtr="0">
            <a:noAutofit/>
          </a:bodyPr>
          <a:lstStyle/>
          <a:p>
            <a:pPr marL="457200" marR="0" lvl="1" indent="0" algn="l" rtl="0">
              <a:spcBef>
                <a:spcPts val="0"/>
              </a:spcBef>
              <a:buSzPct val="25000"/>
              <a:buNone/>
            </a:pPr>
            <a:r>
              <a:rPr lang="en-NZ" sz="2400" b="0" i="0" u="none" strike="noStrike" cap="none">
                <a:solidFill>
                  <a:schemeClr val="dk1"/>
                </a:solidFill>
                <a:latin typeface="Calibri"/>
                <a:ea typeface="Calibri"/>
                <a:cs typeface="Calibri"/>
                <a:sym typeface="Calibri"/>
              </a:rPr>
              <a:t>delivered via </a:t>
            </a:r>
            <a:r>
              <a:rPr lang="en-NZ" sz="3200" b="1" i="0" u="none" strike="noStrike" cap="none">
                <a:solidFill>
                  <a:schemeClr val="dk1"/>
                </a:solidFill>
                <a:latin typeface="Calibri"/>
                <a:ea typeface="Calibri"/>
                <a:cs typeface="Calibri"/>
                <a:sym typeface="Calibri"/>
              </a:rPr>
              <a:t>EFFECTIVE PEDAGOGY</a:t>
            </a:r>
          </a:p>
          <a:p>
            <a:pPr marL="914400" marR="0" lvl="2" indent="0" algn="l" rtl="0">
              <a:spcBef>
                <a:spcPts val="0"/>
              </a:spcBef>
              <a:buNone/>
            </a:pPr>
            <a:endParaRPr sz="1800" b="1" i="0" u="none" strike="noStrike" cap="none">
              <a:solidFill>
                <a:schemeClr val="dk1"/>
              </a:solidFill>
              <a:latin typeface="Calibri"/>
              <a:ea typeface="Calibri"/>
              <a:cs typeface="Calibri"/>
              <a:sym typeface="Calibri"/>
            </a:endParaRPr>
          </a:p>
          <a:p>
            <a:pPr marL="1257300" marR="0" lvl="2" indent="-342900" algn="l" rtl="0">
              <a:spcBef>
                <a:spcPts val="0"/>
              </a:spcBef>
              <a:buClr>
                <a:schemeClr val="dk1"/>
              </a:buClr>
              <a:buSzPct val="100000"/>
              <a:buFont typeface="Noto Sans Symbols"/>
              <a:buChar char="✓"/>
            </a:pPr>
            <a:r>
              <a:rPr lang="en-NZ" sz="2000" b="0" i="0" u="none" strike="noStrike" cap="none">
                <a:solidFill>
                  <a:schemeClr val="dk1"/>
                </a:solidFill>
                <a:latin typeface="Calibri"/>
                <a:ea typeface="Calibri"/>
                <a:cs typeface="Calibri"/>
                <a:sym typeface="Calibri"/>
              </a:rPr>
              <a:t>Physically active</a:t>
            </a:r>
          </a:p>
          <a:p>
            <a:pPr marL="1257300" marR="0" lvl="2" indent="-342900" algn="l" rtl="0">
              <a:spcBef>
                <a:spcPts val="0"/>
              </a:spcBef>
              <a:buClr>
                <a:schemeClr val="dk1"/>
              </a:buClr>
              <a:buSzPct val="100000"/>
              <a:buFont typeface="Noto Sans Symbols"/>
              <a:buChar char="✓"/>
            </a:pPr>
            <a:r>
              <a:rPr lang="en-NZ" sz="2000" b="0" i="0" u="none" strike="noStrike" cap="none">
                <a:solidFill>
                  <a:schemeClr val="dk1"/>
                </a:solidFill>
                <a:latin typeface="Calibri"/>
                <a:ea typeface="Calibri"/>
                <a:cs typeface="Calibri"/>
                <a:sym typeface="Calibri"/>
              </a:rPr>
              <a:t>Working in Teams</a:t>
            </a:r>
          </a:p>
          <a:p>
            <a:pPr marL="1257300" marR="0" lvl="2" indent="-342900" algn="l" rtl="0">
              <a:spcBef>
                <a:spcPts val="0"/>
              </a:spcBef>
              <a:buClr>
                <a:schemeClr val="dk1"/>
              </a:buClr>
              <a:buSzPct val="100000"/>
              <a:buFont typeface="Noto Sans Symbols"/>
              <a:buChar char="✓"/>
            </a:pPr>
            <a:r>
              <a:rPr lang="en-NZ" sz="2000" b="0" i="0" u="none" strike="noStrike" cap="none">
                <a:solidFill>
                  <a:schemeClr val="dk1"/>
                </a:solidFill>
                <a:latin typeface="Calibri"/>
                <a:ea typeface="Calibri"/>
                <a:cs typeface="Calibri"/>
                <a:sym typeface="Calibri"/>
              </a:rPr>
              <a:t>Competition</a:t>
            </a:r>
          </a:p>
          <a:p>
            <a:pPr marL="1257300" marR="0" lvl="2" indent="-342900" algn="l" rtl="0">
              <a:spcBef>
                <a:spcPts val="0"/>
              </a:spcBef>
              <a:buClr>
                <a:schemeClr val="dk1"/>
              </a:buClr>
              <a:buSzPct val="100000"/>
              <a:buFont typeface="Noto Sans Symbols"/>
              <a:buChar char="✓"/>
            </a:pPr>
            <a:r>
              <a:rPr lang="en-NZ" sz="2000" b="0" i="0" u="none" strike="noStrike" cap="none">
                <a:solidFill>
                  <a:schemeClr val="dk1"/>
                </a:solidFill>
                <a:latin typeface="Calibri"/>
                <a:ea typeface="Calibri"/>
                <a:cs typeface="Calibri"/>
                <a:sym typeface="Calibri"/>
              </a:rPr>
              <a:t>Student led</a:t>
            </a:r>
          </a:p>
          <a:p>
            <a:pPr marL="0" marR="0" lvl="0" indent="0" algn="l" rtl="0">
              <a:spcBef>
                <a:spcPts val="0"/>
              </a:spcBef>
              <a:buNone/>
            </a:pPr>
            <a:endParaRPr sz="1800">
              <a:solidFill>
                <a:schemeClr val="dk1"/>
              </a:solidFill>
              <a:latin typeface="Calibri"/>
              <a:ea typeface="Calibri"/>
              <a:cs typeface="Calibri"/>
              <a:sym typeface="Calibri"/>
            </a:endParaRPr>
          </a:p>
        </p:txBody>
      </p:sp>
      <p:sp>
        <p:nvSpPr>
          <p:cNvPr id="371" name="Shape 371"/>
          <p:cNvSpPr txBox="1"/>
          <p:nvPr/>
        </p:nvSpPr>
        <p:spPr>
          <a:xfrm>
            <a:off x="-728199" y="3807301"/>
            <a:ext cx="8473151" cy="2062103"/>
          </a:xfrm>
          <a:prstGeom prst="rect">
            <a:avLst/>
          </a:prstGeom>
          <a:noFill/>
          <a:ln>
            <a:noFill/>
          </a:ln>
        </p:spPr>
        <p:txBody>
          <a:bodyPr lIns="91425" tIns="45700" rIns="91425" bIns="45700" anchor="t" anchorCtr="0">
            <a:noAutofit/>
          </a:bodyPr>
          <a:lstStyle/>
          <a:p>
            <a:pPr marL="1371600" marR="0" lvl="3" indent="0" algn="l" rtl="0">
              <a:spcBef>
                <a:spcPts val="0"/>
              </a:spcBef>
              <a:buSzPct val="25000"/>
              <a:buNone/>
            </a:pPr>
            <a:r>
              <a:rPr lang="en-NZ" sz="2400" b="0" i="0" u="none" strike="noStrike" cap="none">
                <a:solidFill>
                  <a:schemeClr val="dk1"/>
                </a:solidFill>
                <a:latin typeface="Calibri"/>
                <a:ea typeface="Calibri"/>
                <a:cs typeface="Calibri"/>
                <a:sym typeface="Calibri"/>
              </a:rPr>
              <a:t>using</a:t>
            </a:r>
            <a:r>
              <a:rPr lang="en-NZ" sz="3200" b="1" i="0" u="none" strike="noStrike" cap="none">
                <a:solidFill>
                  <a:schemeClr val="dk1"/>
                </a:solidFill>
                <a:latin typeface="Calibri"/>
                <a:ea typeface="Calibri"/>
                <a:cs typeface="Calibri"/>
                <a:sym typeface="Calibri"/>
              </a:rPr>
              <a:t> CROSS-CURRICULAR APPROACHES</a:t>
            </a:r>
          </a:p>
          <a:p>
            <a:pPr marL="1828800" marR="0" lvl="4" indent="0" algn="l" rtl="0">
              <a:spcBef>
                <a:spcPts val="0"/>
              </a:spcBef>
              <a:buNone/>
            </a:pPr>
            <a:endParaRPr sz="1800" b="1" i="0" u="none" strike="noStrike" cap="none">
              <a:solidFill>
                <a:schemeClr val="dk1"/>
              </a:solidFill>
              <a:latin typeface="Calibri"/>
              <a:ea typeface="Calibri"/>
              <a:cs typeface="Calibri"/>
              <a:sym typeface="Calibri"/>
            </a:endParaRPr>
          </a:p>
          <a:p>
            <a:pPr marL="2171700" marR="0" lvl="4" indent="-342900" algn="l" rtl="0">
              <a:spcBef>
                <a:spcPts val="0"/>
              </a:spcBef>
              <a:buClr>
                <a:schemeClr val="dk1"/>
              </a:buClr>
              <a:buSzPct val="100000"/>
              <a:buFont typeface="Noto Sans Symbols"/>
              <a:buChar char="✓"/>
            </a:pPr>
            <a:r>
              <a:rPr lang="en-NZ" sz="2000" b="0" i="0" u="none" strike="noStrike" cap="none">
                <a:solidFill>
                  <a:schemeClr val="dk1"/>
                </a:solidFill>
                <a:latin typeface="Calibri"/>
                <a:ea typeface="Calibri"/>
                <a:cs typeface="Calibri"/>
                <a:sym typeface="Calibri"/>
              </a:rPr>
              <a:t>Cross-curricular teaching teams</a:t>
            </a:r>
          </a:p>
          <a:p>
            <a:pPr marL="2171700" marR="0" lvl="4" indent="-342900" algn="l" rtl="0">
              <a:spcBef>
                <a:spcPts val="0"/>
              </a:spcBef>
              <a:buClr>
                <a:schemeClr val="dk1"/>
              </a:buClr>
              <a:buSzPct val="100000"/>
              <a:buFont typeface="Noto Sans Symbols"/>
              <a:buChar char="✓"/>
            </a:pPr>
            <a:r>
              <a:rPr lang="en-NZ" sz="2000" b="0" i="0" u="none" strike="noStrike" cap="none">
                <a:solidFill>
                  <a:schemeClr val="dk1"/>
                </a:solidFill>
                <a:latin typeface="Calibri"/>
                <a:ea typeface="Calibri"/>
                <a:cs typeface="Calibri"/>
                <a:sym typeface="Calibri"/>
              </a:rPr>
              <a:t>Theme based units of work</a:t>
            </a:r>
          </a:p>
          <a:p>
            <a:pPr marL="2171700" marR="0" lvl="4" indent="-342900" algn="l" rtl="0">
              <a:spcBef>
                <a:spcPts val="0"/>
              </a:spcBef>
              <a:buClr>
                <a:schemeClr val="dk1"/>
              </a:buClr>
              <a:buSzPct val="100000"/>
              <a:buFont typeface="Noto Sans Symbols"/>
              <a:buChar char="✓"/>
            </a:pPr>
            <a:r>
              <a:rPr lang="en-NZ" sz="2000" b="0" i="0" u="none" strike="noStrike" cap="none">
                <a:solidFill>
                  <a:schemeClr val="dk1"/>
                </a:solidFill>
                <a:latin typeface="Calibri"/>
                <a:ea typeface="Calibri"/>
                <a:cs typeface="Calibri"/>
                <a:sym typeface="Calibri"/>
              </a:rPr>
              <a:t>Integrated Assessment</a:t>
            </a:r>
          </a:p>
          <a:p>
            <a:pPr marL="0" marR="0" lvl="0" indent="0" algn="l" rtl="0">
              <a:spcBef>
                <a:spcPts val="0"/>
              </a:spcBef>
              <a:buNone/>
            </a:pPr>
            <a:endParaRPr sz="1800">
              <a:solidFill>
                <a:schemeClr val="dk1"/>
              </a:solidFill>
              <a:latin typeface="Calibri"/>
              <a:ea typeface="Calibri"/>
              <a:cs typeface="Calibri"/>
              <a:sym typeface="Calibri"/>
            </a:endParaRPr>
          </a:p>
        </p:txBody>
      </p:sp>
      <p:sp>
        <p:nvSpPr>
          <p:cNvPr id="372" name="Shape 372"/>
          <p:cNvSpPr/>
          <p:nvPr/>
        </p:nvSpPr>
        <p:spPr>
          <a:xfrm>
            <a:off x="515154" y="965915"/>
            <a:ext cx="540913" cy="548766"/>
          </a:xfrm>
          <a:prstGeom prst="mathPlus">
            <a:avLst>
              <a:gd name="adj1" fmla="val 23520"/>
            </a:avLst>
          </a:prstGeom>
          <a:solidFill>
            <a:schemeClr val="accent1"/>
          </a:solid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73" name="Shape 373"/>
          <p:cNvSpPr/>
          <p:nvPr/>
        </p:nvSpPr>
        <p:spPr>
          <a:xfrm>
            <a:off x="515154" y="2701988"/>
            <a:ext cx="540913" cy="548766"/>
          </a:xfrm>
          <a:prstGeom prst="mathPlus">
            <a:avLst>
              <a:gd name="adj1" fmla="val 23520"/>
            </a:avLst>
          </a:prstGeom>
          <a:solidFill>
            <a:schemeClr val="accent1"/>
          </a:solid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374" name="Shape 374"/>
          <p:cNvPicPr preferRelativeResize="0"/>
          <p:nvPr/>
        </p:nvPicPr>
        <p:blipFill rotWithShape="1">
          <a:blip r:embed="rId5">
            <a:alphaModFix/>
          </a:blip>
          <a:srcRect/>
          <a:stretch/>
        </p:blipFill>
        <p:spPr>
          <a:xfrm>
            <a:off x="578329" y="4858489"/>
            <a:ext cx="414564" cy="426756"/>
          </a:xfrm>
          <a:prstGeom prst="rect">
            <a:avLst/>
          </a:prstGeom>
          <a:noFill/>
          <a:ln>
            <a:noFill/>
          </a:ln>
        </p:spPr>
      </p:pic>
      <p:sp>
        <p:nvSpPr>
          <p:cNvPr id="375" name="Shape 375"/>
          <p:cNvSpPr/>
          <p:nvPr/>
        </p:nvSpPr>
        <p:spPr>
          <a:xfrm>
            <a:off x="578329" y="5920951"/>
            <a:ext cx="606526" cy="651672"/>
          </a:xfrm>
          <a:prstGeom prst="mathEqual">
            <a:avLst>
              <a:gd name="adj1" fmla="val 23520"/>
              <a:gd name="adj2" fmla="val 11760"/>
            </a:avLst>
          </a:prstGeom>
          <a:solidFill>
            <a:schemeClr val="accent1"/>
          </a:solid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pic>
        <p:nvPicPr>
          <p:cNvPr id="381" name="Shape 381" descr="L1 EN.MA.SC.PE Caving Assessment A1.doc [Compatibility Mode] - Word"/>
          <p:cNvPicPr preferRelativeResize="0"/>
          <p:nvPr/>
        </p:nvPicPr>
        <p:blipFill rotWithShape="1">
          <a:blip r:embed="rId3">
            <a:alphaModFix/>
          </a:blip>
          <a:srcRect l="25668" t="34843" r="26056" b="11785"/>
          <a:stretch/>
        </p:blipFill>
        <p:spPr>
          <a:xfrm>
            <a:off x="3712664" y="2571750"/>
            <a:ext cx="7817348" cy="4543424"/>
          </a:xfrm>
          <a:prstGeom prst="rect">
            <a:avLst/>
          </a:prstGeom>
          <a:noFill/>
          <a:ln>
            <a:noFill/>
          </a:ln>
        </p:spPr>
      </p:pic>
      <p:pic>
        <p:nvPicPr>
          <p:cNvPr id="382" name="Shape 382"/>
          <p:cNvPicPr preferRelativeResize="0"/>
          <p:nvPr/>
        </p:nvPicPr>
        <p:blipFill rotWithShape="1">
          <a:blip r:embed="rId4">
            <a:alphaModFix/>
          </a:blip>
          <a:srcRect l="21711" t="-877" r="-7565" b="878"/>
          <a:stretch/>
        </p:blipFill>
        <p:spPr>
          <a:xfrm>
            <a:off x="0" y="1146217"/>
            <a:ext cx="2859111" cy="2533360"/>
          </a:xfrm>
          <a:prstGeom prst="rect">
            <a:avLst/>
          </a:prstGeom>
          <a:noFill/>
          <a:ln>
            <a:noFill/>
          </a:ln>
        </p:spPr>
      </p:pic>
      <p:sp>
        <p:nvSpPr>
          <p:cNvPr id="383" name="Shape 383"/>
          <p:cNvSpPr txBox="1"/>
          <p:nvPr/>
        </p:nvSpPr>
        <p:spPr>
          <a:xfrm>
            <a:off x="399244" y="253837"/>
            <a:ext cx="6078828" cy="70788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4000" b="1">
                <a:solidFill>
                  <a:schemeClr val="dk1"/>
                </a:solidFill>
                <a:latin typeface="Calibri"/>
                <a:ea typeface="Calibri"/>
                <a:cs typeface="Calibri"/>
                <a:sym typeface="Calibri"/>
              </a:rPr>
              <a:t>Spelunking Together</a:t>
            </a:r>
          </a:p>
        </p:txBody>
      </p:sp>
      <p:pic>
        <p:nvPicPr>
          <p:cNvPr id="384" name="Shape 384"/>
          <p:cNvPicPr preferRelativeResize="0"/>
          <p:nvPr/>
        </p:nvPicPr>
        <p:blipFill rotWithShape="1">
          <a:blip r:embed="rId5">
            <a:alphaModFix/>
          </a:blip>
          <a:srcRect/>
          <a:stretch/>
        </p:blipFill>
        <p:spPr>
          <a:xfrm>
            <a:off x="4921137" y="162543"/>
            <a:ext cx="664328" cy="797194"/>
          </a:xfrm>
          <a:prstGeom prst="rect">
            <a:avLst/>
          </a:prstGeom>
          <a:noFill/>
          <a:ln>
            <a:noFill/>
          </a:ln>
        </p:spPr>
      </p:pic>
      <p:pic>
        <p:nvPicPr>
          <p:cNvPr id="385" name="Shape 385"/>
          <p:cNvPicPr preferRelativeResize="0"/>
          <p:nvPr/>
        </p:nvPicPr>
        <p:blipFill rotWithShape="1">
          <a:blip r:embed="rId6">
            <a:alphaModFix/>
          </a:blip>
          <a:srcRect/>
          <a:stretch/>
        </p:blipFill>
        <p:spPr>
          <a:xfrm>
            <a:off x="0" y="3679578"/>
            <a:ext cx="2619375" cy="1473398"/>
          </a:xfrm>
          <a:prstGeom prst="rect">
            <a:avLst/>
          </a:prstGeom>
          <a:noFill/>
          <a:ln>
            <a:noFill/>
          </a:ln>
        </p:spPr>
      </p:pic>
      <p:pic>
        <p:nvPicPr>
          <p:cNvPr id="386" name="Shape 386"/>
          <p:cNvPicPr preferRelativeResize="0"/>
          <p:nvPr/>
        </p:nvPicPr>
        <p:blipFill rotWithShape="1">
          <a:blip r:embed="rId7">
            <a:alphaModFix/>
          </a:blip>
          <a:srcRect/>
          <a:stretch/>
        </p:blipFill>
        <p:spPr>
          <a:xfrm>
            <a:off x="0" y="5114925"/>
            <a:ext cx="2619375" cy="1743075"/>
          </a:xfrm>
          <a:prstGeom prst="rect">
            <a:avLst/>
          </a:prstGeom>
          <a:noFill/>
          <a:ln>
            <a:noFill/>
          </a:ln>
        </p:spPr>
      </p:pic>
      <p:sp>
        <p:nvSpPr>
          <p:cNvPr id="387" name="Shape 387"/>
          <p:cNvSpPr txBox="1"/>
          <p:nvPr/>
        </p:nvSpPr>
        <p:spPr>
          <a:xfrm>
            <a:off x="2309738" y="959737"/>
            <a:ext cx="9717314" cy="1938991"/>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a:p>
            <a:pPr marL="742950" marR="0" lvl="1" indent="-285750" algn="l" rtl="0">
              <a:spcBef>
                <a:spcPts val="0"/>
              </a:spcBef>
              <a:buClr>
                <a:schemeClr val="dk1"/>
              </a:buClr>
              <a:buSzPct val="133333"/>
              <a:buFont typeface="Noto Sans Symbols"/>
              <a:buChar char="➢"/>
            </a:pPr>
            <a:r>
              <a:rPr lang="en-NZ" sz="1800" b="0" i="0" u="none" strike="noStrike" cap="none">
                <a:solidFill>
                  <a:schemeClr val="dk1"/>
                </a:solidFill>
                <a:latin typeface="Calibri"/>
                <a:ea typeface="Calibri"/>
                <a:cs typeface="Calibri"/>
                <a:sym typeface="Calibri"/>
              </a:rPr>
              <a:t>6 week </a:t>
            </a:r>
            <a:r>
              <a:rPr lang="en-NZ" sz="2400" b="1" i="0" u="none" strike="noStrike" cap="none">
                <a:solidFill>
                  <a:srgbClr val="002060"/>
                </a:solidFill>
                <a:latin typeface="Calibri"/>
                <a:ea typeface="Calibri"/>
                <a:cs typeface="Calibri"/>
                <a:sym typeface="Calibri"/>
              </a:rPr>
              <a:t>INTEGRATED CURRICULUM </a:t>
            </a:r>
            <a:r>
              <a:rPr lang="en-NZ" sz="1800" b="0" i="0" u="none" strike="noStrike" cap="none">
                <a:solidFill>
                  <a:schemeClr val="dk1"/>
                </a:solidFill>
                <a:latin typeface="Calibri"/>
                <a:ea typeface="Calibri"/>
                <a:cs typeface="Calibri"/>
                <a:sym typeface="Calibri"/>
              </a:rPr>
              <a:t>unit – Maths, English, Science, Physical Education</a:t>
            </a:r>
          </a:p>
          <a:p>
            <a:pPr marL="742950" marR="0" lvl="1" indent="-285750" algn="l" rtl="0">
              <a:spcBef>
                <a:spcPts val="0"/>
              </a:spcBef>
              <a:buClr>
                <a:schemeClr val="dk1"/>
              </a:buClr>
              <a:buFont typeface="Noto Sans Symbols"/>
              <a:buNone/>
            </a:pPr>
            <a:endParaRPr sz="1800" b="0" i="0" u="none" strike="noStrike" cap="none">
              <a:solidFill>
                <a:schemeClr val="dk1"/>
              </a:solidFill>
              <a:latin typeface="Calibri"/>
              <a:ea typeface="Calibri"/>
              <a:cs typeface="Calibri"/>
              <a:sym typeface="Calibri"/>
            </a:endParaRPr>
          </a:p>
          <a:p>
            <a:pPr marL="742950" marR="0" lvl="1" indent="-285750" algn="l" rtl="0">
              <a:spcBef>
                <a:spcPts val="0"/>
              </a:spcBef>
              <a:buClr>
                <a:schemeClr val="dk1"/>
              </a:buClr>
              <a:buSzPct val="100000"/>
              <a:buFont typeface="Noto Sans Symbols"/>
              <a:buChar char="➢"/>
            </a:pPr>
            <a:r>
              <a:rPr lang="en-NZ" sz="1800" b="0" i="0" u="none" strike="noStrike" cap="none">
                <a:solidFill>
                  <a:schemeClr val="dk1"/>
                </a:solidFill>
                <a:latin typeface="Calibri"/>
                <a:ea typeface="Calibri"/>
                <a:cs typeface="Calibri"/>
                <a:sym typeface="Calibri"/>
              </a:rPr>
              <a:t>4 week prior learning, 3 day camp at Waitomo Caves, 1 week post camp assessment</a:t>
            </a:r>
          </a:p>
          <a:p>
            <a:pPr marL="742950" marR="0" lvl="1" indent="-285750" algn="l" rtl="0">
              <a:spcBef>
                <a:spcPts val="0"/>
              </a:spcBef>
              <a:buClr>
                <a:schemeClr val="dk1"/>
              </a:buClr>
              <a:buFont typeface="Noto Sans Symbols"/>
              <a:buNone/>
            </a:pPr>
            <a:endParaRPr sz="1800" b="1" i="0" u="none" strike="noStrike" cap="none">
              <a:solidFill>
                <a:srgbClr val="002060"/>
              </a:solidFill>
              <a:latin typeface="Calibri"/>
              <a:ea typeface="Calibri"/>
              <a:cs typeface="Calibri"/>
              <a:sym typeface="Calibri"/>
            </a:endParaRPr>
          </a:p>
          <a:p>
            <a:pPr marL="742950" marR="0" lvl="1" indent="-285750" algn="l" rtl="0">
              <a:spcBef>
                <a:spcPts val="0"/>
              </a:spcBef>
              <a:buClr>
                <a:srgbClr val="002060"/>
              </a:buClr>
              <a:buSzPct val="133333"/>
              <a:buFont typeface="Noto Sans Symbols"/>
              <a:buChar char="➢"/>
            </a:pPr>
            <a:r>
              <a:rPr lang="en-NZ" sz="1800" b="1" i="0" u="none" strike="noStrike" cap="none">
                <a:solidFill>
                  <a:srgbClr val="002060"/>
                </a:solidFill>
                <a:latin typeface="Calibri"/>
                <a:ea typeface="Calibri"/>
                <a:cs typeface="Calibri"/>
                <a:sym typeface="Calibri"/>
              </a:rPr>
              <a:t> </a:t>
            </a:r>
            <a:r>
              <a:rPr lang="en-NZ" sz="2400" b="1" i="0" u="none" strike="noStrike" cap="none">
                <a:solidFill>
                  <a:srgbClr val="002060"/>
                </a:solidFill>
                <a:latin typeface="Calibri"/>
                <a:ea typeface="Calibri"/>
                <a:cs typeface="Calibri"/>
                <a:sym typeface="Calibri"/>
              </a:rPr>
              <a:t>INTEGRATED ASSESSMENT </a:t>
            </a:r>
            <a:r>
              <a:rPr lang="en-NZ" sz="1800" b="0" i="0" u="none" strike="noStrike" cap="none">
                <a:solidFill>
                  <a:schemeClr val="dk1"/>
                </a:solidFill>
                <a:latin typeface="Calibri"/>
                <a:ea typeface="Calibri"/>
                <a:cs typeface="Calibri"/>
                <a:sym typeface="Calibri"/>
              </a:rPr>
              <a:t>– 1 assessment task, 6 achievement standards, 20 credits</a:t>
            </a:r>
          </a:p>
        </p:txBody>
      </p:sp>
      <p:pic>
        <p:nvPicPr>
          <p:cNvPr id="388" name="Shape 388"/>
          <p:cNvPicPr preferRelativeResize="0"/>
          <p:nvPr/>
        </p:nvPicPr>
        <p:blipFill rotWithShape="1">
          <a:blip r:embed="rId8">
            <a:alphaModFix/>
          </a:blip>
          <a:srcRect/>
          <a:stretch/>
        </p:blipFill>
        <p:spPr>
          <a:xfrm>
            <a:off x="8902497" y="0"/>
            <a:ext cx="3124553" cy="95973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Shape 394"/>
          <p:cNvSpPr txBox="1"/>
          <p:nvPr/>
        </p:nvSpPr>
        <p:spPr>
          <a:xfrm>
            <a:off x="927279" y="850007"/>
            <a:ext cx="10676585" cy="575542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b="1">
                <a:solidFill>
                  <a:schemeClr val="dk1"/>
                </a:solidFill>
                <a:latin typeface="Arial"/>
                <a:ea typeface="Arial"/>
                <a:cs typeface="Arial"/>
                <a:sym typeface="Arial"/>
              </a:rPr>
              <a:t>NZQA Moderation feedback.....</a:t>
            </a:r>
          </a:p>
          <a:p>
            <a:pPr marL="0" marR="0" lvl="0" indent="0" algn="l" rtl="0">
              <a:spcBef>
                <a:spcPts val="0"/>
              </a:spcBef>
              <a:buNone/>
            </a:pPr>
            <a:endParaRPr sz="1800">
              <a:solidFill>
                <a:schemeClr val="dk1"/>
              </a:solidFill>
              <a:latin typeface="Arial"/>
              <a:ea typeface="Arial"/>
              <a:cs typeface="Arial"/>
              <a:sym typeface="Arial"/>
            </a:endParaRPr>
          </a:p>
          <a:p>
            <a:pPr marL="0" marR="0" lvl="0" indent="0" algn="l" rtl="0">
              <a:spcBef>
                <a:spcPts val="0"/>
              </a:spcBef>
              <a:buSzPct val="25000"/>
              <a:buNone/>
            </a:pPr>
            <a:r>
              <a:rPr lang="en-NZ" sz="1800">
                <a:solidFill>
                  <a:schemeClr val="dk1"/>
                </a:solidFill>
                <a:latin typeface="Arial"/>
                <a:ea typeface="Arial"/>
                <a:cs typeface="Arial"/>
                <a:sym typeface="Arial"/>
              </a:rPr>
              <a:t>The group of National Moderators who considered the module see it as an </a:t>
            </a:r>
            <a:r>
              <a:rPr lang="en-NZ" sz="1800" b="1" i="1">
                <a:solidFill>
                  <a:schemeClr val="dk1"/>
                </a:solidFill>
                <a:latin typeface="Arial"/>
                <a:ea typeface="Arial"/>
                <a:cs typeface="Arial"/>
                <a:sym typeface="Arial"/>
              </a:rPr>
              <a:t>effective way in which to offer learning experiences in a real context.  </a:t>
            </a:r>
          </a:p>
          <a:p>
            <a:pPr marL="0" marR="0" lvl="0" indent="0" algn="l" rtl="0">
              <a:spcBef>
                <a:spcPts val="0"/>
              </a:spcBef>
              <a:buNone/>
            </a:pPr>
            <a:endParaRPr sz="1800">
              <a:solidFill>
                <a:schemeClr val="dk1"/>
              </a:solidFill>
              <a:latin typeface="Arial"/>
              <a:ea typeface="Arial"/>
              <a:cs typeface="Arial"/>
              <a:sym typeface="Arial"/>
            </a:endParaRPr>
          </a:p>
          <a:p>
            <a:pPr marL="0" marR="0" lvl="0" indent="0" algn="l" rtl="0">
              <a:spcBef>
                <a:spcPts val="0"/>
              </a:spcBef>
              <a:buSzPct val="25000"/>
              <a:buNone/>
            </a:pPr>
            <a:r>
              <a:rPr lang="en-NZ" sz="1800">
                <a:solidFill>
                  <a:schemeClr val="dk1"/>
                </a:solidFill>
                <a:latin typeface="Arial"/>
                <a:ea typeface="Arial"/>
                <a:cs typeface="Arial"/>
                <a:sym typeface="Arial"/>
              </a:rPr>
              <a:t>The assessment judgements made by the assessors were all agreed with.  </a:t>
            </a:r>
          </a:p>
          <a:p>
            <a:pPr marL="0" marR="0" lvl="0" indent="0" algn="l" rtl="0">
              <a:spcBef>
                <a:spcPts val="0"/>
              </a:spcBef>
              <a:buNone/>
            </a:pPr>
            <a:endParaRPr sz="1800">
              <a:solidFill>
                <a:schemeClr val="dk1"/>
              </a:solidFill>
              <a:latin typeface="Arial"/>
              <a:ea typeface="Arial"/>
              <a:cs typeface="Arial"/>
              <a:sym typeface="Arial"/>
            </a:endParaRPr>
          </a:p>
          <a:p>
            <a:pPr marL="0" marR="0" lvl="0" indent="0" algn="l" rtl="0">
              <a:spcBef>
                <a:spcPts val="0"/>
              </a:spcBef>
              <a:buSzPct val="25000"/>
              <a:buNone/>
            </a:pPr>
            <a:r>
              <a:rPr lang="en-NZ" sz="1800">
                <a:solidFill>
                  <a:schemeClr val="dk1"/>
                </a:solidFill>
                <a:latin typeface="Arial"/>
                <a:ea typeface="Arial"/>
                <a:cs typeface="Arial"/>
                <a:sym typeface="Arial"/>
              </a:rPr>
              <a:t>The project and the associated camp situation were seen as exciting and offer great potential for further development and opportunity. </a:t>
            </a:r>
          </a:p>
          <a:p>
            <a:pPr marL="0" marR="0" lvl="0" indent="0" algn="l" rtl="0">
              <a:spcBef>
                <a:spcPts val="0"/>
              </a:spcBef>
              <a:buNone/>
            </a:pPr>
            <a:endParaRPr sz="1800">
              <a:solidFill>
                <a:schemeClr val="dk1"/>
              </a:solidFill>
              <a:latin typeface="Arial"/>
              <a:ea typeface="Arial"/>
              <a:cs typeface="Arial"/>
              <a:sym typeface="Arial"/>
            </a:endParaRPr>
          </a:p>
          <a:p>
            <a:pPr marL="0" marR="0" lvl="0" indent="0" algn="l" rtl="0">
              <a:spcBef>
                <a:spcPts val="0"/>
              </a:spcBef>
              <a:buSzPct val="25000"/>
              <a:buNone/>
            </a:pPr>
            <a:r>
              <a:rPr lang="en-NZ" sz="1800">
                <a:solidFill>
                  <a:schemeClr val="dk1"/>
                </a:solidFill>
                <a:latin typeface="Arial"/>
                <a:ea typeface="Arial"/>
                <a:cs typeface="Arial"/>
                <a:sym typeface="Arial"/>
              </a:rPr>
              <a:t>Offering students a ‘camp’ situation seems to be</a:t>
            </a:r>
            <a:r>
              <a:rPr lang="en-NZ" sz="1800" b="1" i="1">
                <a:solidFill>
                  <a:schemeClr val="dk1"/>
                </a:solidFill>
                <a:latin typeface="Arial"/>
                <a:ea typeface="Arial"/>
                <a:cs typeface="Arial"/>
                <a:sym typeface="Arial"/>
              </a:rPr>
              <a:t> a creative way of breaking out of the confinement of subject areas and viewing the curriculum as inter-related in a realistic way</a:t>
            </a:r>
            <a:r>
              <a:rPr lang="en-NZ" sz="1800">
                <a:solidFill>
                  <a:schemeClr val="dk1"/>
                </a:solidFill>
                <a:latin typeface="Arial"/>
                <a:ea typeface="Arial"/>
                <a:cs typeface="Arial"/>
                <a:sym typeface="Arial"/>
              </a:rPr>
              <a:t>.</a:t>
            </a:r>
          </a:p>
          <a:p>
            <a:pPr marL="0" marR="0" lvl="0" indent="0" algn="l" rtl="0">
              <a:spcBef>
                <a:spcPts val="0"/>
              </a:spcBef>
              <a:buNone/>
            </a:pPr>
            <a:endParaRPr sz="1800">
              <a:solidFill>
                <a:schemeClr val="dk1"/>
              </a:solidFill>
              <a:latin typeface="Arial"/>
              <a:ea typeface="Arial"/>
              <a:cs typeface="Arial"/>
              <a:sym typeface="Arial"/>
            </a:endParaRPr>
          </a:p>
          <a:p>
            <a:pPr marL="0" marR="0" lvl="0" indent="0" algn="l" rtl="0">
              <a:spcBef>
                <a:spcPts val="0"/>
              </a:spcBef>
              <a:buSzPct val="25000"/>
              <a:buNone/>
            </a:pPr>
            <a:r>
              <a:rPr lang="en-NZ" sz="2400" b="1" i="1">
                <a:solidFill>
                  <a:schemeClr val="dk1"/>
                </a:solidFill>
                <a:latin typeface="Arial"/>
                <a:ea typeface="Arial"/>
                <a:cs typeface="Arial"/>
                <a:sym typeface="Arial"/>
              </a:rPr>
              <a:t>Te Kuiti High School is to be commended for its innovative approach </a:t>
            </a:r>
            <a:r>
              <a:rPr lang="en-NZ" sz="1800">
                <a:solidFill>
                  <a:schemeClr val="dk1"/>
                </a:solidFill>
                <a:latin typeface="Arial"/>
                <a:ea typeface="Arial"/>
                <a:cs typeface="Arial"/>
                <a:sym typeface="Arial"/>
              </a:rPr>
              <a:t>and for the work done as a team of teachers working in a cross curricular mode.  </a:t>
            </a:r>
          </a:p>
          <a:p>
            <a:pPr marL="0" marR="0" lvl="0" indent="0" algn="l" rtl="0">
              <a:spcBef>
                <a:spcPts val="0"/>
              </a:spcBef>
              <a:buNone/>
            </a:pPr>
            <a:endParaRPr sz="1800">
              <a:solidFill>
                <a:schemeClr val="dk1"/>
              </a:solidFill>
              <a:latin typeface="Arial"/>
              <a:ea typeface="Arial"/>
              <a:cs typeface="Arial"/>
              <a:sym typeface="Arial"/>
            </a:endParaRPr>
          </a:p>
          <a:p>
            <a:pPr marL="0" marR="0" lvl="0" indent="0" algn="l" rtl="0">
              <a:spcBef>
                <a:spcPts val="0"/>
              </a:spcBef>
              <a:buSzPct val="25000"/>
              <a:buNone/>
            </a:pPr>
            <a:r>
              <a:rPr lang="en-NZ" sz="2400" b="1" i="1">
                <a:solidFill>
                  <a:schemeClr val="dk1"/>
                </a:solidFill>
                <a:latin typeface="Arial"/>
                <a:ea typeface="Arial"/>
                <a:cs typeface="Arial"/>
                <a:sym typeface="Arial"/>
              </a:rPr>
              <a:t>The model can be regarded as a success in terms of learning and assessment outcomes.</a:t>
            </a:r>
          </a:p>
          <a:p>
            <a:pPr marL="0" marR="0" lvl="0" indent="0" algn="l" rtl="0">
              <a:spcBef>
                <a:spcPts val="0"/>
              </a:spcBef>
              <a:buNone/>
            </a:pPr>
            <a:endParaRPr sz="1800">
              <a:solidFill>
                <a:schemeClr val="dk1"/>
              </a:solidFill>
              <a:latin typeface="Arial"/>
              <a:ea typeface="Arial"/>
              <a:cs typeface="Arial"/>
              <a:sym typeface="Arial"/>
            </a:endParaRPr>
          </a:p>
        </p:txBody>
      </p:sp>
      <p:pic>
        <p:nvPicPr>
          <p:cNvPr id="395" name="Shape 395"/>
          <p:cNvPicPr preferRelativeResize="0"/>
          <p:nvPr/>
        </p:nvPicPr>
        <p:blipFill rotWithShape="1">
          <a:blip r:embed="rId3">
            <a:alphaModFix/>
          </a:blip>
          <a:srcRect/>
          <a:stretch/>
        </p:blipFill>
        <p:spPr>
          <a:xfrm>
            <a:off x="5599357" y="196905"/>
            <a:ext cx="2256755" cy="105315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Shape 401"/>
          <p:cNvPicPr preferRelativeResize="0"/>
          <p:nvPr/>
        </p:nvPicPr>
        <p:blipFill rotWithShape="1">
          <a:blip r:embed="rId3">
            <a:alphaModFix/>
          </a:blip>
          <a:srcRect/>
          <a:stretch/>
        </p:blipFill>
        <p:spPr>
          <a:xfrm>
            <a:off x="8542822" y="279985"/>
            <a:ext cx="3124553" cy="959735"/>
          </a:xfrm>
          <a:prstGeom prst="rect">
            <a:avLst/>
          </a:prstGeom>
          <a:noFill/>
          <a:ln>
            <a:noFill/>
          </a:ln>
        </p:spPr>
      </p:pic>
      <p:pic>
        <p:nvPicPr>
          <p:cNvPr id="402" name="Shape 402" descr="ECO L1 90987 Demonstrate understanding of a government choice where affected groups have different viewpointsecon1_5C_feb15.docx [Compatibility Mode] - Word"/>
          <p:cNvPicPr preferRelativeResize="0"/>
          <p:nvPr/>
        </p:nvPicPr>
        <p:blipFill rotWithShape="1">
          <a:blip r:embed="rId4">
            <a:alphaModFix/>
          </a:blip>
          <a:srcRect l="11045" t="21845" r="52433" b="21651"/>
          <a:stretch/>
        </p:blipFill>
        <p:spPr>
          <a:xfrm rot="825447">
            <a:off x="288414" y="-757455"/>
            <a:ext cx="5148851" cy="4288425"/>
          </a:xfrm>
          <a:prstGeom prst="rect">
            <a:avLst/>
          </a:prstGeom>
          <a:noFill/>
          <a:ln>
            <a:noFill/>
          </a:ln>
        </p:spPr>
      </p:pic>
      <p:pic>
        <p:nvPicPr>
          <p:cNvPr id="403" name="Shape 403" descr="MA L1 91026 Apply numeric reasoning in solving problems maths1_1C_feb15_1.docx [Compatibility Mode] - Word"/>
          <p:cNvPicPr preferRelativeResize="0"/>
          <p:nvPr/>
        </p:nvPicPr>
        <p:blipFill rotWithShape="1">
          <a:blip r:embed="rId5">
            <a:alphaModFix/>
          </a:blip>
          <a:srcRect l="23261" t="23803" r="22500" b="5329"/>
          <a:stretch/>
        </p:blipFill>
        <p:spPr>
          <a:xfrm rot="-636445">
            <a:off x="810018" y="3380760"/>
            <a:ext cx="5437025" cy="3824441"/>
          </a:xfrm>
          <a:prstGeom prst="rect">
            <a:avLst/>
          </a:prstGeom>
          <a:noFill/>
          <a:ln>
            <a:noFill/>
          </a:ln>
        </p:spPr>
      </p:pic>
      <p:pic>
        <p:nvPicPr>
          <p:cNvPr id="404" name="Shape 404" descr="GAME Poster Visuals.pdf - Adobe Reader"/>
          <p:cNvPicPr preferRelativeResize="0"/>
          <p:nvPr/>
        </p:nvPicPr>
        <p:blipFill rotWithShape="1">
          <a:blip r:embed="rId6">
            <a:alphaModFix/>
          </a:blip>
          <a:srcRect l="34542" t="11492" r="32500" b="2958"/>
          <a:stretch/>
        </p:blipFill>
        <p:spPr>
          <a:xfrm rot="-320377">
            <a:off x="637337" y="-72933"/>
            <a:ext cx="4885341" cy="6826954"/>
          </a:xfrm>
          <a:prstGeom prst="rect">
            <a:avLst/>
          </a:prstGeom>
          <a:noFill/>
          <a:ln>
            <a:noFill/>
          </a:ln>
        </p:spPr>
      </p:pic>
      <p:pic>
        <p:nvPicPr>
          <p:cNvPr id="405" name="Shape 405" descr="PE &amp; TECH L2 91331 &amp; 91356 Examine the significance for self, others and society of a sporting event, a physical activity, or a festival &amp; Develop a conceptual design for an outcome .docx [Compatibility Mode] - Word"/>
          <p:cNvPicPr preferRelativeResize="0"/>
          <p:nvPr/>
        </p:nvPicPr>
        <p:blipFill rotWithShape="1">
          <a:blip r:embed="rId7">
            <a:alphaModFix/>
          </a:blip>
          <a:srcRect l="26413" t="24409" r="22392" b="3915"/>
          <a:stretch/>
        </p:blipFill>
        <p:spPr>
          <a:xfrm rot="890017">
            <a:off x="6043627" y="1350908"/>
            <a:ext cx="6241773" cy="4704522"/>
          </a:xfrm>
          <a:prstGeom prst="rect">
            <a:avLst/>
          </a:prstGeom>
          <a:noFill/>
          <a:ln>
            <a:noFill/>
          </a:ln>
        </p:spPr>
      </p:pic>
      <p:pic>
        <p:nvPicPr>
          <p:cNvPr id="406" name="Shape 406" descr="GAME Poster Visuals.pdf - Adobe Reader"/>
          <p:cNvPicPr preferRelativeResize="0"/>
          <p:nvPr/>
        </p:nvPicPr>
        <p:blipFill rotWithShape="1">
          <a:blip r:embed="rId8">
            <a:alphaModFix/>
          </a:blip>
          <a:srcRect l="34673" t="12295" r="32500"/>
          <a:stretch/>
        </p:blipFill>
        <p:spPr>
          <a:xfrm rot="837485">
            <a:off x="6318789" y="198768"/>
            <a:ext cx="4872702" cy="700880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04"/>
                                        </p:tgtEl>
                                        <p:attrNameLst>
                                          <p:attrName>style.visibility</p:attrName>
                                        </p:attrNameLst>
                                      </p:cBhvr>
                                      <p:to>
                                        <p:strVal val="visible"/>
                                      </p:to>
                                    </p:set>
                                    <p:anim calcmode="lin" valueType="num">
                                      <p:cBhvr additive="base">
                                        <p:cTn id="7" dur="500"/>
                                        <p:tgtEl>
                                          <p:spTgt spid="404"/>
                                        </p:tgtEl>
                                        <p:attrNameLst>
                                          <p:attrName>ppt_w</p:attrName>
                                        </p:attrNameLst>
                                      </p:cBhvr>
                                      <p:tavLst>
                                        <p:tav tm="0">
                                          <p:val>
                                            <p:strVal val="0"/>
                                          </p:val>
                                        </p:tav>
                                        <p:tav tm="100000">
                                          <p:val>
                                            <p:strVal val="#ppt_w"/>
                                          </p:val>
                                        </p:tav>
                                      </p:tavLst>
                                    </p:anim>
                                    <p:anim calcmode="lin" valueType="num">
                                      <p:cBhvr additive="base">
                                        <p:cTn id="8" dur="500"/>
                                        <p:tgtEl>
                                          <p:spTgt spid="404"/>
                                        </p:tgtEl>
                                        <p:attrNameLst>
                                          <p:attrName>ppt_h</p:attrName>
                                        </p:attrNameLst>
                                      </p:cBhvr>
                                      <p:tavLst>
                                        <p:tav tm="0">
                                          <p:val>
                                            <p:str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06"/>
                                        </p:tgtEl>
                                        <p:attrNameLst>
                                          <p:attrName>style.visibility</p:attrName>
                                        </p:attrNameLst>
                                      </p:cBhvr>
                                      <p:to>
                                        <p:strVal val="visible"/>
                                      </p:to>
                                    </p:set>
                                    <p:anim calcmode="lin" valueType="num">
                                      <p:cBhvr additive="base">
                                        <p:cTn id="12" dur="500"/>
                                        <p:tgtEl>
                                          <p:spTgt spid="406"/>
                                        </p:tgtEl>
                                        <p:attrNameLst>
                                          <p:attrName>ppt_w</p:attrName>
                                        </p:attrNameLst>
                                      </p:cBhvr>
                                      <p:tavLst>
                                        <p:tav tm="0">
                                          <p:val>
                                            <p:strVal val="0"/>
                                          </p:val>
                                        </p:tav>
                                        <p:tav tm="100000">
                                          <p:val>
                                            <p:strVal val="#ppt_w"/>
                                          </p:val>
                                        </p:tav>
                                      </p:tavLst>
                                    </p:anim>
                                    <p:anim calcmode="lin" valueType="num">
                                      <p:cBhvr additive="base">
                                        <p:cTn id="13" dur="500"/>
                                        <p:tgtEl>
                                          <p:spTgt spid="40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Shape 412"/>
          <p:cNvSpPr txBox="1"/>
          <p:nvPr/>
        </p:nvSpPr>
        <p:spPr>
          <a:xfrm>
            <a:off x="1048004" y="1488141"/>
            <a:ext cx="10901081" cy="600164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a:solidFill>
                  <a:schemeClr val="dk1"/>
                </a:solidFill>
                <a:latin typeface="Calibri"/>
                <a:ea typeface="Calibri"/>
                <a:cs typeface="Calibri"/>
                <a:sym typeface="Calibri"/>
              </a:rPr>
              <a:t>Brainstorm…. </a:t>
            </a:r>
          </a:p>
          <a:p>
            <a:pPr marL="0" marR="0" lvl="0" indent="0" algn="l" rtl="0">
              <a:spcBef>
                <a:spcPts val="0"/>
              </a:spcBef>
              <a:buNone/>
            </a:pPr>
            <a:endParaRPr sz="2400">
              <a:solidFill>
                <a:schemeClr val="dk1"/>
              </a:solidFill>
              <a:latin typeface="Calibri"/>
              <a:ea typeface="Calibri"/>
              <a:cs typeface="Calibri"/>
              <a:sym typeface="Calibri"/>
            </a:endParaRPr>
          </a:p>
          <a:p>
            <a:pPr marL="0" marR="0" lvl="0" indent="0" algn="l" rtl="0">
              <a:spcBef>
                <a:spcPts val="0"/>
              </a:spcBef>
              <a:buSzPct val="25000"/>
              <a:buNone/>
            </a:pPr>
            <a:r>
              <a:rPr lang="en-NZ" sz="2400">
                <a:solidFill>
                  <a:schemeClr val="dk1"/>
                </a:solidFill>
                <a:latin typeface="Calibri"/>
                <a:ea typeface="Calibri"/>
                <a:cs typeface="Calibri"/>
                <a:sym typeface="Calibri"/>
              </a:rPr>
              <a:t>.. ideas for a sporting context or theme that your students would find interesting.</a:t>
            </a:r>
          </a:p>
          <a:p>
            <a:pPr marL="800100" marR="0" lvl="1" indent="-342900" algn="l" rtl="0">
              <a:spcBef>
                <a:spcPts val="0"/>
              </a:spcBef>
              <a:buClr>
                <a:schemeClr val="dk1"/>
              </a:buClr>
              <a:buSzPct val="100000"/>
              <a:buFont typeface="Arial"/>
              <a:buChar char="•"/>
            </a:pPr>
            <a:r>
              <a:rPr lang="en-NZ" sz="2400" b="0" i="0" u="none" strike="noStrike" cap="none">
                <a:solidFill>
                  <a:schemeClr val="dk1"/>
                </a:solidFill>
                <a:latin typeface="Calibri"/>
                <a:ea typeface="Calibri"/>
                <a:cs typeface="Calibri"/>
                <a:sym typeface="Calibri"/>
              </a:rPr>
              <a:t>Choose one</a:t>
            </a:r>
          </a:p>
          <a:p>
            <a:pPr marL="0" marR="0" lvl="0" indent="0" algn="l" rtl="0">
              <a:spcBef>
                <a:spcPts val="0"/>
              </a:spcBef>
              <a:buNone/>
            </a:pPr>
            <a:endParaRPr sz="2400">
              <a:solidFill>
                <a:schemeClr val="dk1"/>
              </a:solidFill>
              <a:latin typeface="Calibri"/>
              <a:ea typeface="Calibri"/>
              <a:cs typeface="Calibri"/>
              <a:sym typeface="Calibri"/>
            </a:endParaRPr>
          </a:p>
          <a:p>
            <a:pPr marL="0" marR="0" lvl="0" indent="0" algn="l" rtl="0">
              <a:spcBef>
                <a:spcPts val="0"/>
              </a:spcBef>
              <a:buSzPct val="25000"/>
              <a:buNone/>
            </a:pPr>
            <a:r>
              <a:rPr lang="en-NZ" sz="2400">
                <a:solidFill>
                  <a:schemeClr val="dk1"/>
                </a:solidFill>
                <a:latin typeface="Calibri"/>
                <a:ea typeface="Calibri"/>
                <a:cs typeface="Calibri"/>
                <a:sym typeface="Calibri"/>
              </a:rPr>
              <a:t>.. what subjects might relate to or fit this context/theme?</a:t>
            </a:r>
          </a:p>
          <a:p>
            <a:pPr marL="800100" marR="0" lvl="1" indent="-342900" algn="l" rtl="0">
              <a:spcBef>
                <a:spcPts val="0"/>
              </a:spcBef>
              <a:buClr>
                <a:schemeClr val="dk1"/>
              </a:buClr>
              <a:buSzPct val="100000"/>
              <a:buFont typeface="Arial"/>
              <a:buChar char="•"/>
            </a:pPr>
            <a:r>
              <a:rPr lang="en-NZ" sz="2400" b="0" i="0" u="none" strike="noStrike" cap="none">
                <a:solidFill>
                  <a:schemeClr val="dk1"/>
                </a:solidFill>
                <a:latin typeface="Calibri"/>
                <a:ea typeface="Calibri"/>
                <a:cs typeface="Calibri"/>
                <a:sym typeface="Calibri"/>
              </a:rPr>
              <a:t>Would they all be willing and able in your school?</a:t>
            </a:r>
          </a:p>
          <a:p>
            <a:pPr marL="800100" marR="0" lvl="1" indent="-342900" algn="l" rtl="0">
              <a:spcBef>
                <a:spcPts val="0"/>
              </a:spcBef>
              <a:buClr>
                <a:schemeClr val="dk1"/>
              </a:buClr>
              <a:buSzPct val="100000"/>
              <a:buFont typeface="Arial"/>
              <a:buChar char="•"/>
            </a:pPr>
            <a:r>
              <a:rPr lang="en-NZ" sz="2400" b="0" i="0" u="none" strike="noStrike" cap="none">
                <a:solidFill>
                  <a:schemeClr val="dk1"/>
                </a:solidFill>
                <a:latin typeface="Calibri"/>
                <a:ea typeface="Calibri"/>
                <a:cs typeface="Calibri"/>
                <a:sym typeface="Calibri"/>
              </a:rPr>
              <a:t>If not, which subjects/teachers may be? (A COALITION OF THE WILLIING)</a:t>
            </a:r>
          </a:p>
          <a:p>
            <a:pPr marL="0" marR="0" lvl="0" indent="0" algn="l" rtl="0">
              <a:spcBef>
                <a:spcPts val="0"/>
              </a:spcBef>
              <a:buNone/>
            </a:pPr>
            <a:endParaRPr sz="2400">
              <a:solidFill>
                <a:schemeClr val="dk1"/>
              </a:solidFill>
              <a:latin typeface="Calibri"/>
              <a:ea typeface="Calibri"/>
              <a:cs typeface="Calibri"/>
              <a:sym typeface="Calibri"/>
            </a:endParaRPr>
          </a:p>
          <a:p>
            <a:pPr marL="0" marR="0" lvl="0" indent="0" algn="l" rtl="0">
              <a:spcBef>
                <a:spcPts val="0"/>
              </a:spcBef>
              <a:buSzPct val="25000"/>
              <a:buNone/>
            </a:pPr>
            <a:r>
              <a:rPr lang="en-NZ" sz="2400">
                <a:solidFill>
                  <a:schemeClr val="dk1"/>
                </a:solidFill>
                <a:latin typeface="Calibri"/>
                <a:ea typeface="Calibri"/>
                <a:cs typeface="Calibri"/>
                <a:sym typeface="Calibri"/>
              </a:rPr>
              <a:t>..  what could you do in your subject?</a:t>
            </a:r>
          </a:p>
          <a:p>
            <a:pPr marL="800100" marR="0" lvl="1" indent="-342900" algn="l" rtl="0">
              <a:spcBef>
                <a:spcPts val="0"/>
              </a:spcBef>
              <a:buClr>
                <a:schemeClr val="dk1"/>
              </a:buClr>
              <a:buSzPct val="100000"/>
              <a:buFont typeface="Arial"/>
              <a:buChar char="•"/>
            </a:pPr>
            <a:r>
              <a:rPr lang="en-NZ" sz="2400" b="0" i="0" u="none" strike="noStrike" cap="none">
                <a:solidFill>
                  <a:schemeClr val="dk1"/>
                </a:solidFill>
                <a:latin typeface="Calibri"/>
                <a:ea typeface="Calibri"/>
                <a:cs typeface="Calibri"/>
                <a:sym typeface="Calibri"/>
              </a:rPr>
              <a:t>What area of the curriculum would you address?</a:t>
            </a:r>
          </a:p>
          <a:p>
            <a:pPr marL="800100" marR="0" lvl="1" indent="-342900" algn="l" rtl="0">
              <a:spcBef>
                <a:spcPts val="0"/>
              </a:spcBef>
              <a:buClr>
                <a:schemeClr val="dk1"/>
              </a:buClr>
              <a:buSzPct val="100000"/>
              <a:buFont typeface="Arial"/>
              <a:buChar char="•"/>
            </a:pPr>
            <a:r>
              <a:rPr lang="en-NZ" sz="2400" b="0" i="0" u="none" strike="noStrike" cap="none">
                <a:solidFill>
                  <a:schemeClr val="dk1"/>
                </a:solidFill>
                <a:latin typeface="Calibri"/>
                <a:ea typeface="Calibri"/>
                <a:cs typeface="Calibri"/>
                <a:sym typeface="Calibri"/>
              </a:rPr>
              <a:t>Can you identify an active learning task?</a:t>
            </a:r>
          </a:p>
          <a:p>
            <a:pPr marL="800100" marR="0" lvl="1" indent="-342900" algn="l" rtl="0">
              <a:spcBef>
                <a:spcPts val="0"/>
              </a:spcBef>
              <a:buClr>
                <a:schemeClr val="dk1"/>
              </a:buClr>
              <a:buSzPct val="100000"/>
              <a:buFont typeface="Arial"/>
              <a:buChar char="•"/>
            </a:pPr>
            <a:r>
              <a:rPr lang="en-NZ" sz="2400" b="0" i="0" u="none" strike="noStrike" cap="none">
                <a:solidFill>
                  <a:schemeClr val="dk1"/>
                </a:solidFill>
                <a:latin typeface="Calibri"/>
                <a:ea typeface="Calibri"/>
                <a:cs typeface="Calibri"/>
                <a:sym typeface="Calibri"/>
              </a:rPr>
              <a:t>What assessment opportunities exist?</a:t>
            </a:r>
          </a:p>
          <a:p>
            <a:pPr marL="800100" marR="0" lvl="1" indent="-342900" algn="l" rtl="0">
              <a:spcBef>
                <a:spcPts val="0"/>
              </a:spcBef>
              <a:buClr>
                <a:schemeClr val="dk1"/>
              </a:buClr>
              <a:buFont typeface="Arial"/>
              <a:buNone/>
            </a:pPr>
            <a:endParaRPr sz="2400" b="0" i="0" u="none" strike="noStrike" cap="none">
              <a:solidFill>
                <a:schemeClr val="dk1"/>
              </a:solidFill>
              <a:latin typeface="Calibri"/>
              <a:ea typeface="Calibri"/>
              <a:cs typeface="Calibri"/>
              <a:sym typeface="Calibri"/>
            </a:endParaRPr>
          </a:p>
          <a:p>
            <a:pPr marL="457200" marR="0" lvl="1" indent="0" algn="l" rtl="0">
              <a:spcBef>
                <a:spcPts val="0"/>
              </a:spcBef>
              <a:buNone/>
            </a:pPr>
            <a:endParaRPr sz="2400" b="0" i="0" u="none" strike="noStrike" cap="none">
              <a:solidFill>
                <a:schemeClr val="dk1"/>
              </a:solidFill>
              <a:latin typeface="Calibri"/>
              <a:ea typeface="Calibri"/>
              <a:cs typeface="Calibri"/>
              <a:sym typeface="Calibri"/>
            </a:endParaRPr>
          </a:p>
          <a:p>
            <a:pPr marL="457200" marR="0" lvl="1" indent="0" algn="l" rtl="0">
              <a:spcBef>
                <a:spcPts val="0"/>
              </a:spcBef>
              <a:buNone/>
            </a:pPr>
            <a:endParaRPr sz="2400" b="0" i="0" u="none" strike="noStrike" cap="none">
              <a:solidFill>
                <a:schemeClr val="dk1"/>
              </a:solidFill>
              <a:latin typeface="Calibri"/>
              <a:ea typeface="Calibri"/>
              <a:cs typeface="Calibri"/>
              <a:sym typeface="Calibri"/>
            </a:endParaRPr>
          </a:p>
        </p:txBody>
      </p:sp>
      <p:pic>
        <p:nvPicPr>
          <p:cNvPr id="413" name="Shape 413"/>
          <p:cNvPicPr preferRelativeResize="0"/>
          <p:nvPr/>
        </p:nvPicPr>
        <p:blipFill rotWithShape="1">
          <a:blip r:embed="rId3">
            <a:alphaModFix/>
          </a:blip>
          <a:srcRect/>
          <a:stretch/>
        </p:blipFill>
        <p:spPr>
          <a:xfrm>
            <a:off x="1048004" y="238871"/>
            <a:ext cx="6701107" cy="97266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Shape 419"/>
          <p:cNvSpPr txBox="1"/>
          <p:nvPr/>
        </p:nvSpPr>
        <p:spPr>
          <a:xfrm>
            <a:off x="6465721" y="1395694"/>
            <a:ext cx="5270694" cy="2523768"/>
          </a:xfrm>
          <a:prstGeom prst="rect">
            <a:avLst/>
          </a:prstGeom>
          <a:solidFill>
            <a:srgbClr val="A8D08C"/>
          </a:solid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Education Review Office…</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NZ" sz="1800">
                <a:solidFill>
                  <a:schemeClr val="dk1"/>
                </a:solidFill>
                <a:latin typeface="Calibri"/>
                <a:ea typeface="Calibri"/>
                <a:cs typeface="Calibri"/>
                <a:sym typeface="Calibri"/>
              </a:rPr>
              <a:t>“</a:t>
            </a:r>
            <a:r>
              <a:rPr lang="en-NZ" sz="2000">
                <a:solidFill>
                  <a:schemeClr val="dk1"/>
                </a:solidFill>
                <a:latin typeface="Calibri"/>
                <a:ea typeface="Calibri"/>
                <a:cs typeface="Calibri"/>
                <a:sym typeface="Calibri"/>
              </a:rPr>
              <a:t>A sports context approach for the teaching of mathematics and English </a:t>
            </a:r>
            <a:r>
              <a:rPr lang="en-NZ" sz="2000" b="1" i="1">
                <a:solidFill>
                  <a:schemeClr val="dk1"/>
                </a:solidFill>
                <a:latin typeface="Calibri"/>
                <a:ea typeface="Calibri"/>
                <a:cs typeface="Calibri"/>
                <a:sym typeface="Calibri"/>
              </a:rPr>
              <a:t>is having a positive influence on students' learning. This is resulting in high levels of participation and engagement “</a:t>
            </a:r>
          </a:p>
          <a:p>
            <a:pPr marL="0" marR="0" lvl="0" indent="0" algn="l" rtl="0">
              <a:spcBef>
                <a:spcPts val="0"/>
              </a:spcBef>
              <a:buNone/>
            </a:pPr>
            <a:endParaRPr sz="2000" b="1" i="1">
              <a:solidFill>
                <a:srgbClr val="FF0000"/>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Kaikorai Valley College ERO report</a:t>
            </a:r>
          </a:p>
        </p:txBody>
      </p:sp>
      <p:sp>
        <p:nvSpPr>
          <p:cNvPr id="420" name="Shape 420"/>
          <p:cNvSpPr txBox="1"/>
          <p:nvPr/>
        </p:nvSpPr>
        <p:spPr>
          <a:xfrm>
            <a:off x="521004" y="0"/>
            <a:ext cx="8381493"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3600" b="1">
                <a:solidFill>
                  <a:schemeClr val="dk1"/>
                </a:solidFill>
                <a:latin typeface="Calibri"/>
                <a:ea typeface="Calibri"/>
                <a:cs typeface="Calibri"/>
                <a:sym typeface="Calibri"/>
              </a:rPr>
              <a:t>SiE is having an impact on Engagement … </a:t>
            </a:r>
            <a:r>
              <a:rPr lang="en-NZ" sz="3600">
                <a:solidFill>
                  <a:schemeClr val="dk1"/>
                </a:solidFill>
                <a:latin typeface="Calibri"/>
                <a:ea typeface="Calibri"/>
                <a:cs typeface="Calibri"/>
                <a:sym typeface="Calibri"/>
              </a:rPr>
              <a:t>the precursor to </a:t>
            </a:r>
            <a:r>
              <a:rPr lang="en-NZ" sz="3600" b="1">
                <a:solidFill>
                  <a:schemeClr val="dk1"/>
                </a:solidFill>
                <a:latin typeface="Calibri"/>
                <a:ea typeface="Calibri"/>
                <a:cs typeface="Calibri"/>
                <a:sym typeface="Calibri"/>
              </a:rPr>
              <a:t>Achievement</a:t>
            </a:r>
          </a:p>
        </p:txBody>
      </p:sp>
      <p:sp>
        <p:nvSpPr>
          <p:cNvPr id="421" name="Shape 421"/>
          <p:cNvSpPr/>
          <p:nvPr/>
        </p:nvSpPr>
        <p:spPr>
          <a:xfrm>
            <a:off x="-881400" y="0"/>
            <a:ext cx="9110999" cy="6245246"/>
          </a:xfrm>
          <a:custGeom>
            <a:avLst/>
            <a:gdLst/>
            <a:ahLst/>
            <a:cxnLst/>
            <a:rect l="0" t="0" r="0" b="0"/>
            <a:pathLst>
              <a:path w="120000" h="120000" extrusionOk="0">
                <a:moveTo>
                  <a:pt x="0" y="0"/>
                </a:moveTo>
                <a:lnTo>
                  <a:pt x="120000" y="0"/>
                </a:lnTo>
                <a:lnTo>
                  <a:pt x="120000" y="120000"/>
                </a:lnTo>
                <a:lnTo>
                  <a:pt x="0" y="120000"/>
                </a:lnTo>
                <a:close/>
              </a:path>
              <a:path w="120000" h="120000" fill="none" extrusionOk="0">
                <a:moveTo>
                  <a:pt x="-9999" y="0"/>
                </a:moveTo>
                <a:close/>
                <a:lnTo>
                  <a:pt x="-9999" y="120000"/>
                </a:lnTo>
              </a:path>
              <a:path w="120000" h="120000" fill="none" extrusionOk="0">
                <a:moveTo>
                  <a:pt x="-9999" y="22500"/>
                </a:moveTo>
                <a:lnTo>
                  <a:pt x="-45999" y="135000"/>
                </a:lnTo>
              </a:path>
            </a:pathLst>
          </a:custGeom>
          <a:noFill/>
          <a:ln>
            <a:noFill/>
          </a:ln>
        </p:spPr>
        <p:txBody>
          <a:bodyPr lIns="91425" tIns="45700" rIns="91425" bIns="45700" anchor="ctr" anchorCtr="1">
            <a:noAutofit/>
          </a:bodyPr>
          <a:lstStyle/>
          <a:p>
            <a:pPr marL="114300" marR="0" lvl="1" indent="-114300" algn="l" rtl="0">
              <a:lnSpc>
                <a:spcPct val="75000"/>
              </a:lnSpc>
              <a:spcBef>
                <a:spcPts val="0"/>
              </a:spcBef>
              <a:spcAft>
                <a:spcPts val="0"/>
              </a:spcAft>
              <a:buClr>
                <a:schemeClr val="dk1"/>
              </a:buClr>
              <a:buSzPct val="100000"/>
              <a:buFont typeface="Calibri"/>
              <a:buChar char="•"/>
            </a:pPr>
            <a:r>
              <a:rPr lang="en-NZ" sz="1800" b="1" i="0" u="none" strike="noStrike" cap="none">
                <a:solidFill>
                  <a:schemeClr val="dk1"/>
                </a:solidFill>
                <a:latin typeface="Calibri"/>
                <a:ea typeface="Calibri"/>
                <a:cs typeface="Calibri"/>
                <a:sym typeface="Calibri"/>
              </a:rPr>
              <a:t>Student Engagement</a:t>
            </a:r>
          </a:p>
          <a:p>
            <a:pPr marL="228600" marR="0" lvl="2" indent="-114300" algn="l" rtl="0">
              <a:lnSpc>
                <a:spcPct val="75000"/>
              </a:lnSpc>
              <a:spcBef>
                <a:spcPts val="180"/>
              </a:spcBef>
              <a:spcAft>
                <a:spcPts val="0"/>
              </a:spcAft>
              <a:buClr>
                <a:schemeClr val="dk1"/>
              </a:buClr>
              <a:buSzPct val="100000"/>
              <a:buFont typeface="Calibri"/>
              <a:buChar char="•"/>
            </a:pPr>
            <a:r>
              <a:rPr lang="en-NZ" sz="2400" b="1" i="0" u="none" strike="noStrike" cap="none">
                <a:solidFill>
                  <a:schemeClr val="dk1"/>
                </a:solidFill>
                <a:latin typeface="Calibri"/>
                <a:ea typeface="Calibri"/>
                <a:cs typeface="Calibri"/>
                <a:sym typeface="Calibri"/>
              </a:rPr>
              <a:t>Retention</a:t>
            </a:r>
          </a:p>
          <a:p>
            <a:pPr marL="228600" marR="0" lvl="2" indent="-114300" algn="l" rtl="0">
              <a:lnSpc>
                <a:spcPct val="75000"/>
              </a:lnSpc>
              <a:spcBef>
                <a:spcPts val="240"/>
              </a:spcBef>
              <a:spcAft>
                <a:spcPts val="0"/>
              </a:spcAft>
              <a:buClr>
                <a:schemeClr val="dk1"/>
              </a:buClr>
              <a:buFont typeface="Calibri"/>
              <a:buNone/>
            </a:pPr>
            <a:endParaRPr sz="1800" b="1" i="0" u="none" strike="noStrike" cap="none">
              <a:solidFill>
                <a:schemeClr val="dk1"/>
              </a:solidFill>
              <a:latin typeface="Calibri"/>
              <a:ea typeface="Calibri"/>
              <a:cs typeface="Calibri"/>
              <a:sym typeface="Calibri"/>
            </a:endParaRPr>
          </a:p>
          <a:p>
            <a:pPr marL="228600" marR="0" lvl="2" indent="-114300" algn="l" rtl="0">
              <a:lnSpc>
                <a:spcPct val="75000"/>
              </a:lnSpc>
              <a:spcBef>
                <a:spcPts val="180"/>
              </a:spcBef>
              <a:spcAft>
                <a:spcPts val="0"/>
              </a:spcAft>
              <a:buClr>
                <a:schemeClr val="dk1"/>
              </a:buClr>
              <a:buSzPct val="100000"/>
              <a:buFont typeface="Calibri"/>
              <a:buChar char="•"/>
            </a:pPr>
            <a:r>
              <a:rPr lang="en-NZ" sz="2000" b="1" i="0" u="none" strike="noStrike" cap="none">
                <a:solidFill>
                  <a:schemeClr val="dk1"/>
                </a:solidFill>
                <a:latin typeface="Calibri"/>
                <a:ea typeface="Calibri"/>
                <a:cs typeface="Calibri"/>
                <a:sym typeface="Calibri"/>
              </a:rPr>
              <a:t>Academic Achievement</a:t>
            </a:r>
          </a:p>
          <a:p>
            <a:pPr marL="228600" marR="0" lvl="2" indent="-114300" algn="l" rtl="0">
              <a:lnSpc>
                <a:spcPct val="75000"/>
              </a:lnSpc>
              <a:spcBef>
                <a:spcPts val="200"/>
              </a:spcBef>
              <a:spcAft>
                <a:spcPts val="0"/>
              </a:spcAft>
              <a:buClr>
                <a:schemeClr val="dk1"/>
              </a:buClr>
              <a:buFont typeface="Calibri"/>
              <a:buNone/>
            </a:pPr>
            <a:endParaRPr sz="1800" b="1" i="0" u="none" strike="noStrike" cap="none">
              <a:solidFill>
                <a:schemeClr val="dk1"/>
              </a:solidFill>
              <a:latin typeface="Calibri"/>
              <a:ea typeface="Calibri"/>
              <a:cs typeface="Calibri"/>
              <a:sym typeface="Calibri"/>
            </a:endParaRPr>
          </a:p>
          <a:p>
            <a:pPr marL="228600" marR="0" lvl="2" indent="-114300" algn="l" rtl="0">
              <a:lnSpc>
                <a:spcPct val="75000"/>
              </a:lnSpc>
              <a:spcBef>
                <a:spcPts val="180"/>
              </a:spcBef>
              <a:spcAft>
                <a:spcPts val="0"/>
              </a:spcAft>
              <a:buClr>
                <a:schemeClr val="dk1"/>
              </a:buClr>
              <a:buSzPct val="100000"/>
              <a:buFont typeface="Calibri"/>
              <a:buChar char="•"/>
            </a:pPr>
            <a:r>
              <a:rPr lang="en-NZ" sz="1800" b="1" i="0" u="none" strike="noStrike" cap="none">
                <a:solidFill>
                  <a:schemeClr val="dk1"/>
                </a:solidFill>
                <a:latin typeface="Calibri"/>
                <a:ea typeface="Calibri"/>
                <a:cs typeface="Calibri"/>
                <a:sym typeface="Calibri"/>
              </a:rPr>
              <a:t>Behavioural Referrals</a:t>
            </a:r>
          </a:p>
          <a:p>
            <a:pPr marL="228600" marR="0" lvl="2" indent="-114300" algn="l" rtl="0">
              <a:lnSpc>
                <a:spcPct val="75000"/>
              </a:lnSpc>
              <a:spcBef>
                <a:spcPts val="180"/>
              </a:spcBef>
              <a:spcAft>
                <a:spcPts val="0"/>
              </a:spcAft>
              <a:buClr>
                <a:schemeClr val="dk1"/>
              </a:buClr>
              <a:buFont typeface="Calibri"/>
              <a:buNone/>
            </a:pPr>
            <a:endParaRPr sz="1800" b="1" i="0" u="none" strike="noStrike" cap="none">
              <a:solidFill>
                <a:schemeClr val="dk1"/>
              </a:solidFill>
              <a:latin typeface="Calibri"/>
              <a:ea typeface="Calibri"/>
              <a:cs typeface="Calibri"/>
              <a:sym typeface="Calibri"/>
            </a:endParaRPr>
          </a:p>
          <a:p>
            <a:pPr marL="228600" marR="0" lvl="2" indent="-114300" algn="l" rtl="0">
              <a:lnSpc>
                <a:spcPct val="75000"/>
              </a:lnSpc>
              <a:spcBef>
                <a:spcPts val="180"/>
              </a:spcBef>
              <a:spcAft>
                <a:spcPts val="0"/>
              </a:spcAft>
              <a:buClr>
                <a:schemeClr val="dk1"/>
              </a:buClr>
              <a:buSzPct val="100000"/>
              <a:buFont typeface="Calibri"/>
              <a:buChar char="•"/>
            </a:pPr>
            <a:r>
              <a:rPr lang="en-NZ" sz="1800" b="1" i="0" u="none" strike="noStrike" cap="none">
                <a:solidFill>
                  <a:schemeClr val="dk1"/>
                </a:solidFill>
                <a:latin typeface="Calibri"/>
                <a:ea typeface="Calibri"/>
                <a:cs typeface="Calibri"/>
                <a:sym typeface="Calibri"/>
              </a:rPr>
              <a:t>Attendance</a:t>
            </a:r>
          </a:p>
          <a:p>
            <a:pPr marL="228600" marR="0" lvl="2" indent="-114300" algn="l" rtl="0">
              <a:lnSpc>
                <a:spcPct val="75000"/>
              </a:lnSpc>
              <a:spcBef>
                <a:spcPts val="180"/>
              </a:spcBef>
              <a:spcAft>
                <a:spcPts val="0"/>
              </a:spcAft>
              <a:buClr>
                <a:schemeClr val="dk1"/>
              </a:buClr>
              <a:buFont typeface="Calibri"/>
              <a:buNone/>
            </a:pPr>
            <a:endParaRPr sz="1800" b="1" i="0" u="none" strike="noStrike" cap="none">
              <a:solidFill>
                <a:schemeClr val="dk1"/>
              </a:solidFill>
              <a:latin typeface="Calibri"/>
              <a:ea typeface="Calibri"/>
              <a:cs typeface="Calibri"/>
              <a:sym typeface="Calibri"/>
            </a:endParaRPr>
          </a:p>
          <a:p>
            <a:pPr marL="228600" marR="0" lvl="2" indent="-114300" algn="l" rtl="0">
              <a:lnSpc>
                <a:spcPct val="75000"/>
              </a:lnSpc>
              <a:spcBef>
                <a:spcPts val="180"/>
              </a:spcBef>
              <a:spcAft>
                <a:spcPts val="0"/>
              </a:spcAft>
              <a:buClr>
                <a:schemeClr val="dk1"/>
              </a:buClr>
              <a:buSzPct val="100000"/>
              <a:buFont typeface="Calibri"/>
              <a:buChar char="•"/>
            </a:pPr>
            <a:r>
              <a:rPr lang="en-NZ" sz="1800" b="1" i="0" u="none" strike="noStrike" cap="none">
                <a:solidFill>
                  <a:schemeClr val="dk1"/>
                </a:solidFill>
                <a:latin typeface="Calibri"/>
                <a:ea typeface="Calibri"/>
                <a:cs typeface="Calibri"/>
                <a:sym typeface="Calibri"/>
              </a:rPr>
              <a:t>Teaching &amp; Assessment practices</a:t>
            </a:r>
          </a:p>
          <a:p>
            <a:pPr marL="228600" marR="0" lvl="2" indent="-114300" algn="l" rtl="0">
              <a:lnSpc>
                <a:spcPct val="75000"/>
              </a:lnSpc>
              <a:spcBef>
                <a:spcPts val="180"/>
              </a:spcBef>
              <a:spcAft>
                <a:spcPts val="0"/>
              </a:spcAft>
              <a:buClr>
                <a:schemeClr val="dk1"/>
              </a:buClr>
              <a:buFont typeface="Calibri"/>
              <a:buNone/>
            </a:pPr>
            <a:endParaRPr sz="1800" b="1" i="0" u="none" strike="noStrike" cap="none">
              <a:solidFill>
                <a:schemeClr val="dk1"/>
              </a:solidFill>
              <a:latin typeface="Calibri"/>
              <a:ea typeface="Calibri"/>
              <a:cs typeface="Calibri"/>
              <a:sym typeface="Calibri"/>
            </a:endParaRPr>
          </a:p>
        </p:txBody>
      </p:sp>
      <p:sp>
        <p:nvSpPr>
          <p:cNvPr id="422" name="Shape 422"/>
          <p:cNvSpPr txBox="1"/>
          <p:nvPr/>
        </p:nvSpPr>
        <p:spPr>
          <a:xfrm>
            <a:off x="6181858" y="4146996"/>
            <a:ext cx="5885644" cy="2369713"/>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423" name="Shape 423"/>
          <p:cNvSpPr txBox="1"/>
          <p:nvPr/>
        </p:nvSpPr>
        <p:spPr>
          <a:xfrm>
            <a:off x="6465721" y="4334232"/>
            <a:ext cx="5270694" cy="2215991"/>
          </a:xfrm>
          <a:prstGeom prst="rect">
            <a:avLst/>
          </a:prstGeom>
          <a:solidFill>
            <a:srgbClr val="A8D08C"/>
          </a:solid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NZCER …..</a:t>
            </a:r>
          </a:p>
          <a:p>
            <a:pPr marL="0" marR="0" lvl="0" indent="0" algn="l" rtl="0">
              <a:spcBef>
                <a:spcPts val="0"/>
              </a:spcBef>
              <a:buNone/>
            </a:pPr>
            <a:endParaRPr sz="1800" b="1">
              <a:solidFill>
                <a:schemeClr val="dk1"/>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The evidence collected suggests that </a:t>
            </a:r>
            <a:r>
              <a:rPr lang="en-NZ" sz="2000" b="1" i="1">
                <a:solidFill>
                  <a:schemeClr val="dk1"/>
                </a:solidFill>
                <a:latin typeface="Calibri"/>
                <a:ea typeface="Calibri"/>
                <a:cs typeface="Calibri"/>
                <a:sym typeface="Calibri"/>
              </a:rPr>
              <a:t>SiE is making a substantial difference for students, teachers, and schools. </a:t>
            </a:r>
          </a:p>
          <a:p>
            <a:pPr marL="0" marR="0" lvl="0" indent="0" algn="l" rtl="0">
              <a:spcBef>
                <a:spcPts val="0"/>
              </a:spcBef>
              <a:buNone/>
            </a:pPr>
            <a:endParaRPr sz="2000" b="1" i="1">
              <a:solidFill>
                <a:schemeClr val="dk1"/>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NZCER Report – Getting Runs on the Board 2015</a:t>
            </a:r>
          </a:p>
        </p:txBody>
      </p:sp>
      <p:pic>
        <p:nvPicPr>
          <p:cNvPr id="424" name="Shape 424"/>
          <p:cNvPicPr preferRelativeResize="0"/>
          <p:nvPr/>
        </p:nvPicPr>
        <p:blipFill rotWithShape="1">
          <a:blip r:embed="rId3">
            <a:alphaModFix/>
          </a:blip>
          <a:srcRect/>
          <a:stretch/>
        </p:blipFill>
        <p:spPr>
          <a:xfrm>
            <a:off x="8902497" y="0"/>
            <a:ext cx="3124553" cy="95973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Shape 430"/>
          <p:cNvPicPr preferRelativeResize="0"/>
          <p:nvPr/>
        </p:nvPicPr>
        <p:blipFill rotWithShape="1">
          <a:blip r:embed="rId3">
            <a:alphaModFix/>
          </a:blip>
          <a:srcRect/>
          <a:stretch/>
        </p:blipFill>
        <p:spPr>
          <a:xfrm>
            <a:off x="5861853" y="5618426"/>
            <a:ext cx="2648100" cy="814200"/>
          </a:xfrm>
          <a:prstGeom prst="rect">
            <a:avLst/>
          </a:prstGeom>
          <a:noFill/>
          <a:ln>
            <a:noFill/>
          </a:ln>
        </p:spPr>
      </p:pic>
      <p:pic>
        <p:nvPicPr>
          <p:cNvPr id="431" name="Shape 431" descr="SiE-REPORT-Getting-runs-on-the-board-Stories of success-FINAL-15APRIL2015.pdf - Adobe Reader"/>
          <p:cNvPicPr preferRelativeResize="0"/>
          <p:nvPr/>
        </p:nvPicPr>
        <p:blipFill rotWithShape="1">
          <a:blip r:embed="rId4">
            <a:alphaModFix/>
          </a:blip>
          <a:srcRect l="37446" t="18061" r="35365" b="30349"/>
          <a:stretch/>
        </p:blipFill>
        <p:spPr>
          <a:xfrm>
            <a:off x="482020" y="372145"/>
            <a:ext cx="5675679" cy="6576006"/>
          </a:xfrm>
          <a:prstGeom prst="rect">
            <a:avLst/>
          </a:prstGeom>
          <a:noFill/>
          <a:ln>
            <a:noFill/>
          </a:ln>
        </p:spPr>
      </p:pic>
      <p:sp>
        <p:nvSpPr>
          <p:cNvPr id="432" name="Shape 432"/>
          <p:cNvSpPr txBox="1"/>
          <p:nvPr/>
        </p:nvSpPr>
        <p:spPr>
          <a:xfrm>
            <a:off x="6177025" y="1150028"/>
            <a:ext cx="6014975" cy="4278094"/>
          </a:xfrm>
          <a:prstGeom prst="rect">
            <a:avLst/>
          </a:prstGeom>
          <a:noFill/>
          <a:ln>
            <a:noFill/>
          </a:ln>
        </p:spPr>
        <p:txBody>
          <a:bodyPr lIns="91425" tIns="45700" rIns="91425" bIns="45700" anchor="t" anchorCtr="0">
            <a:noAutofit/>
          </a:bodyPr>
          <a:lstStyle/>
          <a:p>
            <a:pPr marL="285750" marR="0" lvl="0" indent="-285750" algn="l" rtl="0">
              <a:spcBef>
                <a:spcPts val="0"/>
              </a:spcBef>
              <a:buClr>
                <a:schemeClr val="dk1"/>
              </a:buClr>
              <a:buSzPct val="100000"/>
              <a:buFont typeface="Noto Sans Symbols"/>
              <a:buChar char="✓"/>
            </a:pPr>
            <a:r>
              <a:rPr lang="en-NZ" sz="2400" b="1">
                <a:solidFill>
                  <a:schemeClr val="dk1"/>
                </a:solidFill>
                <a:latin typeface="Calibri"/>
                <a:ea typeface="Calibri"/>
                <a:cs typeface="Calibri"/>
                <a:sym typeface="Calibri"/>
              </a:rPr>
              <a:t>Stories of success (Teacher Inquiry)</a:t>
            </a:r>
          </a:p>
          <a:p>
            <a:pPr marL="742950" marR="0" lvl="1" indent="-285750" algn="l" rtl="0">
              <a:spcBef>
                <a:spcPts val="0"/>
              </a:spcBef>
              <a:buClr>
                <a:schemeClr val="dk1"/>
              </a:buClr>
              <a:buSzPct val="100000"/>
              <a:buFont typeface="Noto Sans Symbols"/>
              <a:buChar char="➢"/>
            </a:pPr>
            <a:r>
              <a:rPr lang="en-NZ" sz="2400" b="0" i="0" u="none" strike="noStrike" cap="none">
                <a:solidFill>
                  <a:schemeClr val="dk1"/>
                </a:solidFill>
                <a:latin typeface="Calibri"/>
                <a:ea typeface="Calibri"/>
                <a:cs typeface="Calibri"/>
                <a:sym typeface="Calibri"/>
              </a:rPr>
              <a:t>Why did you do this, the main aim?</a:t>
            </a:r>
          </a:p>
          <a:p>
            <a:pPr marL="742950" marR="0" lvl="1" indent="-285750" algn="l" rtl="0">
              <a:spcBef>
                <a:spcPts val="0"/>
              </a:spcBef>
              <a:buClr>
                <a:schemeClr val="dk1"/>
              </a:buClr>
              <a:buSzPct val="100000"/>
              <a:buFont typeface="Noto Sans Symbols"/>
              <a:buChar char="➢"/>
            </a:pPr>
            <a:r>
              <a:rPr lang="en-NZ" sz="2400" b="0" i="0" u="none" strike="noStrike" cap="none">
                <a:solidFill>
                  <a:schemeClr val="dk1"/>
                </a:solidFill>
                <a:latin typeface="Calibri"/>
                <a:ea typeface="Calibri"/>
                <a:cs typeface="Calibri"/>
                <a:sym typeface="Calibri"/>
              </a:rPr>
              <a:t>How did you go about doing it?</a:t>
            </a:r>
          </a:p>
          <a:p>
            <a:pPr marL="742950" marR="0" lvl="1" indent="-285750" algn="l" rtl="0">
              <a:spcBef>
                <a:spcPts val="0"/>
              </a:spcBef>
              <a:buClr>
                <a:schemeClr val="dk1"/>
              </a:buClr>
              <a:buSzPct val="100000"/>
              <a:buFont typeface="Noto Sans Symbols"/>
              <a:buChar char="➢"/>
            </a:pPr>
            <a:r>
              <a:rPr lang="en-NZ" sz="2400" b="0" i="0" u="none" strike="noStrike" cap="none">
                <a:solidFill>
                  <a:schemeClr val="dk1"/>
                </a:solidFill>
                <a:latin typeface="Calibri"/>
                <a:ea typeface="Calibri"/>
                <a:cs typeface="Calibri"/>
                <a:sym typeface="Calibri"/>
              </a:rPr>
              <a:t>How do you know had an impact?</a:t>
            </a:r>
          </a:p>
          <a:p>
            <a:pPr marL="742950" marR="0" lvl="1" indent="-285750" algn="l" rtl="0">
              <a:spcBef>
                <a:spcPts val="0"/>
              </a:spcBef>
              <a:buClr>
                <a:schemeClr val="dk1"/>
              </a:buClr>
              <a:buSzPct val="100000"/>
              <a:buFont typeface="Noto Sans Symbols"/>
              <a:buChar char="➢"/>
            </a:pPr>
            <a:r>
              <a:rPr lang="en-NZ" sz="2400" b="0" i="0" u="none" strike="noStrike" cap="none">
                <a:solidFill>
                  <a:schemeClr val="dk1"/>
                </a:solidFill>
                <a:latin typeface="Calibri"/>
                <a:ea typeface="Calibri"/>
                <a:cs typeface="Calibri"/>
                <a:sym typeface="Calibri"/>
              </a:rPr>
              <a:t>Reflections and plans for the future.</a:t>
            </a:r>
          </a:p>
          <a:p>
            <a:pPr marL="285750" marR="0" lvl="0" indent="-285750" algn="l" rtl="0">
              <a:spcBef>
                <a:spcPts val="0"/>
              </a:spcBef>
              <a:buClr>
                <a:schemeClr val="dk1"/>
              </a:buClr>
              <a:buFont typeface="Noto Sans Symbols"/>
              <a:buNone/>
            </a:pPr>
            <a:endParaRPr sz="16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b="1">
                <a:solidFill>
                  <a:schemeClr val="dk1"/>
                </a:solidFill>
                <a:latin typeface="Calibri"/>
                <a:ea typeface="Calibri"/>
                <a:cs typeface="Calibri"/>
                <a:sym typeface="Calibri"/>
              </a:rPr>
              <a:t>Impact</a:t>
            </a:r>
          </a:p>
          <a:p>
            <a:pPr marL="800100" marR="0" lvl="1" indent="-342900" algn="l" rtl="0">
              <a:spcBef>
                <a:spcPts val="0"/>
              </a:spcBef>
              <a:buClr>
                <a:schemeClr val="dk1"/>
              </a:buClr>
              <a:buSzPct val="100000"/>
              <a:buFont typeface="Noto Sans Symbols"/>
              <a:buChar char="➢"/>
            </a:pPr>
            <a:r>
              <a:rPr lang="en-NZ" sz="2400" b="0" i="0" u="none" strike="noStrike" cap="none">
                <a:solidFill>
                  <a:schemeClr val="dk1"/>
                </a:solidFill>
                <a:latin typeface="Calibri"/>
                <a:ea typeface="Calibri"/>
                <a:cs typeface="Calibri"/>
                <a:sym typeface="Calibri"/>
              </a:rPr>
              <a:t>Impacts for students</a:t>
            </a:r>
          </a:p>
          <a:p>
            <a:pPr marL="800100" marR="0" lvl="1" indent="-342900" algn="l" rtl="0">
              <a:spcBef>
                <a:spcPts val="0"/>
              </a:spcBef>
              <a:buClr>
                <a:schemeClr val="dk1"/>
              </a:buClr>
              <a:buSzPct val="100000"/>
              <a:buFont typeface="Noto Sans Symbols"/>
              <a:buChar char="➢"/>
            </a:pPr>
            <a:r>
              <a:rPr lang="en-NZ" sz="2400" b="0" i="0" u="none" strike="noStrike" cap="none">
                <a:solidFill>
                  <a:schemeClr val="dk1"/>
                </a:solidFill>
                <a:latin typeface="Calibri"/>
                <a:ea typeface="Calibri"/>
                <a:cs typeface="Calibri"/>
                <a:sym typeface="Calibri"/>
              </a:rPr>
              <a:t>Impacts for teachers</a:t>
            </a:r>
          </a:p>
          <a:p>
            <a:pPr marL="800100" marR="0" lvl="1" indent="-342900" algn="l" rtl="0">
              <a:spcBef>
                <a:spcPts val="0"/>
              </a:spcBef>
              <a:buClr>
                <a:schemeClr val="dk1"/>
              </a:buClr>
              <a:buSzPct val="100000"/>
              <a:buFont typeface="Noto Sans Symbols"/>
              <a:buChar char="➢"/>
            </a:pPr>
            <a:r>
              <a:rPr lang="en-NZ" sz="2400" b="0" i="0" u="none" strike="noStrike" cap="none">
                <a:solidFill>
                  <a:schemeClr val="dk1"/>
                </a:solidFill>
                <a:latin typeface="Calibri"/>
                <a:ea typeface="Calibri"/>
                <a:cs typeface="Calibri"/>
                <a:sym typeface="Calibri"/>
              </a:rPr>
              <a:t>Impacts for schools</a:t>
            </a:r>
          </a:p>
          <a:p>
            <a:pPr marL="285750" marR="0" lvl="0" indent="-285750" algn="l" rtl="0">
              <a:spcBef>
                <a:spcPts val="0"/>
              </a:spcBef>
              <a:buClr>
                <a:schemeClr val="dk1"/>
              </a:buClr>
              <a:buFont typeface="Noto Sans Symbols"/>
              <a:buNone/>
            </a:pPr>
            <a:endParaRPr sz="16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b="1">
                <a:solidFill>
                  <a:schemeClr val="dk1"/>
                </a:solidFill>
                <a:latin typeface="Calibri"/>
                <a:ea typeface="Calibri"/>
                <a:cs typeface="Calibri"/>
                <a:sym typeface="Calibri"/>
              </a:rPr>
              <a:t>Enablers and Barriers</a:t>
            </a:r>
          </a:p>
        </p:txBody>
      </p:sp>
      <p:pic>
        <p:nvPicPr>
          <p:cNvPr id="433" name="Shape 433"/>
          <p:cNvPicPr preferRelativeResize="0"/>
          <p:nvPr/>
        </p:nvPicPr>
        <p:blipFill rotWithShape="1">
          <a:blip r:embed="rId5">
            <a:alphaModFix/>
          </a:blip>
          <a:srcRect/>
          <a:stretch/>
        </p:blipFill>
        <p:spPr>
          <a:xfrm>
            <a:off x="8902497" y="0"/>
            <a:ext cx="3124553" cy="959735"/>
          </a:xfrm>
          <a:prstGeom prst="rect">
            <a:avLst/>
          </a:prstGeom>
          <a:noFill/>
          <a:ln>
            <a:noFill/>
          </a:ln>
        </p:spPr>
      </p:pic>
      <p:sp>
        <p:nvSpPr>
          <p:cNvPr id="434" name="Shape 434"/>
          <p:cNvSpPr/>
          <p:nvPr/>
        </p:nvSpPr>
        <p:spPr>
          <a:xfrm>
            <a:off x="8180452" y="5618437"/>
            <a:ext cx="3846600" cy="5232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2800" b="1" u="sng">
                <a:solidFill>
                  <a:schemeClr val="hlink"/>
                </a:solidFill>
                <a:latin typeface="Calibri"/>
                <a:ea typeface="Calibri"/>
                <a:cs typeface="Calibri"/>
                <a:sym typeface="Calibri"/>
                <a:hlinkClick r:id="rId6"/>
              </a:rPr>
              <a:t>Getting runs on the board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Shape 179"/>
          <p:cNvPicPr preferRelativeResize="0"/>
          <p:nvPr/>
        </p:nvPicPr>
        <p:blipFill rotWithShape="1">
          <a:blip r:embed="rId3">
            <a:alphaModFix/>
          </a:blip>
          <a:srcRect/>
          <a:stretch/>
        </p:blipFill>
        <p:spPr>
          <a:xfrm>
            <a:off x="3926898" y="2131903"/>
            <a:ext cx="3310085" cy="2340834"/>
          </a:xfrm>
          <a:prstGeom prst="rect">
            <a:avLst/>
          </a:prstGeom>
          <a:noFill/>
          <a:ln>
            <a:noFill/>
          </a:ln>
        </p:spPr>
      </p:pic>
      <p:sp>
        <p:nvSpPr>
          <p:cNvPr id="180" name="Shape 180"/>
          <p:cNvSpPr txBox="1"/>
          <p:nvPr/>
        </p:nvSpPr>
        <p:spPr>
          <a:xfrm rot="-837115">
            <a:off x="857671" y="5340583"/>
            <a:ext cx="1403648" cy="52322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800" b="1" i="0" u="none" strike="noStrike" cap="none">
                <a:solidFill>
                  <a:schemeClr val="dk1"/>
                </a:solidFill>
                <a:latin typeface="Calibri"/>
                <a:ea typeface="Calibri"/>
                <a:cs typeface="Calibri"/>
                <a:sym typeface="Calibri"/>
              </a:rPr>
              <a:t>NZQA</a:t>
            </a:r>
          </a:p>
        </p:txBody>
      </p:sp>
      <p:sp>
        <p:nvSpPr>
          <p:cNvPr id="181" name="Shape 181"/>
          <p:cNvSpPr txBox="1"/>
          <p:nvPr/>
        </p:nvSpPr>
        <p:spPr>
          <a:xfrm rot="-1038672">
            <a:off x="4419320" y="967175"/>
            <a:ext cx="2736303" cy="95410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800" b="1">
                <a:solidFill>
                  <a:schemeClr val="dk1"/>
                </a:solidFill>
                <a:latin typeface="Calibri"/>
                <a:ea typeface="Calibri"/>
                <a:cs typeface="Calibri"/>
                <a:sym typeface="Calibri"/>
              </a:rPr>
              <a:t>Ministry Of Education</a:t>
            </a:r>
          </a:p>
        </p:txBody>
      </p:sp>
      <p:sp>
        <p:nvSpPr>
          <p:cNvPr id="182" name="Shape 182"/>
          <p:cNvSpPr txBox="1"/>
          <p:nvPr/>
        </p:nvSpPr>
        <p:spPr>
          <a:xfrm rot="834536">
            <a:off x="7941771" y="1931581"/>
            <a:ext cx="2088231"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b="1">
                <a:solidFill>
                  <a:srgbClr val="FF0000"/>
                </a:solidFill>
                <a:latin typeface="Calibri"/>
                <a:ea typeface="Calibri"/>
                <a:cs typeface="Calibri"/>
                <a:sym typeface="Calibri"/>
              </a:rPr>
              <a:t>Performance Appraisal</a:t>
            </a:r>
          </a:p>
        </p:txBody>
      </p:sp>
      <p:sp>
        <p:nvSpPr>
          <p:cNvPr id="183" name="Shape 183"/>
          <p:cNvSpPr txBox="1"/>
          <p:nvPr/>
        </p:nvSpPr>
        <p:spPr>
          <a:xfrm>
            <a:off x="6301803" y="5943210"/>
            <a:ext cx="3600399"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b="1">
                <a:solidFill>
                  <a:srgbClr val="FF0000"/>
                </a:solidFill>
                <a:latin typeface="Calibri"/>
                <a:ea typeface="Calibri"/>
                <a:cs typeface="Calibri"/>
                <a:sym typeface="Calibri"/>
              </a:rPr>
              <a:t>NCEA Internal Assessment</a:t>
            </a:r>
          </a:p>
        </p:txBody>
      </p:sp>
      <p:sp>
        <p:nvSpPr>
          <p:cNvPr id="184" name="Shape 184"/>
          <p:cNvSpPr txBox="1"/>
          <p:nvPr/>
        </p:nvSpPr>
        <p:spPr>
          <a:xfrm>
            <a:off x="767408" y="3058743"/>
            <a:ext cx="3672407"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b="1">
                <a:solidFill>
                  <a:srgbClr val="FF0000"/>
                </a:solidFill>
                <a:latin typeface="Calibri"/>
                <a:ea typeface="Calibri"/>
                <a:cs typeface="Calibri"/>
                <a:sym typeface="Calibri"/>
              </a:rPr>
              <a:t>Maori &amp; Pacifica Achievement</a:t>
            </a:r>
          </a:p>
        </p:txBody>
      </p:sp>
      <p:sp>
        <p:nvSpPr>
          <p:cNvPr id="185" name="Shape 185"/>
          <p:cNvSpPr txBox="1"/>
          <p:nvPr/>
        </p:nvSpPr>
        <p:spPr>
          <a:xfrm rot="-1854851">
            <a:off x="9461744" y="5186694"/>
            <a:ext cx="2503393" cy="83099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rgbClr val="FFC000"/>
                </a:solidFill>
                <a:latin typeface="Calibri"/>
                <a:ea typeface="Calibri"/>
                <a:cs typeface="Calibri"/>
                <a:sym typeface="Calibri"/>
              </a:rPr>
              <a:t>BOYS ACHIEVMENT</a:t>
            </a:r>
          </a:p>
        </p:txBody>
      </p:sp>
      <p:sp>
        <p:nvSpPr>
          <p:cNvPr id="186" name="Shape 186"/>
          <p:cNvSpPr txBox="1"/>
          <p:nvPr/>
        </p:nvSpPr>
        <p:spPr>
          <a:xfrm>
            <a:off x="2325034" y="5701898"/>
            <a:ext cx="3096343" cy="70788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000" b="1">
                <a:solidFill>
                  <a:srgbClr val="385623"/>
                </a:solidFill>
                <a:latin typeface="Calibri"/>
                <a:ea typeface="Calibri"/>
                <a:cs typeface="Calibri"/>
                <a:sym typeface="Calibri"/>
              </a:rPr>
              <a:t>Capital Works &amp; Deferred Maintenance</a:t>
            </a:r>
          </a:p>
        </p:txBody>
      </p:sp>
      <p:sp>
        <p:nvSpPr>
          <p:cNvPr id="187" name="Shape 187"/>
          <p:cNvSpPr txBox="1"/>
          <p:nvPr/>
        </p:nvSpPr>
        <p:spPr>
          <a:xfrm rot="-1168670">
            <a:off x="7930968" y="2672063"/>
            <a:ext cx="3074808"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2"/>
                </a:solidFill>
                <a:latin typeface="Calibri"/>
                <a:ea typeface="Calibri"/>
                <a:cs typeface="Calibri"/>
                <a:sym typeface="Calibri"/>
              </a:rPr>
              <a:t>Health &amp; Safety</a:t>
            </a:r>
          </a:p>
        </p:txBody>
      </p:sp>
      <p:sp>
        <p:nvSpPr>
          <p:cNvPr id="188" name="Shape 188"/>
          <p:cNvSpPr txBox="1"/>
          <p:nvPr/>
        </p:nvSpPr>
        <p:spPr>
          <a:xfrm rot="476143">
            <a:off x="3729026" y="564513"/>
            <a:ext cx="3384376"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b="1">
                <a:solidFill>
                  <a:srgbClr val="FF0000"/>
                </a:solidFill>
                <a:latin typeface="Calibri"/>
                <a:ea typeface="Calibri"/>
                <a:cs typeface="Calibri"/>
                <a:sym typeface="Calibri"/>
              </a:rPr>
              <a:t>Staffing Entitlement</a:t>
            </a:r>
          </a:p>
        </p:txBody>
      </p:sp>
      <p:sp>
        <p:nvSpPr>
          <p:cNvPr id="189" name="Shape 189"/>
          <p:cNvSpPr txBox="1"/>
          <p:nvPr/>
        </p:nvSpPr>
        <p:spPr>
          <a:xfrm rot="-967251">
            <a:off x="712888" y="371459"/>
            <a:ext cx="2016224"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b="1">
                <a:solidFill>
                  <a:srgbClr val="1F3864"/>
                </a:solidFill>
                <a:latin typeface="Calibri"/>
                <a:ea typeface="Calibri"/>
                <a:cs typeface="Calibri"/>
                <a:sym typeface="Calibri"/>
              </a:rPr>
              <a:t>Stand Downs &amp; Exclusions</a:t>
            </a:r>
          </a:p>
        </p:txBody>
      </p:sp>
      <p:sp>
        <p:nvSpPr>
          <p:cNvPr id="190" name="Shape 190"/>
          <p:cNvSpPr txBox="1"/>
          <p:nvPr/>
        </p:nvSpPr>
        <p:spPr>
          <a:xfrm rot="1325722">
            <a:off x="8688288" y="4511202"/>
            <a:ext cx="2304256" cy="46166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rgbClr val="0070C0"/>
                </a:solidFill>
                <a:latin typeface="Calibri"/>
                <a:ea typeface="Calibri"/>
                <a:cs typeface="Calibri"/>
                <a:sym typeface="Calibri"/>
              </a:rPr>
              <a:t>TRUANCY</a:t>
            </a:r>
          </a:p>
        </p:txBody>
      </p:sp>
      <p:sp>
        <p:nvSpPr>
          <p:cNvPr id="191" name="Shape 191"/>
          <p:cNvSpPr txBox="1"/>
          <p:nvPr/>
        </p:nvSpPr>
        <p:spPr>
          <a:xfrm rot="1988134">
            <a:off x="6183897" y="5105567"/>
            <a:ext cx="2894327" cy="52322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800" b="1">
                <a:solidFill>
                  <a:schemeClr val="dk1"/>
                </a:solidFill>
                <a:latin typeface="Calibri"/>
                <a:ea typeface="Calibri"/>
                <a:cs typeface="Calibri"/>
                <a:sym typeface="Calibri"/>
              </a:rPr>
              <a:t>CURRICULUM</a:t>
            </a:r>
          </a:p>
        </p:txBody>
      </p:sp>
      <p:sp>
        <p:nvSpPr>
          <p:cNvPr id="192" name="Shape 192"/>
          <p:cNvSpPr txBox="1"/>
          <p:nvPr/>
        </p:nvSpPr>
        <p:spPr>
          <a:xfrm rot="865462">
            <a:off x="567201" y="2075949"/>
            <a:ext cx="3240360" cy="46166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rgbClr val="92D050"/>
                </a:solidFill>
                <a:latin typeface="Calibri"/>
                <a:ea typeface="Calibri"/>
                <a:cs typeface="Calibri"/>
                <a:sym typeface="Calibri"/>
              </a:rPr>
              <a:t>Reporting to Parents</a:t>
            </a:r>
          </a:p>
        </p:txBody>
      </p:sp>
      <p:sp>
        <p:nvSpPr>
          <p:cNvPr id="193" name="Shape 193"/>
          <p:cNvSpPr txBox="1"/>
          <p:nvPr/>
        </p:nvSpPr>
        <p:spPr>
          <a:xfrm>
            <a:off x="8447635" y="853716"/>
            <a:ext cx="2771799"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a:solidFill>
                  <a:schemeClr val="dk1"/>
                </a:solidFill>
                <a:latin typeface="Calibri"/>
                <a:ea typeface="Calibri"/>
                <a:cs typeface="Calibri"/>
                <a:sym typeface="Calibri"/>
              </a:rPr>
              <a:t>Home &amp; School Assn</a:t>
            </a:r>
          </a:p>
        </p:txBody>
      </p:sp>
      <p:sp>
        <p:nvSpPr>
          <p:cNvPr id="194" name="Shape 194"/>
          <p:cNvSpPr txBox="1"/>
          <p:nvPr/>
        </p:nvSpPr>
        <p:spPr>
          <a:xfrm>
            <a:off x="6528048" y="188640"/>
            <a:ext cx="4238689" cy="70788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4000" b="1">
                <a:solidFill>
                  <a:srgbClr val="C00000"/>
                </a:solidFill>
                <a:latin typeface="Comic Sans MS"/>
                <a:ea typeface="Comic Sans MS"/>
                <a:cs typeface="Comic Sans MS"/>
                <a:sym typeface="Comic Sans MS"/>
              </a:rPr>
              <a:t>PE &amp; SPORT???</a:t>
            </a:r>
          </a:p>
        </p:txBody>
      </p:sp>
      <p:sp>
        <p:nvSpPr>
          <p:cNvPr id="195" name="Shape 195"/>
          <p:cNvSpPr txBox="1"/>
          <p:nvPr/>
        </p:nvSpPr>
        <p:spPr>
          <a:xfrm>
            <a:off x="3957660" y="4727303"/>
            <a:ext cx="2378746" cy="40010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Outdoor education</a:t>
            </a:r>
          </a:p>
        </p:txBody>
      </p:sp>
      <p:sp>
        <p:nvSpPr>
          <p:cNvPr id="196" name="Shape 196"/>
          <p:cNvSpPr txBox="1"/>
          <p:nvPr/>
        </p:nvSpPr>
        <p:spPr>
          <a:xfrm rot="-1287015">
            <a:off x="1703511" y="3645024"/>
            <a:ext cx="1944215" cy="369332"/>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97" name="Shape 197"/>
          <p:cNvSpPr txBox="1"/>
          <p:nvPr/>
        </p:nvSpPr>
        <p:spPr>
          <a:xfrm>
            <a:off x="1533095" y="3982828"/>
            <a:ext cx="1224135" cy="58477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3200" b="1">
                <a:solidFill>
                  <a:schemeClr val="dk1"/>
                </a:solidFill>
                <a:latin typeface="Calibri"/>
                <a:ea typeface="Calibri"/>
                <a:cs typeface="Calibri"/>
                <a:sym typeface="Calibri"/>
              </a:rPr>
              <a:t>ERO</a:t>
            </a:r>
            <a:r>
              <a:rPr lang="en-NZ" sz="1800">
                <a:solidFill>
                  <a:schemeClr val="dk1"/>
                </a:solidFill>
                <a:latin typeface="Calibri"/>
                <a:ea typeface="Calibri"/>
                <a:cs typeface="Calibri"/>
                <a:sym typeface="Calibri"/>
              </a:rPr>
              <a:t> </a:t>
            </a:r>
          </a:p>
        </p:txBody>
      </p:sp>
      <p:sp>
        <p:nvSpPr>
          <p:cNvPr id="198" name="Shape 198"/>
          <p:cNvSpPr txBox="1"/>
          <p:nvPr/>
        </p:nvSpPr>
        <p:spPr>
          <a:xfrm>
            <a:off x="2468886" y="1014138"/>
            <a:ext cx="1728191" cy="83099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rgbClr val="FF0000"/>
                </a:solidFill>
                <a:latin typeface="Calibri"/>
                <a:ea typeface="Calibri"/>
                <a:cs typeface="Calibri"/>
                <a:sym typeface="Calibri"/>
              </a:rPr>
              <a:t>Board of Trustees</a:t>
            </a:r>
          </a:p>
        </p:txBody>
      </p:sp>
      <p:sp>
        <p:nvSpPr>
          <p:cNvPr id="199" name="Shape 199"/>
          <p:cNvSpPr txBox="1"/>
          <p:nvPr/>
        </p:nvSpPr>
        <p:spPr>
          <a:xfrm>
            <a:off x="8472264" y="3573016"/>
            <a:ext cx="2195736"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b="1">
                <a:solidFill>
                  <a:srgbClr val="00B050"/>
                </a:solidFill>
                <a:latin typeface="Calibri"/>
                <a:ea typeface="Calibri"/>
                <a:cs typeface="Calibri"/>
                <a:sym typeface="Calibri"/>
              </a:rPr>
              <a:t>Arts &amp; Culture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500"/>
                                        <p:tgtEl>
                                          <p:spTgt spid="185"/>
                                        </p:tgtEl>
                                        <p:attrNameLst>
                                          <p:attrName>ppt_y</p:attrName>
                                        </p:attrNameLst>
                                      </p:cBhvr>
                                      <p:tavLst>
                                        <p:tav tm="0">
                                          <p:val>
                                            <p:strVal val="#ppt_y+1"/>
                                          </p:val>
                                        </p:tav>
                                        <p:tav tm="100000">
                                          <p:val>
                                            <p:strVal val="#ppt_y"/>
                                          </p:val>
                                        </p:tav>
                                      </p:tavLst>
                                    </p:anim>
                                  </p:childTnLst>
                                </p:cTn>
                              </p:par>
                              <p:par>
                                <p:cTn id="8" presetID="10" presetClass="entr" presetSubtype="0" fill="hold" nodeType="withEffect">
                                  <p:stCondLst>
                                    <p:cond delay="0"/>
                                  </p:stCondLst>
                                  <p:childTnLst>
                                    <p:set>
                                      <p:cBhvr>
                                        <p:cTn id="9" dur="1" fill="hold">
                                          <p:stCondLst>
                                            <p:cond delay="0"/>
                                          </p:stCondLst>
                                        </p:cTn>
                                        <p:tgtEl>
                                          <p:spTgt spid="190"/>
                                        </p:tgtEl>
                                        <p:attrNameLst>
                                          <p:attrName>style.visibility</p:attrName>
                                        </p:attrNameLst>
                                      </p:cBhvr>
                                      <p:to>
                                        <p:strVal val="visible"/>
                                      </p:to>
                                    </p:set>
                                    <p:animEffect transition="in" filter="fade">
                                      <p:cBhvr>
                                        <p:cTn id="10" dur="500"/>
                                        <p:tgtEl>
                                          <p:spTgt spid="190"/>
                                        </p:tgtEl>
                                      </p:cBhvr>
                                    </p:animEffect>
                                  </p:childTnLst>
                                </p:cTn>
                              </p:par>
                              <p:par>
                                <p:cTn id="11" presetID="10" presetClass="entr" presetSubtype="0" fill="hold" nodeType="withEffect">
                                  <p:stCondLst>
                                    <p:cond delay="0"/>
                                  </p:stCondLst>
                                  <p:childTnLst>
                                    <p:set>
                                      <p:cBhvr>
                                        <p:cTn id="12" dur="1" fill="hold">
                                          <p:stCondLst>
                                            <p:cond delay="0"/>
                                          </p:stCondLst>
                                        </p:cTn>
                                        <p:tgtEl>
                                          <p:spTgt spid="182"/>
                                        </p:tgtEl>
                                        <p:attrNameLst>
                                          <p:attrName>style.visibility</p:attrName>
                                        </p:attrNameLst>
                                      </p:cBhvr>
                                      <p:to>
                                        <p:strVal val="visible"/>
                                      </p:to>
                                    </p:set>
                                    <p:animEffect transition="in" filter="fade">
                                      <p:cBhvr>
                                        <p:cTn id="13" dur="500"/>
                                        <p:tgtEl>
                                          <p:spTgt spid="182"/>
                                        </p:tgtEl>
                                      </p:cBhvr>
                                    </p:animEffect>
                                  </p:childTnLst>
                                </p:cTn>
                              </p:par>
                              <p:par>
                                <p:cTn id="14" presetID="10" presetClass="entr" presetSubtype="0" fill="hold" nodeType="withEffect">
                                  <p:stCondLst>
                                    <p:cond delay="0"/>
                                  </p:stCondLst>
                                  <p:childTnLst>
                                    <p:set>
                                      <p:cBhvr>
                                        <p:cTn id="15" dur="1" fill="hold">
                                          <p:stCondLst>
                                            <p:cond delay="0"/>
                                          </p:stCondLst>
                                        </p:cTn>
                                        <p:tgtEl>
                                          <p:spTgt spid="187"/>
                                        </p:tgtEl>
                                        <p:attrNameLst>
                                          <p:attrName>style.visibility</p:attrName>
                                        </p:attrNameLst>
                                      </p:cBhvr>
                                      <p:to>
                                        <p:strVal val="visible"/>
                                      </p:to>
                                    </p:set>
                                    <p:animEffect transition="in" filter="fade">
                                      <p:cBhvr>
                                        <p:cTn id="16" dur="500"/>
                                        <p:tgtEl>
                                          <p:spTgt spid="187"/>
                                        </p:tgtEl>
                                      </p:cBhvr>
                                    </p:animEffect>
                                  </p:childTnLst>
                                </p:cTn>
                              </p:par>
                              <p:par>
                                <p:cTn id="17" presetID="10" presetClass="entr" presetSubtype="0" fill="hold" nodeType="withEffect">
                                  <p:stCondLst>
                                    <p:cond delay="0"/>
                                  </p:stCondLst>
                                  <p:childTnLst>
                                    <p:set>
                                      <p:cBhvr>
                                        <p:cTn id="18" dur="1" fill="hold">
                                          <p:stCondLst>
                                            <p:cond delay="0"/>
                                          </p:stCondLst>
                                        </p:cTn>
                                        <p:tgtEl>
                                          <p:spTgt spid="181"/>
                                        </p:tgtEl>
                                        <p:attrNameLst>
                                          <p:attrName>style.visibility</p:attrName>
                                        </p:attrNameLst>
                                      </p:cBhvr>
                                      <p:to>
                                        <p:strVal val="visible"/>
                                      </p:to>
                                    </p:set>
                                    <p:animEffect transition="in" filter="fade">
                                      <p:cBhvr>
                                        <p:cTn id="19" dur="500"/>
                                        <p:tgtEl>
                                          <p:spTgt spid="181"/>
                                        </p:tgtEl>
                                      </p:cBhvr>
                                    </p:animEffect>
                                  </p:childTnLst>
                                </p:cTn>
                              </p:par>
                              <p:par>
                                <p:cTn id="20" presetID="2" presetClass="entr" presetSubtype="8" fill="hold" nodeType="withEffect">
                                  <p:stCondLst>
                                    <p:cond delay="0"/>
                                  </p:stCondLst>
                                  <p:childTnLst>
                                    <p:set>
                                      <p:cBhvr>
                                        <p:cTn id="21" dur="1" fill="hold">
                                          <p:stCondLst>
                                            <p:cond delay="0"/>
                                          </p:stCondLst>
                                        </p:cTn>
                                        <p:tgtEl>
                                          <p:spTgt spid="193"/>
                                        </p:tgtEl>
                                        <p:attrNameLst>
                                          <p:attrName>style.visibility</p:attrName>
                                        </p:attrNameLst>
                                      </p:cBhvr>
                                      <p:to>
                                        <p:strVal val="visible"/>
                                      </p:to>
                                    </p:set>
                                    <p:anim calcmode="lin" valueType="num">
                                      <p:cBhvr additive="base">
                                        <p:cTn id="22" dur="500"/>
                                        <p:tgtEl>
                                          <p:spTgt spid="193"/>
                                        </p:tgtEl>
                                        <p:attrNameLst>
                                          <p:attrName>ppt_x</p:attrName>
                                        </p:attrNameLst>
                                      </p:cBhvr>
                                      <p:tavLst>
                                        <p:tav tm="0">
                                          <p:val>
                                            <p:strVal val="#ppt_x-1"/>
                                          </p:val>
                                        </p:tav>
                                        <p:tav tm="100000">
                                          <p:val>
                                            <p:strVal val="#ppt_x"/>
                                          </p:val>
                                        </p:tav>
                                      </p:tavLst>
                                    </p:anim>
                                  </p:childTnLst>
                                </p:cTn>
                              </p:par>
                              <p:par>
                                <p:cTn id="23" presetID="10" presetClass="entr" presetSubtype="0" fill="hold" nodeType="withEffect">
                                  <p:stCondLst>
                                    <p:cond delay="0"/>
                                  </p:stCondLst>
                                  <p:childTnLst>
                                    <p:set>
                                      <p:cBhvr>
                                        <p:cTn id="24" dur="1" fill="hold">
                                          <p:stCondLst>
                                            <p:cond delay="0"/>
                                          </p:stCondLst>
                                        </p:cTn>
                                        <p:tgtEl>
                                          <p:spTgt spid="189"/>
                                        </p:tgtEl>
                                        <p:attrNameLst>
                                          <p:attrName>style.visibility</p:attrName>
                                        </p:attrNameLst>
                                      </p:cBhvr>
                                      <p:to>
                                        <p:strVal val="visible"/>
                                      </p:to>
                                    </p:set>
                                    <p:animEffect transition="in" filter="fade">
                                      <p:cBhvr>
                                        <p:cTn id="25" dur="500"/>
                                        <p:tgtEl>
                                          <p:spTgt spid="189"/>
                                        </p:tgtEl>
                                      </p:cBhvr>
                                    </p:animEffect>
                                  </p:childTnLst>
                                </p:cTn>
                              </p:par>
                              <p:par>
                                <p:cTn id="26" presetID="10" presetClass="entr" presetSubtype="0" fill="hold" nodeType="withEffect">
                                  <p:stCondLst>
                                    <p:cond delay="0"/>
                                  </p:stCondLst>
                                  <p:childTnLst>
                                    <p:set>
                                      <p:cBhvr>
                                        <p:cTn id="27" dur="1" fill="hold">
                                          <p:stCondLst>
                                            <p:cond delay="0"/>
                                          </p:stCondLst>
                                        </p:cTn>
                                        <p:tgtEl>
                                          <p:spTgt spid="192"/>
                                        </p:tgtEl>
                                        <p:attrNameLst>
                                          <p:attrName>style.visibility</p:attrName>
                                        </p:attrNameLst>
                                      </p:cBhvr>
                                      <p:to>
                                        <p:strVal val="visible"/>
                                      </p:to>
                                    </p:set>
                                    <p:animEffect transition="in" filter="fade">
                                      <p:cBhvr>
                                        <p:cTn id="28" dur="500"/>
                                        <p:tgtEl>
                                          <p:spTgt spid="192"/>
                                        </p:tgtEl>
                                      </p:cBhvr>
                                    </p:animEffect>
                                  </p:childTnLst>
                                </p:cTn>
                              </p:par>
                              <p:par>
                                <p:cTn id="29" presetID="10" presetClass="entr" presetSubtype="0" fill="hold" nodeType="withEffect">
                                  <p:stCondLst>
                                    <p:cond delay="0"/>
                                  </p:stCondLst>
                                  <p:childTnLst>
                                    <p:set>
                                      <p:cBhvr>
                                        <p:cTn id="30" dur="1" fill="hold">
                                          <p:stCondLst>
                                            <p:cond delay="0"/>
                                          </p:stCondLst>
                                        </p:cTn>
                                        <p:tgtEl>
                                          <p:spTgt spid="188"/>
                                        </p:tgtEl>
                                        <p:attrNameLst>
                                          <p:attrName>style.visibility</p:attrName>
                                        </p:attrNameLst>
                                      </p:cBhvr>
                                      <p:to>
                                        <p:strVal val="visible"/>
                                      </p:to>
                                    </p:set>
                                    <p:animEffect transition="in" filter="fade">
                                      <p:cBhvr>
                                        <p:cTn id="31" dur="500"/>
                                        <p:tgtEl>
                                          <p:spTgt spid="188"/>
                                        </p:tgtEl>
                                      </p:cBhvr>
                                    </p:animEffect>
                                  </p:childTnLst>
                                </p:cTn>
                              </p:par>
                              <p:par>
                                <p:cTn id="32" presetID="10" presetClass="entr" presetSubtype="0" fill="hold" nodeType="withEffect">
                                  <p:stCondLst>
                                    <p:cond delay="0"/>
                                  </p:stCondLst>
                                  <p:childTnLst>
                                    <p:set>
                                      <p:cBhvr>
                                        <p:cTn id="33" dur="1" fill="hold">
                                          <p:stCondLst>
                                            <p:cond delay="0"/>
                                          </p:stCondLst>
                                        </p:cTn>
                                        <p:tgtEl>
                                          <p:spTgt spid="186"/>
                                        </p:tgtEl>
                                        <p:attrNameLst>
                                          <p:attrName>style.visibility</p:attrName>
                                        </p:attrNameLst>
                                      </p:cBhvr>
                                      <p:to>
                                        <p:strVal val="visible"/>
                                      </p:to>
                                    </p:set>
                                    <p:animEffect transition="in" filter="fade">
                                      <p:cBhvr>
                                        <p:cTn id="34" dur="500"/>
                                        <p:tgtEl>
                                          <p:spTgt spid="186"/>
                                        </p:tgtEl>
                                      </p:cBhvr>
                                    </p:animEffect>
                                  </p:childTnLst>
                                </p:cTn>
                              </p:par>
                              <p:par>
                                <p:cTn id="35" presetID="10" presetClass="entr" presetSubtype="0" fill="hold" nodeType="withEffect">
                                  <p:stCondLst>
                                    <p:cond delay="0"/>
                                  </p:stCondLst>
                                  <p:childTnLst>
                                    <p:set>
                                      <p:cBhvr>
                                        <p:cTn id="36" dur="1" fill="hold">
                                          <p:stCondLst>
                                            <p:cond delay="0"/>
                                          </p:stCondLst>
                                        </p:cTn>
                                        <p:tgtEl>
                                          <p:spTgt spid="180"/>
                                        </p:tgtEl>
                                        <p:attrNameLst>
                                          <p:attrName>style.visibility</p:attrName>
                                        </p:attrNameLst>
                                      </p:cBhvr>
                                      <p:to>
                                        <p:strVal val="visible"/>
                                      </p:to>
                                    </p:set>
                                    <p:animEffect transition="in" filter="fade">
                                      <p:cBhvr>
                                        <p:cTn id="37" dur="1"/>
                                        <p:tgtEl>
                                          <p:spTgt spid="180"/>
                                        </p:tgtEl>
                                      </p:cBhvr>
                                    </p:animEffect>
                                  </p:childTnLst>
                                </p:cTn>
                              </p:par>
                              <p:par>
                                <p:cTn id="38" presetID="2" presetClass="entr" presetSubtype="1" fill="hold" nodeType="withEffect">
                                  <p:stCondLst>
                                    <p:cond delay="0"/>
                                  </p:stCondLst>
                                  <p:childTnLst>
                                    <p:set>
                                      <p:cBhvr>
                                        <p:cTn id="39" dur="1" fill="hold">
                                          <p:stCondLst>
                                            <p:cond delay="0"/>
                                          </p:stCondLst>
                                        </p:cTn>
                                        <p:tgtEl>
                                          <p:spTgt spid="184"/>
                                        </p:tgtEl>
                                        <p:attrNameLst>
                                          <p:attrName>style.visibility</p:attrName>
                                        </p:attrNameLst>
                                      </p:cBhvr>
                                      <p:to>
                                        <p:strVal val="visible"/>
                                      </p:to>
                                    </p:set>
                                    <p:anim calcmode="lin" valueType="num">
                                      <p:cBhvr additive="base">
                                        <p:cTn id="40" dur="500"/>
                                        <p:tgtEl>
                                          <p:spTgt spid="184"/>
                                        </p:tgtEl>
                                        <p:attrNameLst>
                                          <p:attrName>ppt_y</p:attrName>
                                        </p:attrNameLst>
                                      </p:cBhvr>
                                      <p:tavLst>
                                        <p:tav tm="0">
                                          <p:val>
                                            <p:strVal val="#ppt_y-1"/>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198"/>
                                        </p:tgtEl>
                                        <p:attrNameLst>
                                          <p:attrName>style.visibility</p:attrName>
                                        </p:attrNameLst>
                                      </p:cBhvr>
                                      <p:to>
                                        <p:strVal val="visible"/>
                                      </p:to>
                                    </p:set>
                                    <p:animEffect transition="in" filter="fade">
                                      <p:cBhvr>
                                        <p:cTn id="43" dur="2000"/>
                                        <p:tgtEl>
                                          <p:spTgt spid="198"/>
                                        </p:tgtEl>
                                      </p:cBhvr>
                                    </p:animEffect>
                                  </p:childTnLst>
                                </p:cTn>
                              </p:par>
                              <p:par>
                                <p:cTn id="44" presetID="10" presetClass="entr" presetSubtype="0" fill="hold" nodeType="withEffect">
                                  <p:stCondLst>
                                    <p:cond delay="0"/>
                                  </p:stCondLst>
                                  <p:childTnLst>
                                    <p:set>
                                      <p:cBhvr>
                                        <p:cTn id="45" dur="1" fill="hold">
                                          <p:stCondLst>
                                            <p:cond delay="0"/>
                                          </p:stCondLst>
                                        </p:cTn>
                                        <p:tgtEl>
                                          <p:spTgt spid="183"/>
                                        </p:tgtEl>
                                        <p:attrNameLst>
                                          <p:attrName>style.visibility</p:attrName>
                                        </p:attrNameLst>
                                      </p:cBhvr>
                                      <p:to>
                                        <p:strVal val="visible"/>
                                      </p:to>
                                    </p:set>
                                    <p:animEffect transition="in" filter="fade">
                                      <p:cBhvr>
                                        <p:cTn id="46" dur="100"/>
                                        <p:tgtEl>
                                          <p:spTgt spid="183"/>
                                        </p:tgtEl>
                                      </p:cBhvr>
                                    </p:animEffect>
                                  </p:childTnLst>
                                </p:cTn>
                              </p:par>
                              <p:par>
                                <p:cTn id="47" presetID="10" presetClass="entr" presetSubtype="0" fill="hold" nodeType="withEffect">
                                  <p:stCondLst>
                                    <p:cond delay="0"/>
                                  </p:stCondLst>
                                  <p:childTnLst>
                                    <p:set>
                                      <p:cBhvr>
                                        <p:cTn id="48" dur="1" fill="hold">
                                          <p:stCondLst>
                                            <p:cond delay="0"/>
                                          </p:stCondLst>
                                        </p:cTn>
                                        <p:tgtEl>
                                          <p:spTgt spid="199"/>
                                        </p:tgtEl>
                                        <p:attrNameLst>
                                          <p:attrName>style.visibility</p:attrName>
                                        </p:attrNameLst>
                                      </p:cBhvr>
                                      <p:to>
                                        <p:strVal val="visible"/>
                                      </p:to>
                                    </p:set>
                                    <p:animEffect transition="in" filter="fade">
                                      <p:cBhvr>
                                        <p:cTn id="49" dur="500"/>
                                        <p:tgtEl>
                                          <p:spTgt spid="199"/>
                                        </p:tgtEl>
                                      </p:cBhvr>
                                    </p:animEffect>
                                  </p:childTnLst>
                                </p:cTn>
                              </p:par>
                              <p:par>
                                <p:cTn id="50" presetID="10" presetClass="entr" presetSubtype="0" fill="hold" nodeType="withEffect">
                                  <p:stCondLst>
                                    <p:cond delay="0"/>
                                  </p:stCondLst>
                                  <p:childTnLst>
                                    <p:set>
                                      <p:cBhvr>
                                        <p:cTn id="51" dur="1" fill="hold">
                                          <p:stCondLst>
                                            <p:cond delay="0"/>
                                          </p:stCondLst>
                                        </p:cTn>
                                        <p:tgtEl>
                                          <p:spTgt spid="197"/>
                                        </p:tgtEl>
                                        <p:attrNameLst>
                                          <p:attrName>style.visibility</p:attrName>
                                        </p:attrNameLst>
                                      </p:cBhvr>
                                      <p:to>
                                        <p:strVal val="visible"/>
                                      </p:to>
                                    </p:set>
                                    <p:animEffect transition="in" filter="fade">
                                      <p:cBhvr>
                                        <p:cTn id="52" dur="500"/>
                                        <p:tgtEl>
                                          <p:spTgt spid="197"/>
                                        </p:tgtEl>
                                      </p:cBhvr>
                                    </p:animEffect>
                                  </p:childTnLst>
                                </p:cTn>
                              </p:par>
                              <p:par>
                                <p:cTn id="53" presetID="10" presetClass="entr" presetSubtype="0" fill="hold" nodeType="withEffect">
                                  <p:stCondLst>
                                    <p:cond delay="0"/>
                                  </p:stCondLst>
                                  <p:childTnLst>
                                    <p:set>
                                      <p:cBhvr>
                                        <p:cTn id="54" dur="1" fill="hold">
                                          <p:stCondLst>
                                            <p:cond delay="0"/>
                                          </p:stCondLst>
                                        </p:cTn>
                                        <p:tgtEl>
                                          <p:spTgt spid="191"/>
                                        </p:tgtEl>
                                        <p:attrNameLst>
                                          <p:attrName>style.visibility</p:attrName>
                                        </p:attrNameLst>
                                      </p:cBhvr>
                                      <p:to>
                                        <p:strVal val="visible"/>
                                      </p:to>
                                    </p:set>
                                    <p:animEffect transition="in" filter="fade">
                                      <p:cBhvr>
                                        <p:cTn id="55" dur="500"/>
                                        <p:tgtEl>
                                          <p:spTgt spid="191"/>
                                        </p:tgtEl>
                                      </p:cBhvr>
                                    </p:animEffect>
                                  </p:childTnLst>
                                </p:cTn>
                              </p:par>
                              <p:par>
                                <p:cTn id="56" presetID="2" presetClass="entr" presetSubtype="4" fill="hold" nodeType="withEffect">
                                  <p:stCondLst>
                                    <p:cond delay="0"/>
                                  </p:stCondLst>
                                  <p:childTnLst>
                                    <p:set>
                                      <p:cBhvr>
                                        <p:cTn id="57" dur="1" fill="hold">
                                          <p:stCondLst>
                                            <p:cond delay="0"/>
                                          </p:stCondLst>
                                        </p:cTn>
                                        <p:tgtEl>
                                          <p:spTgt spid="195"/>
                                        </p:tgtEl>
                                        <p:attrNameLst>
                                          <p:attrName>style.visibility</p:attrName>
                                        </p:attrNameLst>
                                      </p:cBhvr>
                                      <p:to>
                                        <p:strVal val="visible"/>
                                      </p:to>
                                    </p:set>
                                    <p:anim calcmode="lin" valueType="num">
                                      <p:cBhvr additive="base">
                                        <p:cTn id="58" dur="500"/>
                                        <p:tgtEl>
                                          <p:spTgt spid="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Shape 440"/>
          <p:cNvSpPr txBox="1"/>
          <p:nvPr/>
        </p:nvSpPr>
        <p:spPr>
          <a:xfrm>
            <a:off x="94446" y="1486087"/>
            <a:ext cx="11905295" cy="507831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a:solidFill>
                  <a:schemeClr val="dk1"/>
                </a:solidFill>
                <a:latin typeface="Calibri"/>
                <a:ea typeface="Calibri"/>
                <a:cs typeface="Calibri"/>
                <a:sym typeface="Calibri"/>
              </a:rPr>
              <a:t>                                      </a:t>
            </a:r>
          </a:p>
          <a:p>
            <a:pPr marL="0" marR="0" lvl="0" indent="0" algn="l" rtl="0">
              <a:spcBef>
                <a:spcPts val="0"/>
              </a:spcBef>
              <a:buSzPct val="25000"/>
              <a:buNone/>
            </a:pPr>
            <a:r>
              <a:rPr lang="en-NZ" sz="1800">
                <a:solidFill>
                  <a:schemeClr val="dk1"/>
                </a:solidFill>
                <a:latin typeface="Calibri"/>
                <a:ea typeface="Calibri"/>
                <a:cs typeface="Calibri"/>
                <a:sym typeface="Calibri"/>
              </a:rPr>
              <a:t>Some of the </a:t>
            </a:r>
            <a:r>
              <a:rPr lang="en-NZ" sz="2400" b="1">
                <a:solidFill>
                  <a:schemeClr val="dk1"/>
                </a:solidFill>
                <a:latin typeface="Calibri"/>
                <a:ea typeface="Calibri"/>
                <a:cs typeface="Calibri"/>
                <a:sym typeface="Calibri"/>
              </a:rPr>
              <a:t>indicators of enhanced engagement </a:t>
            </a:r>
            <a:r>
              <a:rPr lang="en-NZ" sz="1800">
                <a:solidFill>
                  <a:schemeClr val="dk1"/>
                </a:solidFill>
                <a:latin typeface="Calibri"/>
                <a:ea typeface="Calibri"/>
                <a:cs typeface="Calibri"/>
                <a:sym typeface="Calibri"/>
              </a:rPr>
              <a:t>for SiE classes in comparison to similar previous classes or comparison classes which were reported across a number of schools included:</a:t>
            </a:r>
          </a:p>
          <a:p>
            <a:pPr marL="0" marR="0" lvl="0" indent="0" algn="l" rtl="0">
              <a:spcBef>
                <a:spcPts val="0"/>
              </a:spcBef>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a:solidFill>
                  <a:schemeClr val="dk1"/>
                </a:solidFill>
                <a:latin typeface="Calibri"/>
                <a:ea typeface="Calibri"/>
                <a:cs typeface="Calibri"/>
                <a:sym typeface="Calibri"/>
              </a:rPr>
              <a:t>Increases in attendance rates</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a:solidFill>
                  <a:schemeClr val="dk1"/>
                </a:solidFill>
                <a:latin typeface="Calibri"/>
                <a:ea typeface="Calibri"/>
                <a:cs typeface="Calibri"/>
                <a:sym typeface="Calibri"/>
              </a:rPr>
              <a:t>Decrease in behaviour incidents</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a:solidFill>
                  <a:schemeClr val="dk1"/>
                </a:solidFill>
                <a:latin typeface="Calibri"/>
                <a:ea typeface="Calibri"/>
                <a:cs typeface="Calibri"/>
                <a:sym typeface="Calibri"/>
              </a:rPr>
              <a:t>Higher retention rates</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a:solidFill>
                  <a:schemeClr val="dk1"/>
                </a:solidFill>
                <a:latin typeface="Calibri"/>
                <a:ea typeface="Calibri"/>
                <a:cs typeface="Calibri"/>
                <a:sym typeface="Calibri"/>
              </a:rPr>
              <a:t>Higher levels of engagement</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a:solidFill>
                  <a:schemeClr val="dk1"/>
                </a:solidFill>
                <a:latin typeface="Calibri"/>
                <a:ea typeface="Calibri"/>
                <a:cs typeface="Calibri"/>
                <a:sym typeface="Calibri"/>
              </a:rPr>
              <a:t>Feedback and reflections from students &amp; teachers</a:t>
            </a:r>
          </a:p>
        </p:txBody>
      </p:sp>
      <p:pic>
        <p:nvPicPr>
          <p:cNvPr id="441" name="Shape 441"/>
          <p:cNvPicPr preferRelativeResize="0"/>
          <p:nvPr/>
        </p:nvPicPr>
        <p:blipFill rotWithShape="1">
          <a:blip r:embed="rId3">
            <a:alphaModFix/>
          </a:blip>
          <a:srcRect/>
          <a:stretch/>
        </p:blipFill>
        <p:spPr>
          <a:xfrm>
            <a:off x="0" y="521345"/>
            <a:ext cx="2565577" cy="788861"/>
          </a:xfrm>
          <a:prstGeom prst="rect">
            <a:avLst/>
          </a:prstGeom>
          <a:noFill/>
          <a:ln>
            <a:noFill/>
          </a:ln>
        </p:spPr>
      </p:pic>
      <p:sp>
        <p:nvSpPr>
          <p:cNvPr id="442" name="Shape 442"/>
          <p:cNvSpPr/>
          <p:nvPr/>
        </p:nvSpPr>
        <p:spPr>
          <a:xfrm>
            <a:off x="2400364" y="561833"/>
            <a:ext cx="5410583" cy="70788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4000" b="1">
                <a:solidFill>
                  <a:schemeClr val="dk1"/>
                </a:solidFill>
                <a:latin typeface="Calibri"/>
                <a:ea typeface="Calibri"/>
                <a:cs typeface="Calibri"/>
                <a:sym typeface="Calibri"/>
              </a:rPr>
              <a:t>Getting runs on the board</a:t>
            </a:r>
          </a:p>
        </p:txBody>
      </p:sp>
      <p:pic>
        <p:nvPicPr>
          <p:cNvPr id="443" name="Shape 443"/>
          <p:cNvPicPr preferRelativeResize="0"/>
          <p:nvPr/>
        </p:nvPicPr>
        <p:blipFill rotWithShape="1">
          <a:blip r:embed="rId4">
            <a:alphaModFix/>
          </a:blip>
          <a:srcRect/>
          <a:stretch/>
        </p:blipFill>
        <p:spPr>
          <a:xfrm>
            <a:off x="8872221" y="270636"/>
            <a:ext cx="3127519" cy="957154"/>
          </a:xfrm>
          <a:prstGeom prst="rect">
            <a:avLst/>
          </a:prstGeom>
          <a:noFill/>
          <a:ln>
            <a:noFill/>
          </a:ln>
        </p:spPr>
      </p:pic>
      <p:pic>
        <p:nvPicPr>
          <p:cNvPr id="444" name="Shape 444"/>
          <p:cNvPicPr preferRelativeResize="0"/>
          <p:nvPr/>
        </p:nvPicPr>
        <p:blipFill rotWithShape="1">
          <a:blip r:embed="rId5">
            <a:alphaModFix/>
          </a:blip>
          <a:srcRect/>
          <a:stretch/>
        </p:blipFill>
        <p:spPr>
          <a:xfrm>
            <a:off x="4984123" y="2630592"/>
            <a:ext cx="6899707" cy="1738868"/>
          </a:xfrm>
          <a:prstGeom prst="rect">
            <a:avLst/>
          </a:prstGeom>
          <a:noFill/>
          <a:ln>
            <a:noFill/>
          </a:ln>
        </p:spPr>
      </p:pic>
      <p:graphicFrame>
        <p:nvGraphicFramePr>
          <p:cNvPr id="445" name="Shape 445"/>
          <p:cNvGraphicFramePr/>
          <p:nvPr/>
        </p:nvGraphicFramePr>
        <p:xfrm>
          <a:off x="5009882" y="4482850"/>
          <a:ext cx="3000000" cy="3000000"/>
        </p:xfrm>
        <a:graphic>
          <a:graphicData uri="http://schemas.openxmlformats.org/drawingml/2006/table">
            <a:tbl>
              <a:tblPr>
                <a:noFill/>
                <a:tableStyleId>{C004081A-BB1F-4E01-AE55-7F281A15B510}</a:tableStyleId>
              </a:tblPr>
              <a:tblGrid>
                <a:gridCol w="2846225"/>
                <a:gridCol w="1931825"/>
                <a:gridCol w="2112125"/>
              </a:tblGrid>
              <a:tr h="434550">
                <a:tc>
                  <a:txBody>
                    <a:bodyPr/>
                    <a:lstStyle/>
                    <a:p>
                      <a:pPr marL="457200" marR="0" lvl="0" indent="0" algn="l" rtl="0">
                        <a:lnSpc>
                          <a:spcPct val="107000"/>
                        </a:lnSpc>
                        <a:spcBef>
                          <a:spcPts val="0"/>
                        </a:spcBef>
                        <a:spcAft>
                          <a:spcPts val="0"/>
                        </a:spcAft>
                        <a:buSzPct val="25000"/>
                        <a:buNone/>
                      </a:pPr>
                      <a:r>
                        <a:rPr lang="en-NZ" sz="1400" b="1" u="none" strike="noStrike" cap="none">
                          <a:latin typeface="Calibri"/>
                          <a:ea typeface="Calibri"/>
                          <a:cs typeface="Calibri"/>
                          <a:sym typeface="Calibri"/>
                        </a:rPr>
                        <a:t>E COLLEGE </a:t>
                      </a:r>
                    </a:p>
                    <a:p>
                      <a:pPr marL="457200" marR="0" lvl="0" indent="0" algn="l" rtl="0">
                        <a:lnSpc>
                          <a:spcPct val="107000"/>
                        </a:lnSpc>
                        <a:spcBef>
                          <a:spcPts val="0"/>
                        </a:spcBef>
                        <a:spcAft>
                          <a:spcPts val="0"/>
                        </a:spcAft>
                        <a:buSzPct val="25000"/>
                        <a:buNone/>
                      </a:pPr>
                      <a:r>
                        <a:rPr lang="en-NZ" sz="1400" b="1" u="none" strike="noStrike" cap="none">
                          <a:latin typeface="Calibri"/>
                          <a:ea typeface="Calibri"/>
                          <a:cs typeface="Calibri"/>
                          <a:sym typeface="Calibri"/>
                        </a:rPr>
                        <a:t>Behaviour Referrals</a:t>
                      </a:r>
                    </a:p>
                  </a:txBody>
                  <a:tcPr marL="68575" marR="68575" marT="0" marB="0">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5DBE5"/>
                    </a:solidFill>
                  </a:tcPr>
                </a:tc>
                <a:tc>
                  <a:txBody>
                    <a:bodyPr/>
                    <a:lstStyle/>
                    <a:p>
                      <a:pPr marL="457200" marR="0" lvl="0" indent="0" algn="ctr" rtl="0">
                        <a:lnSpc>
                          <a:spcPct val="107000"/>
                        </a:lnSpc>
                        <a:spcBef>
                          <a:spcPts val="0"/>
                        </a:spcBef>
                        <a:spcAft>
                          <a:spcPts val="0"/>
                        </a:spcAft>
                        <a:buSzPct val="25000"/>
                        <a:buNone/>
                      </a:pPr>
                      <a:r>
                        <a:rPr lang="en-NZ" sz="1400" b="1" u="none" strike="noStrike" cap="none">
                          <a:latin typeface="Calibri"/>
                          <a:ea typeface="Calibri"/>
                          <a:cs typeface="Calibri"/>
                          <a:sym typeface="Calibri"/>
                        </a:rPr>
                        <a:t>Average</a:t>
                      </a:r>
                    </a:p>
                    <a:p>
                      <a:pPr marL="457200" marR="0" lvl="0" indent="0" algn="ctr" rtl="0">
                        <a:lnSpc>
                          <a:spcPct val="107000"/>
                        </a:lnSpc>
                        <a:spcBef>
                          <a:spcPts val="0"/>
                        </a:spcBef>
                        <a:spcAft>
                          <a:spcPts val="0"/>
                        </a:spcAft>
                        <a:buSzPct val="25000"/>
                        <a:buNone/>
                      </a:pPr>
                      <a:r>
                        <a:rPr lang="en-NZ" sz="1400" b="1" u="none" strike="noStrike" cap="none">
                          <a:latin typeface="Calibri"/>
                          <a:ea typeface="Calibri"/>
                          <a:cs typeface="Calibri"/>
                          <a:sym typeface="Calibri"/>
                        </a:rPr>
                        <a:t>per student</a:t>
                      </a:r>
                    </a:p>
                  </a:txBody>
                  <a:tcPr marL="68575" marR="68575" marT="0" marB="0">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5DBE5"/>
                    </a:solidFill>
                  </a:tcPr>
                </a:tc>
                <a:tc>
                  <a:txBody>
                    <a:bodyPr/>
                    <a:lstStyle/>
                    <a:p>
                      <a:pPr marL="457200" marR="0" lvl="0" indent="0" algn="l" rtl="0">
                        <a:lnSpc>
                          <a:spcPct val="107000"/>
                        </a:lnSpc>
                        <a:spcBef>
                          <a:spcPts val="0"/>
                        </a:spcBef>
                        <a:spcAft>
                          <a:spcPts val="0"/>
                        </a:spcAft>
                        <a:buSzPct val="25000"/>
                        <a:buNone/>
                      </a:pPr>
                      <a:r>
                        <a:rPr lang="en-NZ" sz="1400" b="1" u="none" strike="noStrike" cap="none">
                          <a:latin typeface="Calibri"/>
                          <a:ea typeface="Calibri"/>
                          <a:cs typeface="Calibri"/>
                          <a:sym typeface="Calibri"/>
                        </a:rPr>
                        <a:t>Change</a:t>
                      </a:r>
                    </a:p>
                  </a:txBody>
                  <a:tcPr marL="68575" marR="68575" marT="0" marB="0">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5DBE5"/>
                    </a:solidFill>
                  </a:tcPr>
                </a:tc>
              </a:tr>
              <a:tr h="295500">
                <a:tc>
                  <a:txBody>
                    <a:bodyPr/>
                    <a:lstStyle/>
                    <a:p>
                      <a:pPr marL="457200" marR="0" lvl="0" indent="0" algn="l" rtl="0">
                        <a:lnSpc>
                          <a:spcPct val="107000"/>
                        </a:lnSpc>
                        <a:spcBef>
                          <a:spcPts val="0"/>
                        </a:spcBef>
                        <a:spcAft>
                          <a:spcPts val="0"/>
                        </a:spcAft>
                        <a:buSzPct val="25000"/>
                        <a:buNone/>
                      </a:pPr>
                      <a:r>
                        <a:rPr lang="en-NZ" sz="1400" b="1" u="none" strike="noStrike" cap="none">
                          <a:latin typeface="Calibri"/>
                          <a:ea typeface="Calibri"/>
                          <a:cs typeface="Calibri"/>
                          <a:sym typeface="Calibri"/>
                        </a:rPr>
                        <a:t>Year 11 Sports Studies 2014</a:t>
                      </a:r>
                    </a:p>
                  </a:txBody>
                  <a:tcPr marL="68575" marR="68575" marT="0" marB="0">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5DCE4"/>
                    </a:solidFill>
                  </a:tcPr>
                </a:tc>
                <a:tc>
                  <a:txBody>
                    <a:bodyPr/>
                    <a:lstStyle/>
                    <a:p>
                      <a:pPr marL="457200" marR="0" lvl="0" indent="0" algn="ctr" rtl="0">
                        <a:lnSpc>
                          <a:spcPct val="107000"/>
                        </a:lnSpc>
                        <a:spcBef>
                          <a:spcPts val="0"/>
                        </a:spcBef>
                        <a:spcAft>
                          <a:spcPts val="0"/>
                        </a:spcAft>
                        <a:buSzPct val="25000"/>
                        <a:buNone/>
                      </a:pPr>
                      <a:r>
                        <a:rPr lang="en-NZ" sz="1400" u="none" strike="noStrike" cap="none">
                          <a:latin typeface="Calibri"/>
                          <a:ea typeface="Calibri"/>
                          <a:cs typeface="Calibri"/>
                          <a:sym typeface="Calibri"/>
                        </a:rPr>
                        <a:t>4.83</a:t>
                      </a:r>
                    </a:p>
                  </a:txBody>
                  <a:tcPr marL="68575" marR="68575" marT="0" marB="0">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tcPr>
                </a:tc>
                <a:tc>
                  <a:txBody>
                    <a:bodyPr/>
                    <a:lstStyle/>
                    <a:p>
                      <a:pPr marL="457200" marR="0" lvl="0" indent="0" algn="l" rtl="0">
                        <a:lnSpc>
                          <a:spcPct val="107000"/>
                        </a:lnSpc>
                        <a:spcBef>
                          <a:spcPts val="0"/>
                        </a:spcBef>
                        <a:spcAft>
                          <a:spcPts val="0"/>
                        </a:spcAft>
                        <a:buSzPct val="25000"/>
                        <a:buNone/>
                      </a:pPr>
                      <a:r>
                        <a:rPr lang="en-NZ" sz="1400" u="none" strike="noStrike" cap="none">
                          <a:latin typeface="Calibri"/>
                          <a:ea typeface="Calibri"/>
                          <a:cs typeface="Calibri"/>
                          <a:sym typeface="Calibri"/>
                        </a:rPr>
                        <a:t>Decreased by 48%</a:t>
                      </a:r>
                    </a:p>
                  </a:txBody>
                  <a:tcPr marL="68575" marR="68575" marT="0" marB="0">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tcPr>
                </a:tc>
              </a:tr>
              <a:tr h="270450">
                <a:tc>
                  <a:txBody>
                    <a:bodyPr/>
                    <a:lstStyle/>
                    <a:p>
                      <a:pPr marL="457200" marR="0" lvl="0" indent="0" algn="l" rtl="0">
                        <a:lnSpc>
                          <a:spcPct val="107000"/>
                        </a:lnSpc>
                        <a:spcBef>
                          <a:spcPts val="0"/>
                        </a:spcBef>
                        <a:spcAft>
                          <a:spcPts val="0"/>
                        </a:spcAft>
                        <a:buSzPct val="25000"/>
                        <a:buNone/>
                      </a:pPr>
                      <a:r>
                        <a:rPr lang="en-NZ" sz="1400" b="1" u="none" strike="noStrike" cap="none">
                          <a:latin typeface="Calibri"/>
                          <a:ea typeface="Calibri"/>
                          <a:cs typeface="Calibri"/>
                          <a:sym typeface="Calibri"/>
                        </a:rPr>
                        <a:t>c.f. same students in 2013</a:t>
                      </a:r>
                    </a:p>
                  </a:txBody>
                  <a:tcPr marL="68575" marR="68575" marT="0" marB="0">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5DCE4"/>
                    </a:solidFill>
                  </a:tcPr>
                </a:tc>
                <a:tc>
                  <a:txBody>
                    <a:bodyPr/>
                    <a:lstStyle/>
                    <a:p>
                      <a:pPr marL="457200" marR="0" lvl="0" indent="0" algn="ctr" rtl="0">
                        <a:lnSpc>
                          <a:spcPct val="107000"/>
                        </a:lnSpc>
                        <a:spcBef>
                          <a:spcPts val="0"/>
                        </a:spcBef>
                        <a:spcAft>
                          <a:spcPts val="0"/>
                        </a:spcAft>
                        <a:buSzPct val="25000"/>
                        <a:buNone/>
                      </a:pPr>
                      <a:r>
                        <a:rPr lang="en-NZ" sz="1400" u="none" strike="noStrike" cap="none">
                          <a:latin typeface="Calibri"/>
                          <a:ea typeface="Calibri"/>
                          <a:cs typeface="Calibri"/>
                          <a:sym typeface="Calibri"/>
                        </a:rPr>
                        <a:t>9.35</a:t>
                      </a:r>
                    </a:p>
                  </a:txBody>
                  <a:tcPr marL="68575" marR="68575" marT="0" marB="0">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tcPr>
                </a:tc>
                <a:tc>
                  <a:txBody>
                    <a:bodyPr/>
                    <a:lstStyle/>
                    <a:p>
                      <a:pPr marL="457200" marR="0" lvl="0" indent="0" algn="ctr" rtl="0">
                        <a:lnSpc>
                          <a:spcPct val="107000"/>
                        </a:lnSpc>
                        <a:spcBef>
                          <a:spcPts val="0"/>
                        </a:spcBef>
                        <a:spcAft>
                          <a:spcPts val="0"/>
                        </a:spcAft>
                        <a:buSzPct val="25000"/>
                        <a:buNone/>
                      </a:pPr>
                      <a:r>
                        <a:rPr lang="en-NZ" sz="1400" u="none" strike="noStrike" cap="none">
                          <a:latin typeface="Calibri"/>
                          <a:ea typeface="Calibri"/>
                          <a:cs typeface="Calibri"/>
                          <a:sym typeface="Calibri"/>
                        </a:rPr>
                        <a:t> </a:t>
                      </a:r>
                    </a:p>
                  </a:txBody>
                  <a:tcPr marL="68575" marR="68575" marT="0" marB="0">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tcPr>
                </a:tc>
              </a:tr>
              <a:tr h="283325">
                <a:tc>
                  <a:txBody>
                    <a:bodyPr/>
                    <a:lstStyle/>
                    <a:p>
                      <a:pPr marL="457200" marR="0" lvl="0" indent="0" algn="l" rtl="0">
                        <a:lnSpc>
                          <a:spcPct val="107000"/>
                        </a:lnSpc>
                        <a:spcBef>
                          <a:spcPts val="0"/>
                        </a:spcBef>
                        <a:spcAft>
                          <a:spcPts val="0"/>
                        </a:spcAft>
                        <a:buSzPct val="25000"/>
                        <a:buNone/>
                      </a:pPr>
                      <a:r>
                        <a:rPr lang="en-NZ" sz="1400" b="1" u="none" strike="noStrike" cap="none">
                          <a:latin typeface="Calibri"/>
                          <a:ea typeface="Calibri"/>
                          <a:cs typeface="Calibri"/>
                          <a:sym typeface="Calibri"/>
                        </a:rPr>
                        <a:t>Year 11 Control Group 2014</a:t>
                      </a:r>
                    </a:p>
                  </a:txBody>
                  <a:tcPr marL="68575" marR="68575" marT="0" marB="0">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D5DCE4"/>
                    </a:solidFill>
                  </a:tcPr>
                </a:tc>
                <a:tc>
                  <a:txBody>
                    <a:bodyPr/>
                    <a:lstStyle/>
                    <a:p>
                      <a:pPr marL="457200" marR="0" lvl="0" indent="0" algn="ctr" rtl="0">
                        <a:lnSpc>
                          <a:spcPct val="107000"/>
                        </a:lnSpc>
                        <a:spcBef>
                          <a:spcPts val="0"/>
                        </a:spcBef>
                        <a:spcAft>
                          <a:spcPts val="0"/>
                        </a:spcAft>
                        <a:buSzPct val="25000"/>
                        <a:buNone/>
                      </a:pPr>
                      <a:r>
                        <a:rPr lang="en-NZ" sz="1400" u="none" strike="noStrike" cap="none">
                          <a:latin typeface="Calibri"/>
                          <a:ea typeface="Calibri"/>
                          <a:cs typeface="Calibri"/>
                          <a:sym typeface="Calibri"/>
                        </a:rPr>
                        <a:t>6.78</a:t>
                      </a:r>
                    </a:p>
                  </a:txBody>
                  <a:tcPr marL="68575" marR="68575" marT="0" marB="0">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457200" marR="0" lvl="0" indent="0" algn="ctr" rtl="0">
                        <a:lnSpc>
                          <a:spcPct val="107000"/>
                        </a:lnSpc>
                        <a:spcBef>
                          <a:spcPts val="0"/>
                        </a:spcBef>
                        <a:spcAft>
                          <a:spcPts val="0"/>
                        </a:spcAft>
                        <a:buSzPct val="25000"/>
                        <a:buNone/>
                      </a:pPr>
                      <a:r>
                        <a:rPr lang="en-NZ" sz="1400" u="none" strike="noStrike" cap="none">
                          <a:latin typeface="Calibri"/>
                          <a:ea typeface="Calibri"/>
                          <a:cs typeface="Calibri"/>
                          <a:sym typeface="Calibri"/>
                        </a:rPr>
                        <a:t>Increased by 61%</a:t>
                      </a:r>
                    </a:p>
                  </a:txBody>
                  <a:tcPr marL="68575" marR="68575" marT="0" marB="0">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pic>
        <p:nvPicPr>
          <p:cNvPr id="451" name="Shape 451"/>
          <p:cNvPicPr preferRelativeResize="0"/>
          <p:nvPr/>
        </p:nvPicPr>
        <p:blipFill rotWithShape="1">
          <a:blip r:embed="rId3">
            <a:alphaModFix/>
          </a:blip>
          <a:srcRect/>
          <a:stretch/>
        </p:blipFill>
        <p:spPr>
          <a:xfrm>
            <a:off x="106133" y="1892052"/>
            <a:ext cx="3895356" cy="4891842"/>
          </a:xfrm>
          <a:prstGeom prst="rect">
            <a:avLst/>
          </a:prstGeom>
          <a:noFill/>
          <a:ln>
            <a:noFill/>
          </a:ln>
        </p:spPr>
      </p:pic>
      <p:pic>
        <p:nvPicPr>
          <p:cNvPr id="452" name="Shape 452"/>
          <p:cNvPicPr preferRelativeResize="0"/>
          <p:nvPr/>
        </p:nvPicPr>
        <p:blipFill rotWithShape="1">
          <a:blip r:embed="rId4">
            <a:alphaModFix/>
          </a:blip>
          <a:srcRect/>
          <a:stretch/>
        </p:blipFill>
        <p:spPr>
          <a:xfrm>
            <a:off x="4003546" y="1927702"/>
            <a:ext cx="3880702" cy="4856190"/>
          </a:xfrm>
          <a:prstGeom prst="rect">
            <a:avLst/>
          </a:prstGeom>
          <a:solidFill>
            <a:srgbClr val="FFFF00"/>
          </a:solidFill>
          <a:ln>
            <a:noFill/>
          </a:ln>
        </p:spPr>
      </p:pic>
      <p:pic>
        <p:nvPicPr>
          <p:cNvPr id="453" name="Shape 453"/>
          <p:cNvPicPr preferRelativeResize="0"/>
          <p:nvPr/>
        </p:nvPicPr>
        <p:blipFill rotWithShape="1">
          <a:blip r:embed="rId5">
            <a:alphaModFix/>
          </a:blip>
          <a:srcRect/>
          <a:stretch/>
        </p:blipFill>
        <p:spPr>
          <a:xfrm>
            <a:off x="8080046" y="1892051"/>
            <a:ext cx="3821220" cy="4891841"/>
          </a:xfrm>
          <a:prstGeom prst="rect">
            <a:avLst/>
          </a:prstGeom>
          <a:noFill/>
          <a:ln>
            <a:noFill/>
          </a:ln>
        </p:spPr>
      </p:pic>
      <p:sp>
        <p:nvSpPr>
          <p:cNvPr id="454" name="Shape 454"/>
          <p:cNvSpPr txBox="1"/>
          <p:nvPr/>
        </p:nvSpPr>
        <p:spPr>
          <a:xfrm>
            <a:off x="2107524" y="735454"/>
            <a:ext cx="8441160" cy="1138772"/>
          </a:xfrm>
          <a:prstGeom prst="rect">
            <a:avLst/>
          </a:prstGeom>
          <a:noFill/>
          <a:ln>
            <a:noFill/>
          </a:ln>
        </p:spPr>
        <p:txBody>
          <a:bodyPr lIns="91425" tIns="45700" rIns="91425" bIns="45700" anchor="t" anchorCtr="0">
            <a:noAutofit/>
          </a:bodyPr>
          <a:lstStyle/>
          <a:p>
            <a:pPr marL="0" marR="0" lvl="0" indent="0" algn="l" rtl="0">
              <a:spcBef>
                <a:spcPts val="0"/>
              </a:spcBef>
              <a:buNone/>
            </a:pPr>
            <a:endParaRPr sz="1000" i="1">
              <a:solidFill>
                <a:srgbClr val="00B050"/>
              </a:solidFill>
              <a:latin typeface="Calibri"/>
              <a:ea typeface="Calibri"/>
              <a:cs typeface="Calibri"/>
              <a:sym typeface="Calibri"/>
            </a:endParaRPr>
          </a:p>
          <a:p>
            <a:pPr marL="0" marR="0" lvl="0" indent="0" algn="l" rtl="0">
              <a:spcBef>
                <a:spcPts val="0"/>
              </a:spcBef>
              <a:buClr>
                <a:schemeClr val="dk1"/>
              </a:buClr>
              <a:buSzPct val="100000"/>
              <a:buFont typeface="Arial"/>
              <a:buChar char="•"/>
            </a:pPr>
            <a:r>
              <a:rPr lang="en-NZ" sz="2000">
                <a:solidFill>
                  <a:schemeClr val="dk1"/>
                </a:solidFill>
                <a:latin typeface="Calibri"/>
                <a:ea typeface="Calibri"/>
                <a:cs typeface="Calibri"/>
                <a:sym typeface="Calibri"/>
              </a:rPr>
              <a:t>item bank of 24 questions on a 1 (strongly disagree) to 5 (strongly agree) scale eg. “My teacher encourages us to keep trying especially when we get stuck”</a:t>
            </a:r>
          </a:p>
          <a:p>
            <a:pPr marL="457200" marR="0" lvl="1" indent="0" algn="l" rtl="0">
              <a:spcBef>
                <a:spcPts val="0"/>
              </a:spcBef>
              <a:buClr>
                <a:schemeClr val="dk1"/>
              </a:buClr>
              <a:buFont typeface="Arial"/>
              <a:buNone/>
            </a:pPr>
            <a:endParaRPr sz="1800" b="0" i="0" u="none" strike="noStrike" cap="none">
              <a:solidFill>
                <a:schemeClr val="dk1"/>
              </a:solidFill>
              <a:latin typeface="Calibri"/>
              <a:ea typeface="Calibri"/>
              <a:cs typeface="Calibri"/>
              <a:sym typeface="Calibri"/>
            </a:endParaRPr>
          </a:p>
        </p:txBody>
      </p:sp>
      <p:pic>
        <p:nvPicPr>
          <p:cNvPr id="455" name="Shape 455"/>
          <p:cNvPicPr preferRelativeResize="0"/>
          <p:nvPr/>
        </p:nvPicPr>
        <p:blipFill rotWithShape="1">
          <a:blip r:embed="rId6">
            <a:alphaModFix/>
          </a:blip>
          <a:srcRect/>
          <a:stretch/>
        </p:blipFill>
        <p:spPr>
          <a:xfrm>
            <a:off x="824734" y="0"/>
            <a:ext cx="2565577" cy="788861"/>
          </a:xfrm>
          <a:prstGeom prst="rect">
            <a:avLst/>
          </a:prstGeom>
          <a:noFill/>
          <a:ln>
            <a:noFill/>
          </a:ln>
        </p:spPr>
      </p:pic>
      <p:sp>
        <p:nvSpPr>
          <p:cNvPr id="456" name="Shape 456"/>
          <p:cNvSpPr txBox="1"/>
          <p:nvPr/>
        </p:nvSpPr>
        <p:spPr>
          <a:xfrm>
            <a:off x="3530587" y="102042"/>
            <a:ext cx="3418448" cy="58477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3200" b="1">
                <a:solidFill>
                  <a:schemeClr val="dk1"/>
                </a:solidFill>
                <a:latin typeface="Calibri"/>
                <a:ea typeface="Calibri"/>
                <a:cs typeface="Calibri"/>
                <a:sym typeface="Calibri"/>
              </a:rPr>
              <a:t>Me &amp; My Class</a:t>
            </a:r>
          </a:p>
        </p:txBody>
      </p:sp>
      <p:sp>
        <p:nvSpPr>
          <p:cNvPr id="457" name="Shape 457"/>
          <p:cNvSpPr txBox="1"/>
          <p:nvPr/>
        </p:nvSpPr>
        <p:spPr>
          <a:xfrm>
            <a:off x="8388445" y="3894132"/>
            <a:ext cx="2160240" cy="584774"/>
          </a:xfrm>
          <a:prstGeom prst="rect">
            <a:avLst/>
          </a:prstGeom>
          <a:solidFill>
            <a:srgbClr val="FFFF00"/>
          </a:solidFill>
          <a:ln>
            <a:noFill/>
          </a:ln>
        </p:spPr>
        <p:txBody>
          <a:bodyPr lIns="91425" tIns="45700" rIns="91425" bIns="45700" anchor="t" anchorCtr="0">
            <a:noAutofit/>
          </a:bodyPr>
          <a:lstStyle/>
          <a:p>
            <a:pPr marL="0" marR="0" lvl="0" indent="0" algn="l" rtl="0">
              <a:spcBef>
                <a:spcPts val="0"/>
              </a:spcBef>
              <a:buSzPct val="25000"/>
              <a:buNone/>
            </a:pPr>
            <a:r>
              <a:rPr lang="en-NZ" sz="3200" b="1">
                <a:solidFill>
                  <a:srgbClr val="FF0000"/>
                </a:solidFill>
                <a:latin typeface="Calibri"/>
                <a:ea typeface="Calibri"/>
                <a:cs typeface="Calibri"/>
                <a:sym typeface="Calibri"/>
              </a:rPr>
              <a:t>SIE Class 2</a:t>
            </a:r>
          </a:p>
        </p:txBody>
      </p:sp>
      <p:sp>
        <p:nvSpPr>
          <p:cNvPr id="458" name="Shape 458"/>
          <p:cNvSpPr txBox="1"/>
          <p:nvPr/>
        </p:nvSpPr>
        <p:spPr>
          <a:xfrm>
            <a:off x="4197287" y="3894132"/>
            <a:ext cx="2400459" cy="1077217"/>
          </a:xfrm>
          <a:prstGeom prst="rect">
            <a:avLst/>
          </a:prstGeom>
          <a:solidFill>
            <a:srgbClr val="FFFF00"/>
          </a:solidFill>
          <a:ln>
            <a:noFill/>
          </a:ln>
        </p:spPr>
        <p:txBody>
          <a:bodyPr lIns="91425" tIns="45700" rIns="91425" bIns="45700" anchor="t" anchorCtr="0">
            <a:noAutofit/>
          </a:bodyPr>
          <a:lstStyle/>
          <a:p>
            <a:pPr marL="0" marR="0" lvl="0" indent="0" algn="ctr" rtl="0">
              <a:spcBef>
                <a:spcPts val="0"/>
              </a:spcBef>
              <a:buSzPct val="25000"/>
              <a:buNone/>
            </a:pPr>
            <a:r>
              <a:rPr lang="en-NZ" sz="3200" b="1">
                <a:solidFill>
                  <a:srgbClr val="002060"/>
                </a:solidFill>
                <a:latin typeface="Calibri"/>
                <a:ea typeface="Calibri"/>
                <a:cs typeface="Calibri"/>
                <a:sym typeface="Calibri"/>
              </a:rPr>
              <a:t>Non SiE Class</a:t>
            </a:r>
          </a:p>
        </p:txBody>
      </p:sp>
      <p:sp>
        <p:nvSpPr>
          <p:cNvPr id="459" name="Shape 459"/>
          <p:cNvSpPr txBox="1"/>
          <p:nvPr/>
        </p:nvSpPr>
        <p:spPr>
          <a:xfrm>
            <a:off x="413158" y="3894132"/>
            <a:ext cx="2237805" cy="584774"/>
          </a:xfrm>
          <a:prstGeom prst="rect">
            <a:avLst/>
          </a:prstGeom>
          <a:solidFill>
            <a:srgbClr val="FFFF00"/>
          </a:solidFill>
          <a:ln>
            <a:noFill/>
          </a:ln>
        </p:spPr>
        <p:txBody>
          <a:bodyPr lIns="91425" tIns="45700" rIns="91425" bIns="45700" anchor="t" anchorCtr="0">
            <a:noAutofit/>
          </a:bodyPr>
          <a:lstStyle/>
          <a:p>
            <a:pPr marL="0" marR="0" lvl="0" indent="0" algn="l" rtl="0">
              <a:spcBef>
                <a:spcPts val="0"/>
              </a:spcBef>
              <a:buSzPct val="25000"/>
              <a:buNone/>
            </a:pPr>
            <a:r>
              <a:rPr lang="en-NZ" sz="3200" b="1">
                <a:solidFill>
                  <a:srgbClr val="FF0000"/>
                </a:solidFill>
                <a:latin typeface="Calibri"/>
                <a:ea typeface="Calibri"/>
                <a:cs typeface="Calibri"/>
                <a:sym typeface="Calibri"/>
              </a:rPr>
              <a:t>SIE Class 1</a:t>
            </a:r>
          </a:p>
        </p:txBody>
      </p:sp>
      <p:pic>
        <p:nvPicPr>
          <p:cNvPr id="460" name="Shape 460"/>
          <p:cNvPicPr preferRelativeResize="0"/>
          <p:nvPr/>
        </p:nvPicPr>
        <p:blipFill rotWithShape="1">
          <a:blip r:embed="rId7">
            <a:alphaModFix/>
          </a:blip>
          <a:srcRect/>
          <a:stretch/>
        </p:blipFill>
        <p:spPr>
          <a:xfrm>
            <a:off x="8902497" y="0"/>
            <a:ext cx="3124553" cy="95973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Shape 466"/>
          <p:cNvSpPr txBox="1"/>
          <p:nvPr/>
        </p:nvSpPr>
        <p:spPr>
          <a:xfrm>
            <a:off x="546547" y="1313644"/>
            <a:ext cx="11333408" cy="32624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800">
                <a:solidFill>
                  <a:schemeClr val="dk1"/>
                </a:solidFill>
                <a:latin typeface="Calibri"/>
                <a:ea typeface="Calibri"/>
                <a:cs typeface="Calibri"/>
                <a:sym typeface="Calibri"/>
              </a:rPr>
              <a:t>Some of the </a:t>
            </a:r>
            <a:r>
              <a:rPr lang="en-NZ" sz="2000" b="1">
                <a:solidFill>
                  <a:schemeClr val="dk1"/>
                </a:solidFill>
                <a:latin typeface="Calibri"/>
                <a:ea typeface="Calibri"/>
                <a:cs typeface="Calibri"/>
                <a:sym typeface="Calibri"/>
              </a:rPr>
              <a:t>indicators of improved achievement </a:t>
            </a:r>
            <a:r>
              <a:rPr lang="en-NZ" sz="1800">
                <a:solidFill>
                  <a:schemeClr val="dk1"/>
                </a:solidFill>
                <a:latin typeface="Calibri"/>
                <a:ea typeface="Calibri"/>
                <a:cs typeface="Calibri"/>
                <a:sym typeface="Calibri"/>
              </a:rPr>
              <a:t>compared to previous students or classes or groups of comparison students which were reported across a number of schools included: </a:t>
            </a:r>
          </a:p>
          <a:p>
            <a:pPr marL="0" marR="0" lvl="0" indent="0" algn="l" rtl="0">
              <a:spcBef>
                <a:spcPts val="0"/>
              </a:spcBef>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a:solidFill>
                  <a:schemeClr val="dk1"/>
                </a:solidFill>
                <a:latin typeface="Calibri"/>
                <a:ea typeface="Calibri"/>
                <a:cs typeface="Calibri"/>
                <a:sym typeface="Calibri"/>
              </a:rPr>
              <a:t>Higher rates of task or assignment completion </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a:solidFill>
                  <a:schemeClr val="dk1"/>
                </a:solidFill>
                <a:latin typeface="Calibri"/>
                <a:ea typeface="Calibri"/>
                <a:cs typeface="Calibri"/>
                <a:sym typeface="Calibri"/>
              </a:rPr>
              <a:t>Higher than predicted class results</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400">
                <a:solidFill>
                  <a:schemeClr val="dk1"/>
                </a:solidFill>
                <a:latin typeface="Calibri"/>
                <a:ea typeface="Calibri"/>
                <a:cs typeface="Calibri"/>
                <a:sym typeface="Calibri"/>
              </a:rPr>
              <a:t>Improved NCEA results larger proportions of a class achieving particular achievement standard</a:t>
            </a:r>
            <a:r>
              <a:rPr lang="en-NZ" sz="1800">
                <a:solidFill>
                  <a:schemeClr val="dk1"/>
                </a:solidFill>
                <a:latin typeface="Calibri"/>
                <a:ea typeface="Calibri"/>
                <a:cs typeface="Calibri"/>
                <a:sym typeface="Calibri"/>
              </a:rPr>
              <a:t> </a:t>
            </a:r>
            <a:r>
              <a:rPr lang="en-NZ" sz="2400">
                <a:solidFill>
                  <a:schemeClr val="dk1"/>
                </a:solidFill>
                <a:latin typeface="Calibri"/>
                <a:ea typeface="Calibri"/>
                <a:cs typeface="Calibri"/>
                <a:sym typeface="Calibri"/>
              </a:rPr>
              <a:t>higher proportions of merits, excellences, or endorsements</a:t>
            </a:r>
            <a:r>
              <a:rPr lang="en-NZ" sz="1800">
                <a:solidFill>
                  <a:schemeClr val="dk1"/>
                </a:solidFill>
                <a:latin typeface="Calibri"/>
                <a:ea typeface="Calibri"/>
                <a:cs typeface="Calibri"/>
                <a:sym typeface="Calibri"/>
              </a:rPr>
              <a:t>). </a:t>
            </a:r>
          </a:p>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467" name="Shape 467"/>
          <p:cNvPicPr preferRelativeResize="0"/>
          <p:nvPr/>
        </p:nvPicPr>
        <p:blipFill rotWithShape="1">
          <a:blip r:embed="rId3">
            <a:alphaModFix/>
          </a:blip>
          <a:srcRect/>
          <a:stretch/>
        </p:blipFill>
        <p:spPr>
          <a:xfrm>
            <a:off x="94446" y="93028"/>
            <a:ext cx="2373108" cy="729681"/>
          </a:xfrm>
          <a:prstGeom prst="rect">
            <a:avLst/>
          </a:prstGeom>
          <a:noFill/>
          <a:ln>
            <a:noFill/>
          </a:ln>
        </p:spPr>
      </p:pic>
      <p:sp>
        <p:nvSpPr>
          <p:cNvPr id="468" name="Shape 468"/>
          <p:cNvSpPr/>
          <p:nvPr/>
        </p:nvSpPr>
        <p:spPr>
          <a:xfrm>
            <a:off x="2251919" y="125926"/>
            <a:ext cx="5911401" cy="70788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4000" b="1">
                <a:solidFill>
                  <a:schemeClr val="dk1"/>
                </a:solidFill>
                <a:latin typeface="Calibri"/>
                <a:ea typeface="Calibri"/>
                <a:cs typeface="Calibri"/>
                <a:sym typeface="Calibri"/>
              </a:rPr>
              <a:t>Getting runs on the board</a:t>
            </a:r>
          </a:p>
        </p:txBody>
      </p:sp>
      <p:pic>
        <p:nvPicPr>
          <p:cNvPr id="469" name="Shape 469"/>
          <p:cNvPicPr preferRelativeResize="0"/>
          <p:nvPr/>
        </p:nvPicPr>
        <p:blipFill rotWithShape="1">
          <a:blip r:embed="rId4">
            <a:alphaModFix/>
          </a:blip>
          <a:srcRect/>
          <a:stretch/>
        </p:blipFill>
        <p:spPr>
          <a:xfrm>
            <a:off x="8902497" y="0"/>
            <a:ext cx="3124553" cy="959735"/>
          </a:xfrm>
          <a:prstGeom prst="rect">
            <a:avLst/>
          </a:prstGeom>
          <a:noFill/>
          <a:ln>
            <a:noFill/>
          </a:ln>
        </p:spPr>
      </p:pic>
      <p:graphicFrame>
        <p:nvGraphicFramePr>
          <p:cNvPr id="470" name="Shape 470"/>
          <p:cNvGraphicFramePr/>
          <p:nvPr/>
        </p:nvGraphicFramePr>
        <p:xfrm>
          <a:off x="808883" y="5581432"/>
          <a:ext cx="3000000" cy="3000000"/>
        </p:xfrm>
        <a:graphic>
          <a:graphicData uri="http://schemas.openxmlformats.org/drawingml/2006/table">
            <a:tbl>
              <a:tblPr>
                <a:noFill/>
                <a:tableStyleId>{C004081A-BB1F-4E01-AE55-7F281A15B510}</a:tableStyleId>
              </a:tblPr>
              <a:tblGrid>
                <a:gridCol w="3316625"/>
                <a:gridCol w="2133850"/>
                <a:gridCol w="2011925"/>
              </a:tblGrid>
              <a:tr h="268575">
                <a:tc>
                  <a:txBody>
                    <a:bodyPr/>
                    <a:lstStyle/>
                    <a:p>
                      <a:pPr marL="0" marR="0" lvl="0" indent="0" algn="l" rtl="0">
                        <a:lnSpc>
                          <a:spcPct val="107000"/>
                        </a:lnSpc>
                        <a:spcBef>
                          <a:spcPts val="0"/>
                        </a:spcBef>
                        <a:spcAft>
                          <a:spcPts val="0"/>
                        </a:spcAft>
                        <a:buSzPct val="25000"/>
                        <a:buNone/>
                      </a:pPr>
                      <a:r>
                        <a:rPr lang="en-NZ" sz="1600" b="1" u="none" strike="noStrike" cap="none">
                          <a:latin typeface="Calibri"/>
                          <a:ea typeface="Calibri"/>
                          <a:cs typeface="Calibri"/>
                          <a:sym typeface="Calibri"/>
                        </a:rPr>
                        <a:t>E College 2014 NCEA Data</a:t>
                      </a:r>
                    </a:p>
                  </a:txBody>
                  <a:tcPr marL="68575" marR="68575" marT="0" marB="0" anchor="ctr">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c>
                  <a:txBody>
                    <a:bodyPr/>
                    <a:lstStyle/>
                    <a:p>
                      <a:pPr marL="0" marR="0" lvl="0" indent="0" algn="ctr" rtl="0">
                        <a:lnSpc>
                          <a:spcPct val="107000"/>
                        </a:lnSpc>
                        <a:spcBef>
                          <a:spcPts val="0"/>
                        </a:spcBef>
                        <a:spcAft>
                          <a:spcPts val="0"/>
                        </a:spcAft>
                        <a:buSzPct val="25000"/>
                        <a:buNone/>
                      </a:pPr>
                      <a:r>
                        <a:rPr lang="en-NZ" sz="1600" b="1" u="none" strike="noStrike" cap="none">
                          <a:latin typeface="Calibri"/>
                          <a:ea typeface="Calibri"/>
                          <a:cs typeface="Calibri"/>
                          <a:sym typeface="Calibri"/>
                        </a:rPr>
                        <a:t>Year 11 Sports Studies </a:t>
                      </a:r>
                    </a:p>
                  </a:txBody>
                  <a:tcPr marL="68575" marR="68575" marT="0" marB="0"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c>
                  <a:txBody>
                    <a:bodyPr/>
                    <a:lstStyle/>
                    <a:p>
                      <a:pPr marL="0" marR="0" lvl="0" indent="0" algn="ctr" rtl="0">
                        <a:lnSpc>
                          <a:spcPct val="107000"/>
                        </a:lnSpc>
                        <a:spcBef>
                          <a:spcPts val="0"/>
                        </a:spcBef>
                        <a:spcAft>
                          <a:spcPts val="0"/>
                        </a:spcAft>
                        <a:buSzPct val="25000"/>
                        <a:buNone/>
                      </a:pPr>
                      <a:r>
                        <a:rPr lang="en-NZ" sz="1600" b="1" u="none" strike="noStrike" cap="none">
                          <a:latin typeface="Calibri"/>
                          <a:ea typeface="Calibri"/>
                          <a:cs typeface="Calibri"/>
                          <a:sym typeface="Calibri"/>
                        </a:rPr>
                        <a:t>Year 11 Control Group</a:t>
                      </a:r>
                    </a:p>
                  </a:txBody>
                  <a:tcPr marL="68575" marR="68575" marT="0" marB="0" anchor="ctr">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r>
              <a:tr h="268575">
                <a:tc>
                  <a:txBody>
                    <a:bodyPr/>
                    <a:lstStyle/>
                    <a:p>
                      <a:pPr marL="0" marR="0" lvl="0" indent="0" algn="l" rtl="0">
                        <a:lnSpc>
                          <a:spcPct val="107000"/>
                        </a:lnSpc>
                        <a:spcBef>
                          <a:spcPts val="0"/>
                        </a:spcBef>
                        <a:spcAft>
                          <a:spcPts val="0"/>
                        </a:spcAft>
                        <a:buSzPct val="25000"/>
                        <a:buNone/>
                      </a:pPr>
                      <a:r>
                        <a:rPr lang="en-NZ" sz="1600" b="1" u="none" strike="noStrike" cap="none">
                          <a:latin typeface="Calibri"/>
                          <a:ea typeface="Calibri"/>
                          <a:cs typeface="Calibri"/>
                          <a:sym typeface="Calibri"/>
                        </a:rPr>
                        <a:t>Level 1 Literacy</a:t>
                      </a:r>
                    </a:p>
                  </a:txBody>
                  <a:tcPr marL="68575" marR="68575" marT="0" marB="0" anchor="ctr">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c>
                  <a:txBody>
                    <a:bodyPr/>
                    <a:lstStyle/>
                    <a:p>
                      <a:pPr marL="0" marR="0" lvl="0" indent="0" algn="ctr" rtl="0">
                        <a:lnSpc>
                          <a:spcPct val="107000"/>
                        </a:lnSpc>
                        <a:spcBef>
                          <a:spcPts val="0"/>
                        </a:spcBef>
                        <a:spcAft>
                          <a:spcPts val="0"/>
                        </a:spcAft>
                        <a:buSzPct val="25000"/>
                        <a:buNone/>
                      </a:pPr>
                      <a:r>
                        <a:rPr lang="en-NZ" sz="1600" b="1" u="none" strike="noStrike" cap="none">
                          <a:latin typeface="Calibri"/>
                          <a:ea typeface="Calibri"/>
                          <a:cs typeface="Calibri"/>
                          <a:sym typeface="Calibri"/>
                        </a:rPr>
                        <a:t>100%</a:t>
                      </a:r>
                    </a:p>
                  </a:txBody>
                  <a:tcPr marL="68575" marR="68575" marT="0" marB="0"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tcPr>
                </a:tc>
                <a:tc>
                  <a:txBody>
                    <a:bodyPr/>
                    <a:lstStyle/>
                    <a:p>
                      <a:pPr marL="0" marR="0" lvl="0" indent="0" algn="ctr" rtl="0">
                        <a:lnSpc>
                          <a:spcPct val="107000"/>
                        </a:lnSpc>
                        <a:spcBef>
                          <a:spcPts val="0"/>
                        </a:spcBef>
                        <a:spcAft>
                          <a:spcPts val="0"/>
                        </a:spcAft>
                        <a:buSzPct val="25000"/>
                        <a:buNone/>
                      </a:pPr>
                      <a:r>
                        <a:rPr lang="en-NZ" sz="1600" u="none" strike="noStrike" cap="none">
                          <a:latin typeface="Calibri"/>
                          <a:ea typeface="Calibri"/>
                          <a:cs typeface="Calibri"/>
                          <a:sym typeface="Calibri"/>
                        </a:rPr>
                        <a:t>91%</a:t>
                      </a:r>
                    </a:p>
                  </a:txBody>
                  <a:tcPr marL="68575" marR="68575" marT="0" marB="0" anchor="ctr">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tcPr>
                </a:tc>
              </a:tr>
              <a:tr h="268575">
                <a:tc>
                  <a:txBody>
                    <a:bodyPr/>
                    <a:lstStyle/>
                    <a:p>
                      <a:pPr marL="0" marR="0" lvl="0" indent="0" algn="l" rtl="0">
                        <a:lnSpc>
                          <a:spcPct val="107000"/>
                        </a:lnSpc>
                        <a:spcBef>
                          <a:spcPts val="0"/>
                        </a:spcBef>
                        <a:spcAft>
                          <a:spcPts val="0"/>
                        </a:spcAft>
                        <a:buSzPct val="25000"/>
                        <a:buNone/>
                      </a:pPr>
                      <a:r>
                        <a:rPr lang="en-NZ" sz="1600" b="1" u="none" strike="noStrike" cap="none">
                          <a:latin typeface="Calibri"/>
                          <a:ea typeface="Calibri"/>
                          <a:cs typeface="Calibri"/>
                          <a:sym typeface="Calibri"/>
                        </a:rPr>
                        <a:t>Level 1 Numeracy</a:t>
                      </a:r>
                    </a:p>
                  </a:txBody>
                  <a:tcPr marL="68575" marR="68575" marT="0" marB="0" anchor="ctr">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c>
                  <a:txBody>
                    <a:bodyPr/>
                    <a:lstStyle/>
                    <a:p>
                      <a:pPr marL="0" marR="0" lvl="0" indent="0" algn="ctr" rtl="0">
                        <a:lnSpc>
                          <a:spcPct val="107000"/>
                        </a:lnSpc>
                        <a:spcBef>
                          <a:spcPts val="0"/>
                        </a:spcBef>
                        <a:spcAft>
                          <a:spcPts val="0"/>
                        </a:spcAft>
                        <a:buSzPct val="25000"/>
                        <a:buNone/>
                      </a:pPr>
                      <a:r>
                        <a:rPr lang="en-NZ" sz="1600" b="1" u="none" strike="noStrike" cap="none">
                          <a:latin typeface="Calibri"/>
                          <a:ea typeface="Calibri"/>
                          <a:cs typeface="Calibri"/>
                          <a:sym typeface="Calibri"/>
                        </a:rPr>
                        <a:t>96%</a:t>
                      </a:r>
                    </a:p>
                  </a:txBody>
                  <a:tcPr marL="68575" marR="68575" marT="0" marB="0"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tcPr>
                </a:tc>
                <a:tc>
                  <a:txBody>
                    <a:bodyPr/>
                    <a:lstStyle/>
                    <a:p>
                      <a:pPr marL="0" marR="0" lvl="0" indent="0" algn="ctr" rtl="0">
                        <a:lnSpc>
                          <a:spcPct val="107000"/>
                        </a:lnSpc>
                        <a:spcBef>
                          <a:spcPts val="0"/>
                        </a:spcBef>
                        <a:spcAft>
                          <a:spcPts val="0"/>
                        </a:spcAft>
                        <a:buSzPct val="25000"/>
                        <a:buNone/>
                      </a:pPr>
                      <a:r>
                        <a:rPr lang="en-NZ" sz="1600" u="none" strike="noStrike" cap="none">
                          <a:latin typeface="Calibri"/>
                          <a:ea typeface="Calibri"/>
                          <a:cs typeface="Calibri"/>
                          <a:sym typeface="Calibri"/>
                        </a:rPr>
                        <a:t>74%</a:t>
                      </a:r>
                    </a:p>
                  </a:txBody>
                  <a:tcPr marL="68575" marR="68575" marT="0" marB="0" anchor="ctr">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tcPr>
                </a:tc>
              </a:tr>
              <a:tr h="219925">
                <a:tc>
                  <a:txBody>
                    <a:bodyPr/>
                    <a:lstStyle/>
                    <a:p>
                      <a:pPr marL="0" marR="0" lvl="0" indent="0" algn="l" rtl="0">
                        <a:lnSpc>
                          <a:spcPct val="107000"/>
                        </a:lnSpc>
                        <a:spcBef>
                          <a:spcPts val="0"/>
                        </a:spcBef>
                        <a:spcAft>
                          <a:spcPts val="0"/>
                        </a:spcAft>
                        <a:buSzPct val="25000"/>
                        <a:buNone/>
                      </a:pPr>
                      <a:r>
                        <a:rPr lang="en-NZ" sz="1600" b="1" u="none" strike="noStrike" cap="none">
                          <a:latin typeface="Calibri"/>
                          <a:ea typeface="Calibri"/>
                          <a:cs typeface="Calibri"/>
                          <a:sym typeface="Calibri"/>
                        </a:rPr>
                        <a:t>Level 1 NCEA (internal results only)</a:t>
                      </a:r>
                    </a:p>
                  </a:txBody>
                  <a:tcPr marL="68575" marR="68575" marT="0" marB="0" anchor="ctr">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DDEAF6"/>
                    </a:solidFill>
                  </a:tcPr>
                </a:tc>
                <a:tc>
                  <a:txBody>
                    <a:bodyPr/>
                    <a:lstStyle/>
                    <a:p>
                      <a:pPr marL="0" marR="0" lvl="0" indent="0" algn="ctr" rtl="0">
                        <a:lnSpc>
                          <a:spcPct val="107000"/>
                        </a:lnSpc>
                        <a:spcBef>
                          <a:spcPts val="0"/>
                        </a:spcBef>
                        <a:spcAft>
                          <a:spcPts val="0"/>
                        </a:spcAft>
                        <a:buSzPct val="25000"/>
                        <a:buNone/>
                      </a:pPr>
                      <a:r>
                        <a:rPr lang="en-NZ" sz="1600" b="1" u="none" strike="noStrike" cap="none">
                          <a:latin typeface="Calibri"/>
                          <a:ea typeface="Calibri"/>
                          <a:cs typeface="Calibri"/>
                          <a:sym typeface="Calibri"/>
                        </a:rPr>
                        <a:t>83% 80+ credits</a:t>
                      </a:r>
                    </a:p>
                  </a:txBody>
                  <a:tcPr marL="68575" marR="68575" marT="0" marB="0"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ctr" rtl="0">
                        <a:lnSpc>
                          <a:spcPct val="107000"/>
                        </a:lnSpc>
                        <a:spcBef>
                          <a:spcPts val="0"/>
                        </a:spcBef>
                        <a:spcAft>
                          <a:spcPts val="0"/>
                        </a:spcAft>
                        <a:buSzPct val="25000"/>
                        <a:buNone/>
                      </a:pPr>
                      <a:r>
                        <a:rPr lang="en-NZ" sz="1600" u="none" strike="noStrike" cap="none">
                          <a:latin typeface="Calibri"/>
                          <a:ea typeface="Calibri"/>
                          <a:cs typeface="Calibri"/>
                          <a:sym typeface="Calibri"/>
                        </a:rPr>
                        <a:t>57% 80+ credits</a:t>
                      </a:r>
                    </a:p>
                  </a:txBody>
                  <a:tcPr marL="68575" marR="68575" marT="0" marB="0" anchor="ctr">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tcPr>
                </a:tc>
              </a:tr>
            </a:tbl>
          </a:graphicData>
        </a:graphic>
      </p:graphicFrame>
      <p:graphicFrame>
        <p:nvGraphicFramePr>
          <p:cNvPr id="471" name="Shape 471"/>
          <p:cNvGraphicFramePr/>
          <p:nvPr/>
        </p:nvGraphicFramePr>
        <p:xfrm>
          <a:off x="795474" y="4419466"/>
          <a:ext cx="3000000" cy="3000000"/>
        </p:xfrm>
        <a:graphic>
          <a:graphicData uri="http://schemas.openxmlformats.org/drawingml/2006/table">
            <a:tbl>
              <a:tblPr>
                <a:noFill/>
                <a:tableStyleId>{C004081A-BB1F-4E01-AE55-7F281A15B510}</a:tableStyleId>
              </a:tblPr>
              <a:tblGrid>
                <a:gridCol w="3297000"/>
                <a:gridCol w="1996225"/>
                <a:gridCol w="2176525"/>
              </a:tblGrid>
              <a:tr h="272725">
                <a:tc>
                  <a:txBody>
                    <a:bodyPr/>
                    <a:lstStyle/>
                    <a:p>
                      <a:pPr marL="0" marR="0" lvl="0" indent="0" algn="l" rtl="0">
                        <a:lnSpc>
                          <a:spcPct val="107000"/>
                        </a:lnSpc>
                        <a:spcBef>
                          <a:spcPts val="0"/>
                        </a:spcBef>
                        <a:spcAft>
                          <a:spcPts val="0"/>
                        </a:spcAft>
                        <a:buSzPct val="25000"/>
                        <a:buNone/>
                      </a:pPr>
                      <a:r>
                        <a:rPr lang="en-NZ" sz="1600" b="1" u="none" strike="noStrike" cap="none">
                          <a:latin typeface="Calibri"/>
                          <a:ea typeface="Calibri"/>
                          <a:cs typeface="Calibri"/>
                          <a:sym typeface="Calibri"/>
                        </a:rPr>
                        <a:t>B High School 2014 NCEA Data</a:t>
                      </a:r>
                    </a:p>
                  </a:txBody>
                  <a:tcPr marL="68575" marR="68575" marT="0" marB="0" anchor="ctr">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c>
                  <a:txBody>
                    <a:bodyPr/>
                    <a:lstStyle/>
                    <a:p>
                      <a:pPr marL="0" marR="0" lvl="0" indent="0" algn="ctr" rtl="0">
                        <a:lnSpc>
                          <a:spcPct val="107000"/>
                        </a:lnSpc>
                        <a:spcBef>
                          <a:spcPts val="0"/>
                        </a:spcBef>
                        <a:spcAft>
                          <a:spcPts val="0"/>
                        </a:spcAft>
                        <a:buSzPct val="25000"/>
                        <a:buNone/>
                      </a:pPr>
                      <a:r>
                        <a:rPr lang="en-NZ" sz="1600" b="1" u="none" strike="noStrike" cap="none">
                          <a:latin typeface="Calibri"/>
                          <a:ea typeface="Calibri"/>
                          <a:cs typeface="Calibri"/>
                          <a:sym typeface="Calibri"/>
                        </a:rPr>
                        <a:t>2014 SiE Class</a:t>
                      </a:r>
                    </a:p>
                  </a:txBody>
                  <a:tcPr marL="68575" marR="68575" marT="0" marB="0"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c>
                  <a:txBody>
                    <a:bodyPr/>
                    <a:lstStyle/>
                    <a:p>
                      <a:pPr marL="0" marR="0" lvl="0" indent="0" algn="ctr" rtl="0">
                        <a:lnSpc>
                          <a:spcPct val="107000"/>
                        </a:lnSpc>
                        <a:spcBef>
                          <a:spcPts val="0"/>
                        </a:spcBef>
                        <a:spcAft>
                          <a:spcPts val="0"/>
                        </a:spcAft>
                        <a:buSzPct val="25000"/>
                        <a:buNone/>
                      </a:pPr>
                      <a:r>
                        <a:rPr lang="en-NZ" sz="1600" b="1" u="none" strike="noStrike" cap="none">
                          <a:latin typeface="Calibri"/>
                          <a:ea typeface="Calibri"/>
                          <a:cs typeface="Calibri"/>
                          <a:sym typeface="Calibri"/>
                        </a:rPr>
                        <a:t>2014 Equivalent Cohort</a:t>
                      </a:r>
                    </a:p>
                  </a:txBody>
                  <a:tcPr marL="68575" marR="68575" marT="0" marB="0" anchor="ctr">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r>
              <a:tr h="349975">
                <a:tc>
                  <a:txBody>
                    <a:bodyPr/>
                    <a:lstStyle/>
                    <a:p>
                      <a:pPr marL="0" marR="0" lvl="0" indent="0" algn="l" rtl="0">
                        <a:lnSpc>
                          <a:spcPct val="107000"/>
                        </a:lnSpc>
                        <a:spcBef>
                          <a:spcPts val="0"/>
                        </a:spcBef>
                        <a:spcAft>
                          <a:spcPts val="0"/>
                        </a:spcAft>
                        <a:buSzPct val="25000"/>
                        <a:buNone/>
                      </a:pPr>
                      <a:r>
                        <a:rPr lang="en-NZ" sz="1600" b="1" u="none" strike="noStrike" cap="none">
                          <a:latin typeface="Calibri"/>
                          <a:ea typeface="Calibri"/>
                          <a:cs typeface="Calibri"/>
                          <a:sym typeface="Calibri"/>
                        </a:rPr>
                        <a:t>Level 2 NCEA</a:t>
                      </a:r>
                    </a:p>
                  </a:txBody>
                  <a:tcPr marL="68575" marR="68575" marT="0" marB="0" anchor="ctr">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DDEAF6"/>
                    </a:solidFill>
                  </a:tcPr>
                </a:tc>
                <a:tc rowSpan="2">
                  <a:txBody>
                    <a:bodyPr/>
                    <a:lstStyle/>
                    <a:p>
                      <a:pPr marL="0" marR="0" lvl="0" indent="0" algn="ctr" rtl="0">
                        <a:lnSpc>
                          <a:spcPct val="107000"/>
                        </a:lnSpc>
                        <a:spcBef>
                          <a:spcPts val="0"/>
                        </a:spcBef>
                        <a:spcAft>
                          <a:spcPts val="0"/>
                        </a:spcAft>
                        <a:buSzPct val="25000"/>
                        <a:buNone/>
                      </a:pPr>
                      <a:r>
                        <a:rPr lang="en-NZ" sz="1600" b="1" u="none" strike="noStrike" cap="none">
                          <a:latin typeface="Calibri"/>
                          <a:ea typeface="Calibri"/>
                          <a:cs typeface="Calibri"/>
                          <a:sym typeface="Calibri"/>
                        </a:rPr>
                        <a:t>75%</a:t>
                      </a:r>
                    </a:p>
                    <a:p>
                      <a:pPr marL="0" marR="0" lvl="0" indent="0" algn="ctr" rtl="0">
                        <a:lnSpc>
                          <a:spcPct val="107000"/>
                        </a:lnSpc>
                        <a:spcBef>
                          <a:spcPts val="800"/>
                        </a:spcBef>
                        <a:spcAft>
                          <a:spcPts val="0"/>
                        </a:spcAft>
                        <a:buSzPct val="25000"/>
                        <a:buNone/>
                      </a:pPr>
                      <a:r>
                        <a:rPr lang="en-NZ" sz="1600" b="1" u="none" strike="noStrike" cap="none">
                          <a:latin typeface="Calibri"/>
                          <a:ea typeface="Calibri"/>
                          <a:cs typeface="Calibri"/>
                          <a:sym typeface="Calibri"/>
                        </a:rPr>
                        <a:t>63%</a:t>
                      </a:r>
                    </a:p>
                  </a:txBody>
                  <a:tcPr marL="68575" marR="68575" marT="0" marB="0" anchor="ctr">
                    <a:lnL w="9525" cap="flat" cmpd="sng">
                      <a:solidFill>
                        <a:srgbClr val="000000">
                          <a:alpha val="0"/>
                        </a:srgbClr>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tcPr>
                </a:tc>
                <a:tc rowSpan="2">
                  <a:txBody>
                    <a:bodyPr/>
                    <a:lstStyle/>
                    <a:p>
                      <a:pPr marL="0" marR="0" lvl="0" indent="0" algn="ctr" rtl="0">
                        <a:lnSpc>
                          <a:spcPct val="107000"/>
                        </a:lnSpc>
                        <a:spcBef>
                          <a:spcPts val="0"/>
                        </a:spcBef>
                        <a:spcAft>
                          <a:spcPts val="0"/>
                        </a:spcAft>
                        <a:buSzPct val="25000"/>
                        <a:buNone/>
                      </a:pPr>
                      <a:r>
                        <a:rPr lang="en-NZ" sz="1600" u="none" strike="noStrike" cap="none">
                          <a:latin typeface="Calibri"/>
                          <a:ea typeface="Calibri"/>
                          <a:cs typeface="Calibri"/>
                          <a:sym typeface="Calibri"/>
                        </a:rPr>
                        <a:t>60%</a:t>
                      </a:r>
                    </a:p>
                    <a:p>
                      <a:pPr marL="0" marR="0" lvl="0" indent="0" algn="ctr" rtl="0">
                        <a:lnSpc>
                          <a:spcPct val="107000"/>
                        </a:lnSpc>
                        <a:spcBef>
                          <a:spcPts val="800"/>
                        </a:spcBef>
                        <a:spcAft>
                          <a:spcPts val="0"/>
                        </a:spcAft>
                        <a:buSzPct val="25000"/>
                        <a:buNone/>
                      </a:pPr>
                      <a:r>
                        <a:rPr lang="en-NZ" sz="1600" u="none" strike="noStrike" cap="none">
                          <a:latin typeface="Calibri"/>
                          <a:ea typeface="Calibri"/>
                          <a:cs typeface="Calibri"/>
                          <a:sym typeface="Calibri"/>
                        </a:rPr>
                        <a:t>44.1%</a:t>
                      </a:r>
                    </a:p>
                  </a:txBody>
                  <a:tcPr marL="68575" marR="68575" marT="0" marB="0" anchor="ctr">
                    <a:lnL w="9525" cap="flat" cmpd="sng">
                      <a:solidFill>
                        <a:srgbClr val="000000">
                          <a:alpha val="0"/>
                        </a:srgbClr>
                      </a:solidFill>
                      <a:prstDash val="solid"/>
                      <a:round/>
                      <a:headEnd type="none" w="med" len="med"/>
                      <a:tailEnd type="none" w="med" len="med"/>
                    </a:lnL>
                    <a:lnR w="12700" cap="flat" cmpd="sng">
                      <a:solidFill>
                        <a:schemeClr val="dk1"/>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49975">
                <a:tc>
                  <a:txBody>
                    <a:bodyPr/>
                    <a:lstStyle/>
                    <a:p>
                      <a:pPr marL="0" marR="0" lvl="0" indent="0" algn="l" rtl="0">
                        <a:lnSpc>
                          <a:spcPct val="107000"/>
                        </a:lnSpc>
                        <a:spcBef>
                          <a:spcPts val="0"/>
                        </a:spcBef>
                        <a:spcAft>
                          <a:spcPts val="0"/>
                        </a:spcAft>
                        <a:buSzPct val="25000"/>
                        <a:buNone/>
                      </a:pPr>
                      <a:r>
                        <a:rPr lang="en-NZ" sz="1600" b="1" u="none" strike="noStrike" cap="none">
                          <a:latin typeface="Calibri"/>
                          <a:ea typeface="Calibri"/>
                          <a:cs typeface="Calibri"/>
                          <a:sym typeface="Calibri"/>
                        </a:rPr>
                        <a:t>Level 3 NCEA</a:t>
                      </a:r>
                    </a:p>
                  </a:txBody>
                  <a:tcPr marL="68575" marR="68575" marT="0" marB="0" anchor="ctr">
                    <a:lnL w="12700" cap="flat" cmpd="sng">
                      <a:solidFill>
                        <a:schemeClr val="dk1"/>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DDEAF6"/>
                    </a:solidFill>
                  </a:tcPr>
                </a:tc>
                <a:tc vMerge="1">
                  <a:txBody>
                    <a:bodyPr/>
                    <a:lstStyle/>
                    <a:p>
                      <a:endParaRPr lang="en-US"/>
                    </a:p>
                  </a:txBody>
                  <a:tcPr/>
                </a:tc>
                <a:tc vMerge="1">
                  <a:txBody>
                    <a:bodyPr/>
                    <a:lstStyle/>
                    <a:p>
                      <a:endParaRPr lang="en-US"/>
                    </a:p>
                  </a:txBody>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pic>
        <p:nvPicPr>
          <p:cNvPr id="477" name="Shape 477"/>
          <p:cNvPicPr preferRelativeResize="0"/>
          <p:nvPr/>
        </p:nvPicPr>
        <p:blipFill rotWithShape="1">
          <a:blip r:embed="rId3">
            <a:alphaModFix/>
          </a:blip>
          <a:srcRect/>
          <a:stretch/>
        </p:blipFill>
        <p:spPr>
          <a:xfrm>
            <a:off x="94446" y="93028"/>
            <a:ext cx="2373108" cy="729681"/>
          </a:xfrm>
          <a:prstGeom prst="rect">
            <a:avLst/>
          </a:prstGeom>
          <a:noFill/>
          <a:ln>
            <a:noFill/>
          </a:ln>
        </p:spPr>
      </p:pic>
      <p:sp>
        <p:nvSpPr>
          <p:cNvPr id="478" name="Shape 478"/>
          <p:cNvSpPr/>
          <p:nvPr/>
        </p:nvSpPr>
        <p:spPr>
          <a:xfrm>
            <a:off x="3375476" y="114825"/>
            <a:ext cx="5441040" cy="70788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4000" b="1">
                <a:solidFill>
                  <a:srgbClr val="000000"/>
                </a:solidFill>
                <a:latin typeface="Calibri"/>
                <a:ea typeface="Calibri"/>
                <a:cs typeface="Calibri"/>
                <a:sym typeface="Calibri"/>
              </a:rPr>
              <a:t>Getting runs on the board</a:t>
            </a:r>
          </a:p>
        </p:txBody>
      </p:sp>
      <p:sp>
        <p:nvSpPr>
          <p:cNvPr id="479" name="Shape 479"/>
          <p:cNvSpPr txBox="1"/>
          <p:nvPr/>
        </p:nvSpPr>
        <p:spPr>
          <a:xfrm>
            <a:off x="403535" y="1545465"/>
            <a:ext cx="11384923" cy="532453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Impacts of SiE reported by teachers, in terms of their practice</a:t>
            </a:r>
            <a:r>
              <a:rPr lang="en-NZ" sz="1800">
                <a:solidFill>
                  <a:schemeClr val="dk1"/>
                </a:solidFill>
                <a:latin typeface="Calibri"/>
                <a:ea typeface="Calibri"/>
                <a:cs typeface="Calibri"/>
                <a:sym typeface="Calibri"/>
              </a:rPr>
              <a:t>, were an enhanced awareness of how:</a:t>
            </a:r>
          </a:p>
          <a:p>
            <a:pPr marL="0" marR="0" lvl="0" indent="0" algn="l" rtl="0">
              <a:spcBef>
                <a:spcPts val="0"/>
              </a:spcBef>
              <a:buSzPct val="25000"/>
              <a:buNone/>
            </a:pPr>
            <a:r>
              <a:rPr lang="en-NZ" sz="1800">
                <a:solidFill>
                  <a:schemeClr val="dk1"/>
                </a:solidFill>
                <a:latin typeface="Calibri"/>
                <a:ea typeface="Calibri"/>
                <a:cs typeface="Calibri"/>
                <a:sym typeface="Calibri"/>
              </a:rPr>
              <a:t> </a:t>
            </a:r>
          </a:p>
          <a:p>
            <a:pPr marL="285750" marR="0" lvl="0" indent="-285750" algn="l" rtl="0">
              <a:spcBef>
                <a:spcPts val="0"/>
              </a:spcBef>
              <a:buClr>
                <a:schemeClr val="dk1"/>
              </a:buClr>
              <a:buSzPct val="100000"/>
              <a:buFont typeface="Noto Sans Symbols"/>
              <a:buChar char="✓"/>
            </a:pPr>
            <a:r>
              <a:rPr lang="en-NZ" sz="2000" b="1">
                <a:solidFill>
                  <a:schemeClr val="dk1"/>
                </a:solidFill>
                <a:latin typeface="Calibri"/>
                <a:ea typeface="Calibri"/>
                <a:cs typeface="Calibri"/>
                <a:sym typeface="Calibri"/>
              </a:rPr>
              <a:t>to think like a coach by considering the needs and interests of individuals or groups of students </a:t>
            </a:r>
            <a:r>
              <a:rPr lang="en-NZ" sz="1800">
                <a:solidFill>
                  <a:schemeClr val="dk1"/>
                </a:solidFill>
                <a:latin typeface="Calibri"/>
                <a:ea typeface="Calibri"/>
                <a:cs typeface="Calibri"/>
                <a:sym typeface="Calibri"/>
              </a:rPr>
              <a:t>and designing learning activities to suit these students </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000" b="1">
                <a:solidFill>
                  <a:schemeClr val="dk1"/>
                </a:solidFill>
                <a:latin typeface="Calibri"/>
                <a:ea typeface="Calibri"/>
                <a:cs typeface="Calibri"/>
                <a:sym typeface="Calibri"/>
              </a:rPr>
              <a:t>to design learning experiences that are fun, relevant, and engaging </a:t>
            </a:r>
            <a:r>
              <a:rPr lang="en-NZ" sz="1800">
                <a:solidFill>
                  <a:schemeClr val="dk1"/>
                </a:solidFill>
                <a:latin typeface="Calibri"/>
                <a:ea typeface="Calibri"/>
                <a:cs typeface="Calibri"/>
                <a:sym typeface="Calibri"/>
              </a:rPr>
              <a:t>and step-off from students’ interests </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000" b="1">
                <a:solidFill>
                  <a:schemeClr val="dk1"/>
                </a:solidFill>
                <a:latin typeface="Calibri"/>
                <a:ea typeface="Calibri"/>
                <a:cs typeface="Calibri"/>
                <a:sym typeface="Calibri"/>
              </a:rPr>
              <a:t>learning that involves real-life contexts &amp; experiences can engage students </a:t>
            </a:r>
            <a:r>
              <a:rPr lang="en-NZ" sz="1800">
                <a:solidFill>
                  <a:schemeClr val="dk1"/>
                </a:solidFill>
                <a:latin typeface="Calibri"/>
                <a:ea typeface="Calibri"/>
                <a:cs typeface="Calibri"/>
                <a:sym typeface="Calibri"/>
              </a:rPr>
              <a:t>and assist them to grasp key concepts </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000" b="1">
                <a:solidFill>
                  <a:schemeClr val="dk1"/>
                </a:solidFill>
                <a:latin typeface="Calibri"/>
                <a:ea typeface="Calibri"/>
                <a:cs typeface="Calibri"/>
                <a:sym typeface="Calibri"/>
              </a:rPr>
              <a:t> </a:t>
            </a:r>
            <a:r>
              <a:rPr lang="en-NZ" sz="2000">
                <a:solidFill>
                  <a:schemeClr val="dk1"/>
                </a:solidFill>
                <a:latin typeface="Calibri"/>
                <a:ea typeface="Calibri"/>
                <a:cs typeface="Calibri"/>
                <a:sym typeface="Calibri"/>
              </a:rPr>
              <a:t>to</a:t>
            </a:r>
            <a:r>
              <a:rPr lang="en-NZ" sz="2000" b="1">
                <a:solidFill>
                  <a:schemeClr val="dk1"/>
                </a:solidFill>
                <a:latin typeface="Calibri"/>
                <a:ea typeface="Calibri"/>
                <a:cs typeface="Calibri"/>
                <a:sym typeface="Calibri"/>
              </a:rPr>
              <a:t> include more physical activity </a:t>
            </a:r>
            <a:r>
              <a:rPr lang="en-NZ" sz="2000">
                <a:solidFill>
                  <a:schemeClr val="dk1"/>
                </a:solidFill>
                <a:latin typeface="Calibri"/>
                <a:ea typeface="Calibri"/>
                <a:cs typeface="Calibri"/>
                <a:sym typeface="Calibri"/>
              </a:rPr>
              <a:t>within learning activities</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Noto Sans Symbols"/>
              <a:buChar char="✓"/>
            </a:pPr>
            <a:r>
              <a:rPr lang="en-NZ" sz="2000" b="1">
                <a:solidFill>
                  <a:schemeClr val="dk1"/>
                </a:solidFill>
                <a:latin typeface="Calibri"/>
                <a:ea typeface="Calibri"/>
                <a:cs typeface="Calibri"/>
                <a:sym typeface="Calibri"/>
              </a:rPr>
              <a:t>using sports-related values </a:t>
            </a:r>
            <a:r>
              <a:rPr lang="en-NZ" sz="1800">
                <a:solidFill>
                  <a:schemeClr val="dk1"/>
                </a:solidFill>
                <a:latin typeface="Calibri"/>
                <a:ea typeface="Calibri"/>
                <a:cs typeface="Calibri"/>
                <a:sym typeface="Calibri"/>
              </a:rPr>
              <a:t>and ways of working as metaphors </a:t>
            </a:r>
            <a:r>
              <a:rPr lang="en-NZ" sz="2000" b="1">
                <a:solidFill>
                  <a:schemeClr val="dk1"/>
                </a:solidFill>
                <a:latin typeface="Calibri"/>
                <a:ea typeface="Calibri"/>
                <a:cs typeface="Calibri"/>
                <a:sym typeface="Calibri"/>
              </a:rPr>
              <a:t>can reinforce learning values </a:t>
            </a:r>
            <a:r>
              <a:rPr lang="en-NZ" sz="1800">
                <a:solidFill>
                  <a:schemeClr val="dk1"/>
                </a:solidFill>
                <a:latin typeface="Calibri"/>
                <a:ea typeface="Calibri"/>
                <a:cs typeface="Calibri"/>
                <a:sym typeface="Calibri"/>
              </a:rPr>
              <a:t>and to build students’ learning dispositions, e.g., a focus on team work and competitions, positioning learning as “training” </a:t>
            </a:r>
          </a:p>
          <a:p>
            <a:pPr marL="285750" marR="0" lvl="0" indent="-285750" algn="l" rtl="0">
              <a:spcBef>
                <a:spcPts val="0"/>
              </a:spcBef>
              <a:buClr>
                <a:schemeClr val="dk1"/>
              </a:buClr>
              <a:buFont typeface="Noto Sans Symbols"/>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11111"/>
              <a:buFont typeface="Noto Sans Symbols"/>
              <a:buChar char="✓"/>
            </a:pPr>
            <a:r>
              <a:rPr lang="en-NZ" sz="1800">
                <a:solidFill>
                  <a:schemeClr val="dk1"/>
                </a:solidFill>
                <a:latin typeface="Calibri"/>
                <a:ea typeface="Calibri"/>
                <a:cs typeface="Calibri"/>
                <a:sym typeface="Calibri"/>
              </a:rPr>
              <a:t>creating a sense of belonging and a </a:t>
            </a:r>
            <a:r>
              <a:rPr lang="en-NZ" sz="2000" b="1">
                <a:solidFill>
                  <a:schemeClr val="dk1"/>
                </a:solidFill>
                <a:latin typeface="Calibri"/>
                <a:ea typeface="Calibri"/>
                <a:cs typeface="Calibri"/>
                <a:sym typeface="Calibri"/>
              </a:rPr>
              <a:t>team culture within classes that enables students to support each others’ learning </a:t>
            </a:r>
          </a:p>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480" name="Shape 480"/>
          <p:cNvPicPr preferRelativeResize="0"/>
          <p:nvPr/>
        </p:nvPicPr>
        <p:blipFill rotWithShape="1">
          <a:blip r:embed="rId4">
            <a:alphaModFix/>
          </a:blip>
          <a:srcRect/>
          <a:stretch/>
        </p:blipFill>
        <p:spPr>
          <a:xfrm>
            <a:off x="8902497" y="0"/>
            <a:ext cx="3124553" cy="95973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Shape 486"/>
          <p:cNvSpPr txBox="1"/>
          <p:nvPr/>
        </p:nvSpPr>
        <p:spPr>
          <a:xfrm>
            <a:off x="296212" y="387491"/>
            <a:ext cx="11165983" cy="538608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4000" b="1">
                <a:solidFill>
                  <a:schemeClr val="dk1"/>
                </a:solidFill>
                <a:latin typeface="Calibri"/>
                <a:ea typeface="Calibri"/>
                <a:cs typeface="Calibri"/>
                <a:sym typeface="Calibri"/>
              </a:rPr>
              <a:t>Success factors that support SiE</a:t>
            </a:r>
          </a:p>
          <a:p>
            <a:pPr marL="0" marR="0" lvl="0" indent="0" algn="ctr" rtl="0">
              <a:spcBef>
                <a:spcPts val="0"/>
              </a:spcBef>
              <a:buNone/>
            </a:pPr>
            <a:endParaRPr sz="2400" b="1">
              <a:solidFill>
                <a:schemeClr val="dk1"/>
              </a:solidFill>
              <a:latin typeface="Calibri"/>
              <a:ea typeface="Calibri"/>
              <a:cs typeface="Calibri"/>
              <a:sym typeface="Calibri"/>
            </a:endParaRPr>
          </a:p>
          <a:p>
            <a:pPr marL="0" marR="0" lvl="0" indent="0" algn="ctr" rtl="0">
              <a:spcBef>
                <a:spcPts val="0"/>
              </a:spcBef>
              <a:buSzPct val="25000"/>
              <a:buNone/>
            </a:pPr>
            <a:r>
              <a:rPr lang="en-NZ" sz="2400" b="1">
                <a:solidFill>
                  <a:schemeClr val="dk1"/>
                </a:solidFill>
                <a:latin typeface="Calibri"/>
                <a:ea typeface="Calibri"/>
                <a:cs typeface="Calibri"/>
                <a:sym typeface="Calibri"/>
              </a:rPr>
              <a:t> </a:t>
            </a:r>
          </a:p>
          <a:p>
            <a:pPr marL="285750" marR="0" lvl="0" indent="-285750" algn="l" rtl="0">
              <a:spcBef>
                <a:spcPts val="0"/>
              </a:spcBef>
              <a:buClr>
                <a:schemeClr val="dk1"/>
              </a:buClr>
              <a:buFont typeface="Arial"/>
              <a:buNone/>
            </a:pPr>
            <a:endParaRPr sz="18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Arial"/>
              <a:buChar char="•"/>
            </a:pPr>
            <a:r>
              <a:rPr lang="en-NZ" sz="2000" i="1">
                <a:solidFill>
                  <a:schemeClr val="dk1"/>
                </a:solidFill>
                <a:latin typeface="Calibri"/>
                <a:ea typeface="Calibri"/>
                <a:cs typeface="Calibri"/>
                <a:sym typeface="Calibri"/>
              </a:rPr>
              <a:t>School leaders who offer support and promote a big-picture vision </a:t>
            </a:r>
          </a:p>
          <a:p>
            <a:pPr marL="0" marR="0" lvl="0" indent="0" algn="l" rtl="0">
              <a:spcBef>
                <a:spcPts val="0"/>
              </a:spcBef>
              <a:buNone/>
            </a:pPr>
            <a:endParaRPr sz="20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Arial"/>
              <a:buChar char="•"/>
            </a:pPr>
            <a:r>
              <a:rPr lang="en-NZ" sz="2000" i="1">
                <a:solidFill>
                  <a:schemeClr val="dk1"/>
                </a:solidFill>
                <a:latin typeface="Calibri"/>
                <a:ea typeface="Calibri"/>
                <a:cs typeface="Calibri"/>
                <a:sym typeface="Calibri"/>
              </a:rPr>
              <a:t>Lead teachers are nurtured and supported</a:t>
            </a:r>
          </a:p>
          <a:p>
            <a:pPr marL="285750" marR="0" lvl="0" indent="-285750" algn="l" rtl="0">
              <a:spcBef>
                <a:spcPts val="0"/>
              </a:spcBef>
              <a:buClr>
                <a:schemeClr val="dk1"/>
              </a:buClr>
              <a:buFont typeface="Arial"/>
              <a:buNone/>
            </a:pPr>
            <a:endParaRPr sz="20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Arial"/>
              <a:buChar char="•"/>
            </a:pPr>
            <a:r>
              <a:rPr lang="en-NZ" sz="2000" i="1">
                <a:solidFill>
                  <a:schemeClr val="dk1"/>
                </a:solidFill>
                <a:latin typeface="Calibri"/>
                <a:ea typeface="Calibri"/>
                <a:cs typeface="Calibri"/>
                <a:sym typeface="Calibri"/>
              </a:rPr>
              <a:t>A strong cross-curriculum team is built </a:t>
            </a:r>
          </a:p>
          <a:p>
            <a:pPr marL="285750" marR="0" lvl="0" indent="-285750" algn="l" rtl="0">
              <a:spcBef>
                <a:spcPts val="0"/>
              </a:spcBef>
              <a:buClr>
                <a:schemeClr val="dk1"/>
              </a:buClr>
              <a:buFont typeface="Arial"/>
              <a:buNone/>
            </a:pPr>
            <a:endParaRPr sz="20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Arial"/>
              <a:buChar char="•"/>
            </a:pPr>
            <a:r>
              <a:rPr lang="en-NZ" sz="2000" i="1">
                <a:solidFill>
                  <a:schemeClr val="dk1"/>
                </a:solidFill>
                <a:latin typeface="Calibri"/>
                <a:ea typeface="Calibri"/>
                <a:cs typeface="Calibri"/>
                <a:sym typeface="Calibri"/>
              </a:rPr>
              <a:t>School processes support teachers to share ideas, inquire, and reflect </a:t>
            </a:r>
          </a:p>
          <a:p>
            <a:pPr marL="0" marR="0" lvl="0" indent="0" algn="l" rtl="0">
              <a:spcBef>
                <a:spcPts val="0"/>
              </a:spcBef>
              <a:buNone/>
            </a:pPr>
            <a:endParaRPr sz="20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Arial"/>
              <a:buChar char="•"/>
            </a:pPr>
            <a:r>
              <a:rPr lang="en-NZ" sz="2000" i="1">
                <a:solidFill>
                  <a:schemeClr val="dk1"/>
                </a:solidFill>
                <a:latin typeface="Calibri"/>
                <a:ea typeface="Calibri"/>
                <a:cs typeface="Calibri"/>
                <a:sym typeface="Calibri"/>
              </a:rPr>
              <a:t>Teachers have access to external support and PLD networks </a:t>
            </a:r>
          </a:p>
          <a:p>
            <a:pPr marL="285750" marR="0" lvl="0" indent="-285750" algn="l" rtl="0">
              <a:spcBef>
                <a:spcPts val="0"/>
              </a:spcBef>
              <a:buClr>
                <a:schemeClr val="dk1"/>
              </a:buClr>
              <a:buFont typeface="Arial"/>
              <a:buNone/>
            </a:pPr>
            <a:endParaRPr sz="20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Arial"/>
              <a:buChar char="•"/>
            </a:pPr>
            <a:r>
              <a:rPr lang="en-NZ" sz="2000" i="1">
                <a:solidFill>
                  <a:schemeClr val="dk1"/>
                </a:solidFill>
                <a:latin typeface="Calibri"/>
                <a:ea typeface="Calibri"/>
                <a:cs typeface="Calibri"/>
                <a:sym typeface="Calibri"/>
              </a:rPr>
              <a:t>Authentic and cross-curriculum contexts for learning are found </a:t>
            </a:r>
          </a:p>
          <a:p>
            <a:pPr marL="285750" marR="0" lvl="0" indent="-285750" algn="l" rtl="0">
              <a:spcBef>
                <a:spcPts val="0"/>
              </a:spcBef>
              <a:buClr>
                <a:schemeClr val="dk1"/>
              </a:buClr>
              <a:buFont typeface="Arial"/>
              <a:buNone/>
            </a:pPr>
            <a:endParaRPr sz="1800">
              <a:solidFill>
                <a:schemeClr val="dk1"/>
              </a:solidFill>
              <a:latin typeface="Calibri"/>
              <a:ea typeface="Calibri"/>
              <a:cs typeface="Calibri"/>
              <a:sym typeface="Calibri"/>
            </a:endParaRPr>
          </a:p>
        </p:txBody>
      </p:sp>
      <p:pic>
        <p:nvPicPr>
          <p:cNvPr id="487" name="Shape 487"/>
          <p:cNvPicPr preferRelativeResize="0"/>
          <p:nvPr/>
        </p:nvPicPr>
        <p:blipFill rotWithShape="1">
          <a:blip r:embed="rId3">
            <a:alphaModFix/>
          </a:blip>
          <a:srcRect/>
          <a:stretch/>
        </p:blipFill>
        <p:spPr>
          <a:xfrm>
            <a:off x="8406692" y="1180038"/>
            <a:ext cx="3785307" cy="5677961"/>
          </a:xfrm>
          <a:prstGeom prst="rect">
            <a:avLst/>
          </a:prstGeom>
          <a:noFill/>
          <a:ln>
            <a:noFill/>
          </a:ln>
        </p:spPr>
      </p:pic>
      <p:pic>
        <p:nvPicPr>
          <p:cNvPr id="488" name="Shape 488"/>
          <p:cNvPicPr preferRelativeResize="0"/>
          <p:nvPr/>
        </p:nvPicPr>
        <p:blipFill rotWithShape="1">
          <a:blip r:embed="rId4">
            <a:alphaModFix/>
          </a:blip>
          <a:srcRect/>
          <a:stretch/>
        </p:blipFill>
        <p:spPr>
          <a:xfrm>
            <a:off x="8902497" y="0"/>
            <a:ext cx="3124553" cy="959735"/>
          </a:xfrm>
          <a:prstGeom prst="rect">
            <a:avLst/>
          </a:prstGeom>
          <a:noFill/>
          <a:ln>
            <a:noFill/>
          </a:ln>
        </p:spPr>
      </p:pic>
      <p:pic>
        <p:nvPicPr>
          <p:cNvPr id="489" name="Shape 489"/>
          <p:cNvPicPr preferRelativeResize="0"/>
          <p:nvPr/>
        </p:nvPicPr>
        <p:blipFill rotWithShape="1">
          <a:blip r:embed="rId5">
            <a:alphaModFix/>
          </a:blip>
          <a:srcRect/>
          <a:stretch/>
        </p:blipFill>
        <p:spPr>
          <a:xfrm>
            <a:off x="2644463" y="1180038"/>
            <a:ext cx="2373108" cy="72968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pic>
        <p:nvPicPr>
          <p:cNvPr id="495" name="Shape 495"/>
          <p:cNvPicPr preferRelativeResize="0"/>
          <p:nvPr/>
        </p:nvPicPr>
        <p:blipFill rotWithShape="1">
          <a:blip r:embed="rId3">
            <a:alphaModFix/>
          </a:blip>
          <a:srcRect/>
          <a:stretch/>
        </p:blipFill>
        <p:spPr>
          <a:xfrm>
            <a:off x="695460" y="234093"/>
            <a:ext cx="4482332" cy="6127919"/>
          </a:xfrm>
          <a:prstGeom prst="rect">
            <a:avLst/>
          </a:prstGeom>
          <a:noFill/>
          <a:ln>
            <a:noFill/>
          </a:ln>
        </p:spPr>
      </p:pic>
      <p:sp>
        <p:nvSpPr>
          <p:cNvPr id="496" name="Shape 496"/>
          <p:cNvSpPr/>
          <p:nvPr/>
        </p:nvSpPr>
        <p:spPr>
          <a:xfrm>
            <a:off x="3387144" y="4855335"/>
            <a:ext cx="1313645" cy="875764"/>
          </a:xfrm>
          <a:prstGeom prst="ellipse">
            <a:avLst/>
          </a:prstGeom>
          <a:noFill/>
          <a:ln w="762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497" name="Shape 497"/>
          <p:cNvSpPr/>
          <p:nvPr/>
        </p:nvSpPr>
        <p:spPr>
          <a:xfrm>
            <a:off x="4838162" y="1171976"/>
            <a:ext cx="6894490" cy="3908762"/>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NZ" sz="3200" b="1">
                <a:solidFill>
                  <a:schemeClr val="dk1"/>
                </a:solidFill>
                <a:latin typeface="Calibri"/>
                <a:ea typeface="Calibri"/>
                <a:cs typeface="Calibri"/>
                <a:sym typeface="Calibri"/>
              </a:rPr>
              <a:t>Government news release 19/10/2015</a:t>
            </a:r>
          </a:p>
          <a:p>
            <a:pPr marL="0" marR="0" lvl="0" indent="0" algn="l" rtl="0">
              <a:spcBef>
                <a:spcPts val="0"/>
              </a:spcBef>
              <a:spcAft>
                <a:spcPts val="0"/>
              </a:spcAft>
              <a:buNone/>
            </a:pPr>
            <a:endParaRPr sz="2400">
              <a:solidFill>
                <a:schemeClr val="dk1"/>
              </a:solidFill>
              <a:latin typeface="Calibri"/>
              <a:ea typeface="Calibri"/>
              <a:cs typeface="Calibri"/>
              <a:sym typeface="Calibri"/>
            </a:endParaRPr>
          </a:p>
          <a:p>
            <a:pPr marL="0" marR="0" lvl="0" indent="0" algn="l" rtl="0">
              <a:spcBef>
                <a:spcPts val="0"/>
              </a:spcBef>
              <a:spcAft>
                <a:spcPts val="0"/>
              </a:spcAft>
              <a:buSzPct val="25000"/>
              <a:buNone/>
            </a:pPr>
            <a:r>
              <a:rPr lang="en-NZ" sz="2400">
                <a:solidFill>
                  <a:schemeClr val="dk1"/>
                </a:solidFill>
                <a:latin typeface="Calibri"/>
                <a:ea typeface="Calibri"/>
                <a:cs typeface="Calibri"/>
                <a:sym typeface="Calibri"/>
              </a:rPr>
              <a:t>The approach is currently in place in eight schools and through the expansion </a:t>
            </a:r>
            <a:r>
              <a:rPr lang="en-NZ" sz="2400" b="1" i="1" u="sng">
                <a:solidFill>
                  <a:schemeClr val="dk1"/>
                </a:solidFill>
                <a:latin typeface="Calibri"/>
                <a:ea typeface="Calibri"/>
                <a:cs typeface="Calibri"/>
                <a:sym typeface="Calibri"/>
              </a:rPr>
              <a:t>a further 15 schools will adopt the approach next year, </a:t>
            </a:r>
            <a:r>
              <a:rPr lang="en-NZ" sz="2400">
                <a:solidFill>
                  <a:schemeClr val="dk1"/>
                </a:solidFill>
                <a:latin typeface="Calibri"/>
                <a:ea typeface="Calibri"/>
                <a:cs typeface="Calibri"/>
                <a:sym typeface="Calibri"/>
              </a:rPr>
              <a:t>with an overall goal of 40 in the next three years. </a:t>
            </a:r>
          </a:p>
          <a:p>
            <a:pPr marL="0" marR="0" lvl="0" indent="0" algn="l" rtl="0">
              <a:spcBef>
                <a:spcPts val="0"/>
              </a:spcBef>
              <a:spcAft>
                <a:spcPts val="0"/>
              </a:spcAft>
              <a:buNone/>
            </a:pPr>
            <a:endParaRPr sz="2400">
              <a:solidFill>
                <a:schemeClr val="dk1"/>
              </a:solidFill>
              <a:latin typeface="Calibri"/>
              <a:ea typeface="Calibri"/>
              <a:cs typeface="Calibri"/>
              <a:sym typeface="Calibri"/>
            </a:endParaRPr>
          </a:p>
          <a:p>
            <a:pPr marL="0" marR="0" lvl="0" indent="0" algn="l" rtl="0">
              <a:spcBef>
                <a:spcPts val="0"/>
              </a:spcBef>
              <a:spcAft>
                <a:spcPts val="0"/>
              </a:spcAft>
              <a:buNone/>
            </a:pPr>
            <a:endParaRPr sz="2400">
              <a:solidFill>
                <a:schemeClr val="dk1"/>
              </a:solidFill>
              <a:latin typeface="Calibri"/>
              <a:ea typeface="Calibri"/>
              <a:cs typeface="Calibri"/>
              <a:sym typeface="Calibri"/>
            </a:endParaRPr>
          </a:p>
          <a:p>
            <a:pPr marL="0" marR="0" lvl="0" indent="0" algn="l" rtl="0">
              <a:spcBef>
                <a:spcPts val="0"/>
              </a:spcBef>
              <a:buSzPct val="25000"/>
              <a:buNone/>
            </a:pPr>
            <a:r>
              <a:rPr lang="en-NZ" sz="2400">
                <a:solidFill>
                  <a:schemeClr val="dk1"/>
                </a:solidFill>
                <a:latin typeface="Calibri"/>
                <a:ea typeface="Calibri"/>
                <a:cs typeface="Calibri"/>
                <a:sym typeface="Calibri"/>
              </a:rPr>
              <a:t>For more information on Sport NZ's activities, please contact </a:t>
            </a:r>
            <a:r>
              <a:rPr lang="en-NZ" sz="2400" u="sng">
                <a:solidFill>
                  <a:schemeClr val="hlink"/>
                </a:solidFill>
                <a:latin typeface="Calibri"/>
                <a:ea typeface="Calibri"/>
                <a:cs typeface="Calibri"/>
                <a:sym typeface="Calibri"/>
                <a:hlinkClick r:id="rId4"/>
              </a:rPr>
              <a:t>roger.wood@sportnz.org.nz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96"/>
                                        </p:tgtEl>
                                        <p:attrNameLst>
                                          <p:attrName>style.visibility</p:attrName>
                                        </p:attrNameLst>
                                      </p:cBhvr>
                                      <p:to>
                                        <p:strVal val="visible"/>
                                      </p:to>
                                    </p:set>
                                    <p:anim calcmode="lin" valueType="num">
                                      <p:cBhvr additive="base">
                                        <p:cTn id="7" dur="10"/>
                                        <p:tgtEl>
                                          <p:spTgt spid="4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Shape 503"/>
          <p:cNvSpPr txBox="1">
            <a:spLocks noGrp="1"/>
          </p:cNvSpPr>
          <p:nvPr>
            <p:ph type="title"/>
          </p:nvPr>
        </p:nvSpPr>
        <p:spPr>
          <a:xfrm>
            <a:off x="367925" y="332650"/>
            <a:ext cx="5548200" cy="1771800"/>
          </a:xfrm>
          <a:prstGeom prst="rect">
            <a:avLst/>
          </a:prstGeom>
        </p:spPr>
        <p:txBody>
          <a:bodyPr lIns="91425" tIns="91425" rIns="91425" bIns="91425" anchor="ctr" anchorCtr="0">
            <a:noAutofit/>
          </a:bodyPr>
          <a:lstStyle/>
          <a:p>
            <a:pPr marL="228600" lvl="0">
              <a:spcBef>
                <a:spcPts val="1000"/>
              </a:spcBef>
              <a:spcAft>
                <a:spcPts val="600"/>
              </a:spcAft>
              <a:buClr>
                <a:schemeClr val="dk1"/>
              </a:buClr>
              <a:buSzPct val="36666"/>
              <a:buFont typeface="Arial"/>
              <a:buNone/>
            </a:pPr>
            <a:r>
              <a:rPr lang="en-NZ" sz="3000" b="1"/>
              <a:t>“Business as usual” - Providing Sports Leadership opportunities at Year 9 and 10</a:t>
            </a:r>
          </a:p>
        </p:txBody>
      </p:sp>
      <p:sp>
        <p:nvSpPr>
          <p:cNvPr id="504" name="Shape 504"/>
          <p:cNvSpPr txBox="1">
            <a:spLocks noGrp="1"/>
          </p:cNvSpPr>
          <p:nvPr>
            <p:ph type="body" idx="1"/>
          </p:nvPr>
        </p:nvSpPr>
        <p:spPr>
          <a:xfrm>
            <a:off x="279625" y="2584725"/>
            <a:ext cx="11097000" cy="3934800"/>
          </a:xfrm>
          <a:prstGeom prst="rect">
            <a:avLst/>
          </a:prstGeom>
        </p:spPr>
        <p:txBody>
          <a:bodyPr lIns="91425" tIns="91425" rIns="91425" bIns="91425" anchor="t" anchorCtr="0">
            <a:noAutofit/>
          </a:bodyPr>
          <a:lstStyle/>
          <a:p>
            <a:pPr lvl="0">
              <a:spcBef>
                <a:spcPts val="0"/>
              </a:spcBef>
              <a:buNone/>
            </a:pPr>
            <a:r>
              <a:rPr lang="en-NZ" sz="2400"/>
              <a:t>Identified a gap in leadership opportunities at Year 9 and 10</a:t>
            </a:r>
          </a:p>
          <a:p>
            <a:pPr lvl="0">
              <a:spcBef>
                <a:spcPts val="0"/>
              </a:spcBef>
              <a:buNone/>
            </a:pPr>
            <a:r>
              <a:rPr lang="en-NZ" sz="2400"/>
              <a:t>Connected with contributing Primary School Sports Clusters</a:t>
            </a:r>
          </a:p>
          <a:p>
            <a:pPr lvl="0">
              <a:spcBef>
                <a:spcPts val="0"/>
              </a:spcBef>
              <a:buNone/>
            </a:pPr>
            <a:r>
              <a:rPr lang="en-NZ" sz="2400"/>
              <a:t>PE teacher, then Sports Coordinator, attended termly Sports Cluster meetings</a:t>
            </a:r>
          </a:p>
          <a:p>
            <a:pPr lvl="0">
              <a:spcBef>
                <a:spcPts val="0"/>
              </a:spcBef>
              <a:buClr>
                <a:schemeClr val="dk1"/>
              </a:buClr>
              <a:buSzPct val="45833"/>
              <a:buFont typeface="Arial"/>
              <a:buNone/>
            </a:pPr>
            <a:r>
              <a:rPr lang="en-NZ" sz="2400"/>
              <a:t>Year 9 and 10 students support Primary School Sports Tournaments as officials</a:t>
            </a:r>
          </a:p>
          <a:p>
            <a:pPr lvl="0">
              <a:spcBef>
                <a:spcPts val="0"/>
              </a:spcBef>
              <a:buNone/>
            </a:pPr>
            <a:r>
              <a:rPr lang="en-NZ" sz="2400"/>
              <a:t>Leadership component added to and enhanced in the Junior HPE programme</a:t>
            </a:r>
          </a:p>
          <a:p>
            <a:pPr lvl="0">
              <a:spcBef>
                <a:spcPts val="0"/>
              </a:spcBef>
              <a:buNone/>
            </a:pPr>
            <a:r>
              <a:rPr lang="en-NZ" sz="2400"/>
              <a:t>Impact: improved confidence in the classroom, sense of ‘giving back’ to primary school, growing leadership capacity, improved transition from primary to secondary school, strengthened relationships with contributing primary schools.</a:t>
            </a:r>
          </a:p>
          <a:p>
            <a:pPr lvl="0">
              <a:spcBef>
                <a:spcPts val="0"/>
              </a:spcBef>
              <a:buNone/>
            </a:pPr>
            <a:endParaRPr/>
          </a:p>
        </p:txBody>
      </p:sp>
      <p:pic>
        <p:nvPicPr>
          <p:cNvPr id="505" name="Shape 505"/>
          <p:cNvPicPr preferRelativeResize="0"/>
          <p:nvPr/>
        </p:nvPicPr>
        <p:blipFill>
          <a:blip r:embed="rId3">
            <a:alphaModFix/>
          </a:blip>
          <a:stretch>
            <a:fillRect/>
          </a:stretch>
        </p:blipFill>
        <p:spPr>
          <a:xfrm>
            <a:off x="5916122" y="0"/>
            <a:ext cx="6275876" cy="258472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Shape 510"/>
          <p:cNvSpPr txBox="1">
            <a:spLocks noGrp="1"/>
          </p:cNvSpPr>
          <p:nvPr>
            <p:ph type="title"/>
          </p:nvPr>
        </p:nvSpPr>
        <p:spPr>
          <a:xfrm>
            <a:off x="609600" y="274637"/>
            <a:ext cx="10972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FF0000"/>
              </a:buClr>
              <a:buSzPct val="25000"/>
              <a:buFont typeface="Corben"/>
              <a:buNone/>
            </a:pPr>
            <a:r>
              <a:rPr lang="en-NZ" sz="3959" b="1" i="0" u="none" strike="noStrike" cap="none">
                <a:solidFill>
                  <a:srgbClr val="FF0000"/>
                </a:solidFill>
                <a:latin typeface="Corben"/>
                <a:ea typeface="Corben"/>
                <a:cs typeface="Corben"/>
                <a:sym typeface="Corben"/>
              </a:rPr>
              <a:t>Queen’s High School Sport in Education Project</a:t>
            </a:r>
          </a:p>
        </p:txBody>
      </p:sp>
      <p:pic>
        <p:nvPicPr>
          <p:cNvPr id="511" name="Shape 511" descr="IMG_2227.JPG"/>
          <p:cNvPicPr preferRelativeResize="0"/>
          <p:nvPr/>
        </p:nvPicPr>
        <p:blipFill rotWithShape="1">
          <a:blip r:embed="rId3">
            <a:alphaModFix/>
          </a:blip>
          <a:srcRect/>
          <a:stretch/>
        </p:blipFill>
        <p:spPr>
          <a:xfrm>
            <a:off x="1199455" y="4221087"/>
            <a:ext cx="4367807" cy="2183903"/>
          </a:xfrm>
          <a:prstGeom prst="rect">
            <a:avLst/>
          </a:prstGeom>
          <a:noFill/>
          <a:ln>
            <a:noFill/>
          </a:ln>
          <a:effectLst>
            <a:outerShdw blurRad="292100" dist="139700" dir="2700000" algn="tl" rotWithShape="0">
              <a:srgbClr val="333333">
                <a:alpha val="64705"/>
              </a:srgbClr>
            </a:outerShdw>
          </a:effectLst>
        </p:spPr>
      </p:pic>
      <p:pic>
        <p:nvPicPr>
          <p:cNvPr id="512" name="Shape 512" descr="IMG_2214.JPG"/>
          <p:cNvPicPr preferRelativeResize="0"/>
          <p:nvPr/>
        </p:nvPicPr>
        <p:blipFill rotWithShape="1">
          <a:blip r:embed="rId4">
            <a:alphaModFix/>
          </a:blip>
          <a:srcRect l="16091"/>
          <a:stretch/>
        </p:blipFill>
        <p:spPr>
          <a:xfrm>
            <a:off x="6960095" y="1601180"/>
            <a:ext cx="3696410" cy="2202655"/>
          </a:xfrm>
          <a:prstGeom prst="rect">
            <a:avLst/>
          </a:prstGeom>
          <a:noFill/>
          <a:ln>
            <a:noFill/>
          </a:ln>
          <a:effectLst>
            <a:outerShdw blurRad="292100" dist="139700" dir="2700000" algn="tl" rotWithShape="0">
              <a:srgbClr val="333333">
                <a:alpha val="64705"/>
              </a:srgbClr>
            </a:outerShdw>
          </a:effectLst>
        </p:spPr>
      </p:pic>
      <p:pic>
        <p:nvPicPr>
          <p:cNvPr id="513" name="Shape 513" descr="IMG_2316.JPG"/>
          <p:cNvPicPr preferRelativeResize="0"/>
          <p:nvPr/>
        </p:nvPicPr>
        <p:blipFill rotWithShape="1">
          <a:blip r:embed="rId5">
            <a:alphaModFix/>
          </a:blip>
          <a:srcRect/>
          <a:stretch/>
        </p:blipFill>
        <p:spPr>
          <a:xfrm>
            <a:off x="1295466" y="1628800"/>
            <a:ext cx="4273153" cy="2136577"/>
          </a:xfrm>
          <a:prstGeom prst="rect">
            <a:avLst/>
          </a:prstGeom>
          <a:noFill/>
          <a:ln>
            <a:noFill/>
          </a:ln>
          <a:effectLst>
            <a:outerShdw blurRad="292100" dist="139700" dir="2700000" algn="tl" rotWithShape="0">
              <a:srgbClr val="333333">
                <a:alpha val="64705"/>
              </a:srgbClr>
            </a:outerShdw>
          </a:effectLst>
        </p:spPr>
      </p:pic>
      <p:pic>
        <p:nvPicPr>
          <p:cNvPr id="514" name="Shape 514" descr="IMG_1918.JPG"/>
          <p:cNvPicPr preferRelativeResize="0"/>
          <p:nvPr/>
        </p:nvPicPr>
        <p:blipFill rotWithShape="1">
          <a:blip r:embed="rId6">
            <a:alphaModFix/>
          </a:blip>
          <a:srcRect l="19048"/>
          <a:stretch/>
        </p:blipFill>
        <p:spPr>
          <a:xfrm>
            <a:off x="6960095" y="4267200"/>
            <a:ext cx="3696410" cy="2283078"/>
          </a:xfrm>
          <a:prstGeom prst="rect">
            <a:avLst/>
          </a:prstGeom>
          <a:noFill/>
          <a:ln>
            <a:noFill/>
          </a:ln>
          <a:effectLst>
            <a:outerShdw blurRad="292100" dist="139700" dir="2700000" algn="tl" rotWithShape="0">
              <a:srgbClr val="333333">
                <a:alpha val="64705"/>
              </a:srgbClr>
            </a:outerShdw>
          </a:effectLst>
        </p:spPr>
      </p:pic>
      <p:pic>
        <p:nvPicPr>
          <p:cNvPr id="515" name="Shape 515" descr="Queen's Logo.JPG"/>
          <p:cNvPicPr preferRelativeResize="0"/>
          <p:nvPr/>
        </p:nvPicPr>
        <p:blipFill rotWithShape="1">
          <a:blip r:embed="rId7">
            <a:alphaModFix/>
          </a:blip>
          <a:srcRect/>
          <a:stretch/>
        </p:blipFill>
        <p:spPr>
          <a:xfrm>
            <a:off x="5267906" y="2852936"/>
            <a:ext cx="1980221" cy="180019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Shape 521"/>
          <p:cNvSpPr txBox="1">
            <a:spLocks noGrp="1"/>
          </p:cNvSpPr>
          <p:nvPr>
            <p:ph type="title"/>
          </p:nvPr>
        </p:nvSpPr>
        <p:spPr>
          <a:xfrm>
            <a:off x="1103445" y="332656"/>
            <a:ext cx="10273200" cy="864000"/>
          </a:xfrm>
          <a:prstGeom prst="rect">
            <a:avLst/>
          </a:prstGeom>
        </p:spPr>
        <p:txBody>
          <a:bodyPr lIns="91425" tIns="91425" rIns="91425" bIns="91425" anchor="ctr" anchorCtr="0">
            <a:noAutofit/>
          </a:bodyPr>
          <a:lstStyle/>
          <a:p>
            <a:pPr lvl="0" rtl="0">
              <a:spcBef>
                <a:spcPts val="0"/>
              </a:spcBef>
              <a:buNone/>
            </a:pPr>
            <a:r>
              <a:rPr lang="en-NZ">
                <a:solidFill>
                  <a:srgbClr val="FF0000"/>
                </a:solidFill>
              </a:rPr>
              <a:t>The Queen’s High School Journey</a:t>
            </a:r>
          </a:p>
        </p:txBody>
      </p:sp>
      <p:sp>
        <p:nvSpPr>
          <p:cNvPr id="522" name="Shape 522"/>
          <p:cNvSpPr txBox="1">
            <a:spLocks noGrp="1"/>
          </p:cNvSpPr>
          <p:nvPr>
            <p:ph type="body" idx="1"/>
          </p:nvPr>
        </p:nvSpPr>
        <p:spPr>
          <a:xfrm>
            <a:off x="1103450" y="1340775"/>
            <a:ext cx="10273200" cy="4476300"/>
          </a:xfrm>
          <a:prstGeom prst="rect">
            <a:avLst/>
          </a:prstGeom>
        </p:spPr>
        <p:txBody>
          <a:bodyPr lIns="91425" tIns="91425" rIns="91425" bIns="91425" anchor="t" anchorCtr="0">
            <a:noAutofit/>
          </a:bodyPr>
          <a:lstStyle/>
          <a:p>
            <a:pPr marL="457200" lvl="0" indent="-419100" rtl="0">
              <a:spcBef>
                <a:spcPts val="0"/>
              </a:spcBef>
              <a:buSzPct val="100000"/>
              <a:buChar char="●"/>
            </a:pPr>
            <a:r>
              <a:rPr lang="en-NZ" sz="3000"/>
              <a:t>One of the original eight schools selected by SportNZ .</a:t>
            </a:r>
          </a:p>
          <a:p>
            <a:pPr marL="457200" lvl="0" indent="-419100" rtl="0">
              <a:spcBef>
                <a:spcPts val="0"/>
              </a:spcBef>
              <a:buSzPct val="100000"/>
              <a:buChar char="●"/>
            </a:pPr>
            <a:r>
              <a:rPr lang="en-NZ" sz="3000"/>
              <a:t>Main focus initially was on Culture/Values and Leadership</a:t>
            </a:r>
          </a:p>
          <a:p>
            <a:pPr marL="457200" lvl="0" indent="-419100" rtl="0">
              <a:spcBef>
                <a:spcPts val="0"/>
              </a:spcBef>
              <a:buSzPct val="100000"/>
              <a:buChar char="●"/>
            </a:pPr>
            <a:r>
              <a:rPr lang="en-NZ" sz="3000"/>
              <a:t>No SIE specific classes.</a:t>
            </a:r>
          </a:p>
          <a:p>
            <a:pPr marL="457200" lvl="0" indent="-419100" rtl="0">
              <a:spcBef>
                <a:spcPts val="0"/>
              </a:spcBef>
              <a:buSzPct val="100000"/>
              <a:buChar char="●"/>
            </a:pPr>
            <a:r>
              <a:rPr lang="en-NZ" sz="3000"/>
              <a:t>Junior Sport Development group and ALPS (Active Leadership through Participation in Sport)</a:t>
            </a:r>
          </a:p>
          <a:p>
            <a:pPr marL="457200" lvl="0" indent="-419100" rtl="0">
              <a:spcBef>
                <a:spcPts val="0"/>
              </a:spcBef>
              <a:buSzPct val="100000"/>
              <a:buChar char="●"/>
            </a:pPr>
            <a:r>
              <a:rPr lang="en-NZ" sz="3000"/>
              <a:t>PE Leadership programmes</a:t>
            </a:r>
          </a:p>
          <a:p>
            <a:pPr marL="457200" lvl="0" indent="-419100" rtl="0">
              <a:spcBef>
                <a:spcPts val="0"/>
              </a:spcBef>
              <a:buSzPct val="100000"/>
              <a:buChar char="●"/>
            </a:pPr>
            <a:r>
              <a:rPr lang="en-NZ" sz="3000"/>
              <a:t>PD groups - sport embedded into school policy and strategic plan.</a:t>
            </a:r>
          </a:p>
          <a:p>
            <a:pPr marL="457200" lvl="0" indent="-419100" rtl="0">
              <a:spcBef>
                <a:spcPts val="0"/>
              </a:spcBef>
              <a:buSzPct val="100000"/>
              <a:buChar char="●"/>
            </a:pPr>
            <a:r>
              <a:rPr lang="en-NZ" sz="3000"/>
              <a:t>Active Education</a:t>
            </a:r>
          </a:p>
          <a:p>
            <a:pPr lvl="0" rtl="0">
              <a:spcBef>
                <a:spcPts val="0"/>
              </a:spcBef>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pic>
        <p:nvPicPr>
          <p:cNvPr id="527" name="Shape 527"/>
          <p:cNvPicPr preferRelativeResize="0"/>
          <p:nvPr/>
        </p:nvPicPr>
        <p:blipFill rotWithShape="1">
          <a:blip r:embed="rId3">
            <a:alphaModFix/>
          </a:blip>
          <a:srcRect/>
          <a:stretch/>
        </p:blipFill>
        <p:spPr>
          <a:xfrm>
            <a:off x="2713205" y="1365555"/>
            <a:ext cx="2317447" cy="1158724"/>
          </a:xfrm>
          <a:prstGeom prst="rect">
            <a:avLst/>
          </a:prstGeom>
          <a:noFill/>
          <a:ln>
            <a:noFill/>
          </a:ln>
          <a:effectLst>
            <a:outerShdw blurRad="292100" dist="139700" dir="2700000" algn="tl" rotWithShape="0">
              <a:srgbClr val="333333">
                <a:alpha val="64705"/>
              </a:srgbClr>
            </a:outerShdw>
          </a:effectLst>
        </p:spPr>
      </p:pic>
      <p:pic>
        <p:nvPicPr>
          <p:cNvPr id="528" name="Shape 528"/>
          <p:cNvPicPr preferRelativeResize="0"/>
          <p:nvPr/>
        </p:nvPicPr>
        <p:blipFill rotWithShape="1">
          <a:blip r:embed="rId4">
            <a:alphaModFix/>
          </a:blip>
          <a:srcRect/>
          <a:stretch/>
        </p:blipFill>
        <p:spPr>
          <a:xfrm>
            <a:off x="6547621" y="1282582"/>
            <a:ext cx="2211493" cy="1105747"/>
          </a:xfrm>
          <a:prstGeom prst="rect">
            <a:avLst/>
          </a:prstGeom>
          <a:noFill/>
          <a:ln>
            <a:noFill/>
          </a:ln>
          <a:effectLst>
            <a:outerShdw blurRad="292100" dist="139700" dir="2700000" algn="tl" rotWithShape="0">
              <a:srgbClr val="333333">
                <a:alpha val="64705"/>
              </a:srgbClr>
            </a:outerShdw>
          </a:effectLst>
        </p:spPr>
      </p:pic>
      <p:sp>
        <p:nvSpPr>
          <p:cNvPr id="529" name="Shape 529"/>
          <p:cNvSpPr txBox="1">
            <a:spLocks noGrp="1"/>
          </p:cNvSpPr>
          <p:nvPr>
            <p:ph type="title"/>
          </p:nvPr>
        </p:nvSpPr>
        <p:spPr>
          <a:xfrm>
            <a:off x="609600" y="274637"/>
            <a:ext cx="10972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Corben"/>
              <a:buNone/>
            </a:pPr>
            <a:r>
              <a:rPr lang="en-NZ" sz="6600" b="0" i="0" u="none" strike="noStrike" cap="none">
                <a:solidFill>
                  <a:srgbClr val="0070C0"/>
                </a:solidFill>
                <a:latin typeface="Corben"/>
                <a:ea typeface="Corben"/>
                <a:cs typeface="Corben"/>
                <a:sym typeface="Corben"/>
              </a:rPr>
              <a:t>Culture</a:t>
            </a:r>
          </a:p>
        </p:txBody>
      </p:sp>
      <p:pic>
        <p:nvPicPr>
          <p:cNvPr id="530" name="Shape 530"/>
          <p:cNvPicPr preferRelativeResize="0">
            <a:picLocks noGrp="1"/>
          </p:cNvPicPr>
          <p:nvPr>
            <p:ph type="body" idx="1"/>
          </p:nvPr>
        </p:nvPicPr>
        <p:blipFill rotWithShape="1">
          <a:blip r:embed="rId5">
            <a:alphaModFix/>
          </a:blip>
          <a:srcRect/>
          <a:stretch/>
        </p:blipFill>
        <p:spPr>
          <a:xfrm>
            <a:off x="1482674" y="3143647"/>
            <a:ext cx="2075273" cy="875506"/>
          </a:xfrm>
          <a:prstGeom prst="rect">
            <a:avLst/>
          </a:prstGeom>
          <a:noFill/>
          <a:ln>
            <a:noFill/>
          </a:ln>
          <a:effectLst>
            <a:outerShdw blurRad="292100" dist="139700" dir="2700000" algn="tl" rotWithShape="0">
              <a:srgbClr val="333333">
                <a:alpha val="64705"/>
              </a:srgbClr>
            </a:outerShdw>
          </a:effectLst>
        </p:spPr>
      </p:pic>
      <p:pic>
        <p:nvPicPr>
          <p:cNvPr id="531" name="Shape 531"/>
          <p:cNvPicPr preferRelativeResize="0"/>
          <p:nvPr/>
        </p:nvPicPr>
        <p:blipFill rotWithShape="1">
          <a:blip r:embed="rId6">
            <a:alphaModFix/>
          </a:blip>
          <a:srcRect/>
          <a:stretch/>
        </p:blipFill>
        <p:spPr>
          <a:xfrm>
            <a:off x="6547621" y="4978400"/>
            <a:ext cx="1219200" cy="1371599"/>
          </a:xfrm>
          <a:prstGeom prst="rect">
            <a:avLst/>
          </a:prstGeom>
          <a:noFill/>
          <a:ln>
            <a:noFill/>
          </a:ln>
          <a:effectLst>
            <a:outerShdw blurRad="292100" dist="139700" dir="2700000" algn="tl" rotWithShape="0">
              <a:srgbClr val="333333">
                <a:alpha val="64705"/>
              </a:srgbClr>
            </a:outerShdw>
          </a:effectLst>
        </p:spPr>
      </p:pic>
      <p:pic>
        <p:nvPicPr>
          <p:cNvPr id="532" name="Shape 532"/>
          <p:cNvPicPr preferRelativeResize="0"/>
          <p:nvPr/>
        </p:nvPicPr>
        <p:blipFill rotWithShape="1">
          <a:blip r:embed="rId7">
            <a:alphaModFix/>
          </a:blip>
          <a:srcRect/>
          <a:stretch/>
        </p:blipFill>
        <p:spPr>
          <a:xfrm>
            <a:off x="327423" y="4089398"/>
            <a:ext cx="2641599" cy="1320800"/>
          </a:xfrm>
          <a:prstGeom prst="rect">
            <a:avLst/>
          </a:prstGeom>
          <a:noFill/>
          <a:ln>
            <a:noFill/>
          </a:ln>
          <a:effectLst>
            <a:outerShdw blurRad="292100" dist="139700" dir="2700000" algn="tl" rotWithShape="0">
              <a:srgbClr val="333333">
                <a:alpha val="64705"/>
              </a:srgbClr>
            </a:outerShdw>
          </a:effectLst>
        </p:spPr>
      </p:pic>
      <p:pic>
        <p:nvPicPr>
          <p:cNvPr id="533" name="Shape 533"/>
          <p:cNvPicPr preferRelativeResize="0"/>
          <p:nvPr/>
        </p:nvPicPr>
        <p:blipFill rotWithShape="1">
          <a:blip r:embed="rId8">
            <a:alphaModFix/>
          </a:blip>
          <a:srcRect/>
          <a:stretch/>
        </p:blipFill>
        <p:spPr>
          <a:xfrm>
            <a:off x="8620758" y="2049780"/>
            <a:ext cx="3063240" cy="1531620"/>
          </a:xfrm>
          <a:prstGeom prst="rect">
            <a:avLst/>
          </a:prstGeom>
          <a:noFill/>
          <a:ln>
            <a:noFill/>
          </a:ln>
          <a:effectLst>
            <a:outerShdw blurRad="292100" dist="139700" dir="2700000" algn="tl" rotWithShape="0">
              <a:srgbClr val="333333">
                <a:alpha val="64705"/>
              </a:srgbClr>
            </a:outerShdw>
          </a:effectLst>
        </p:spPr>
      </p:pic>
      <p:pic>
        <p:nvPicPr>
          <p:cNvPr id="534" name="Shape 534"/>
          <p:cNvPicPr preferRelativeResize="0"/>
          <p:nvPr/>
        </p:nvPicPr>
        <p:blipFill rotWithShape="1">
          <a:blip r:embed="rId9">
            <a:alphaModFix/>
          </a:blip>
          <a:srcRect/>
          <a:stretch/>
        </p:blipFill>
        <p:spPr>
          <a:xfrm>
            <a:off x="3606801" y="2311400"/>
            <a:ext cx="4876797" cy="2438398"/>
          </a:xfrm>
          <a:prstGeom prst="rect">
            <a:avLst/>
          </a:prstGeom>
          <a:noFill/>
          <a:ln>
            <a:noFill/>
          </a:ln>
          <a:effectLst>
            <a:outerShdw blurRad="292100" dist="139700" dir="2700000" algn="tl" rotWithShape="0">
              <a:srgbClr val="333333">
                <a:alpha val="64705"/>
              </a:srgbClr>
            </a:outerShdw>
          </a:effectLst>
        </p:spPr>
      </p:pic>
      <p:pic>
        <p:nvPicPr>
          <p:cNvPr id="535" name="Shape 535"/>
          <p:cNvPicPr preferRelativeResize="0"/>
          <p:nvPr/>
        </p:nvPicPr>
        <p:blipFill rotWithShape="1">
          <a:blip r:embed="rId10">
            <a:alphaModFix/>
          </a:blip>
          <a:srcRect/>
          <a:stretch/>
        </p:blipFill>
        <p:spPr>
          <a:xfrm>
            <a:off x="1177960" y="5442855"/>
            <a:ext cx="2387599" cy="1193800"/>
          </a:xfrm>
          <a:prstGeom prst="rect">
            <a:avLst/>
          </a:prstGeom>
          <a:noFill/>
          <a:ln>
            <a:noFill/>
          </a:ln>
          <a:effectLst>
            <a:outerShdw blurRad="292100" dist="139700" dir="2700000" algn="tl" rotWithShape="0">
              <a:srgbClr val="333333">
                <a:alpha val="64705"/>
              </a:srgbClr>
            </a:outerShdw>
          </a:effectLst>
        </p:spPr>
      </p:pic>
      <p:pic>
        <p:nvPicPr>
          <p:cNvPr id="536" name="Shape 536"/>
          <p:cNvPicPr preferRelativeResize="0"/>
          <p:nvPr/>
        </p:nvPicPr>
        <p:blipFill rotWithShape="1">
          <a:blip r:embed="rId11">
            <a:alphaModFix/>
          </a:blip>
          <a:srcRect/>
          <a:stretch/>
        </p:blipFill>
        <p:spPr>
          <a:xfrm>
            <a:off x="8955179" y="3530598"/>
            <a:ext cx="2257238" cy="1269697"/>
          </a:xfrm>
          <a:prstGeom prst="rect">
            <a:avLst/>
          </a:prstGeom>
          <a:noFill/>
          <a:ln>
            <a:noFill/>
          </a:ln>
          <a:effectLst>
            <a:outerShdw blurRad="292100" dist="139700" dir="2700000" algn="tl" rotWithShape="0">
              <a:srgbClr val="333333">
                <a:alpha val="64705"/>
              </a:srgbClr>
            </a:outerShdw>
          </a:effectLst>
        </p:spPr>
      </p:pic>
      <p:pic>
        <p:nvPicPr>
          <p:cNvPr id="537" name="Shape 537"/>
          <p:cNvPicPr preferRelativeResize="0"/>
          <p:nvPr/>
        </p:nvPicPr>
        <p:blipFill rotWithShape="1">
          <a:blip r:embed="rId12">
            <a:alphaModFix/>
          </a:blip>
          <a:srcRect/>
          <a:stretch/>
        </p:blipFill>
        <p:spPr>
          <a:xfrm>
            <a:off x="3465286" y="4831553"/>
            <a:ext cx="2743200" cy="1157287"/>
          </a:xfrm>
          <a:prstGeom prst="rect">
            <a:avLst/>
          </a:prstGeom>
          <a:noFill/>
          <a:ln>
            <a:noFill/>
          </a:ln>
          <a:effectLst>
            <a:outerShdw blurRad="292100" dist="139700" dir="2700000" algn="tl" rotWithShape="0">
              <a:srgbClr val="333333">
                <a:alpha val="64705"/>
              </a:srgbClr>
            </a:outerShdw>
          </a:effectLst>
        </p:spPr>
      </p:pic>
      <p:pic>
        <p:nvPicPr>
          <p:cNvPr id="538" name="Shape 538"/>
          <p:cNvPicPr preferRelativeResize="0"/>
          <p:nvPr/>
        </p:nvPicPr>
        <p:blipFill rotWithShape="1">
          <a:blip r:embed="rId13">
            <a:alphaModFix/>
          </a:blip>
          <a:srcRect/>
          <a:stretch/>
        </p:blipFill>
        <p:spPr>
          <a:xfrm rot="5400000">
            <a:off x="492058" y="1517727"/>
            <a:ext cx="1881164" cy="1410873"/>
          </a:xfrm>
          <a:prstGeom prst="rect">
            <a:avLst/>
          </a:prstGeom>
          <a:noFill/>
          <a:ln>
            <a:noFill/>
          </a:ln>
          <a:effectLst>
            <a:outerShdw blurRad="292100" dist="139700" dir="2700000" algn="tl" rotWithShape="0">
              <a:srgbClr val="333333">
                <a:alpha val="64705"/>
              </a:srgbClr>
            </a:outerShdw>
          </a:effectLst>
        </p:spPr>
      </p:pic>
      <p:pic>
        <p:nvPicPr>
          <p:cNvPr id="539" name="Shape 539"/>
          <p:cNvPicPr preferRelativeResize="0"/>
          <p:nvPr/>
        </p:nvPicPr>
        <p:blipFill rotWithShape="1">
          <a:blip r:embed="rId14">
            <a:alphaModFix/>
          </a:blip>
          <a:srcRect/>
          <a:stretch/>
        </p:blipFill>
        <p:spPr>
          <a:xfrm>
            <a:off x="8331200" y="4943566"/>
            <a:ext cx="3200400" cy="1600199"/>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p:nvPr/>
        </p:nvSpPr>
        <p:spPr>
          <a:xfrm>
            <a:off x="313232" y="454822"/>
            <a:ext cx="5439705" cy="267765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1"/>
                </a:solidFill>
                <a:latin typeface="Calibri"/>
                <a:ea typeface="Calibri"/>
                <a:cs typeface="Calibri"/>
                <a:sym typeface="Calibri"/>
              </a:rPr>
              <a:t>What do you think can be achieved in a school by the effective use of PE &amp; Sport?</a:t>
            </a:r>
          </a:p>
          <a:p>
            <a:pPr marL="0" marR="0" lvl="0" indent="0" algn="l" rtl="0">
              <a:spcBef>
                <a:spcPts val="0"/>
              </a:spcBef>
              <a:buNone/>
            </a:pPr>
            <a:endParaRPr sz="2400" b="1">
              <a:solidFill>
                <a:schemeClr val="dk1"/>
              </a:solidFill>
              <a:latin typeface="Calibri"/>
              <a:ea typeface="Calibri"/>
              <a:cs typeface="Calibri"/>
              <a:sym typeface="Calibri"/>
            </a:endParaRPr>
          </a:p>
          <a:p>
            <a:pPr marL="0" marR="0" lvl="0" indent="0" algn="l" rtl="0">
              <a:spcBef>
                <a:spcPts val="0"/>
              </a:spcBef>
              <a:buSzPct val="25000"/>
              <a:buNone/>
            </a:pPr>
            <a:r>
              <a:rPr lang="en-NZ" sz="2400" b="1">
                <a:solidFill>
                  <a:schemeClr val="dk1"/>
                </a:solidFill>
                <a:latin typeface="Calibri"/>
                <a:ea typeface="Calibri"/>
                <a:cs typeface="Calibri"/>
                <a:sym typeface="Calibri"/>
              </a:rPr>
              <a:t>What would you expect to see in a school that was using PE &amp; Sport effectively?</a:t>
            </a:r>
          </a:p>
          <a:p>
            <a:pPr marL="0" marR="0" lvl="0" indent="0" algn="l" rtl="0">
              <a:spcBef>
                <a:spcPts val="0"/>
              </a:spcBef>
              <a:buNone/>
            </a:pPr>
            <a:endParaRPr sz="2400" b="1">
              <a:solidFill>
                <a:schemeClr val="dk1"/>
              </a:solidFill>
              <a:latin typeface="Calibri"/>
              <a:ea typeface="Calibri"/>
              <a:cs typeface="Calibri"/>
              <a:sym typeface="Calibri"/>
            </a:endParaRPr>
          </a:p>
          <a:p>
            <a:pPr marL="0" marR="0" lvl="0" indent="0" algn="l" rtl="0">
              <a:spcBef>
                <a:spcPts val="0"/>
              </a:spcBef>
              <a:buNone/>
            </a:pPr>
            <a:endParaRPr sz="2400">
              <a:solidFill>
                <a:schemeClr val="dk1"/>
              </a:solidFill>
              <a:latin typeface="Calibri"/>
              <a:ea typeface="Calibri"/>
              <a:cs typeface="Calibri"/>
              <a:sym typeface="Calibri"/>
            </a:endParaRPr>
          </a:p>
        </p:txBody>
      </p:sp>
      <p:sp>
        <p:nvSpPr>
          <p:cNvPr id="206" name="Shape 206"/>
          <p:cNvSpPr txBox="1"/>
          <p:nvPr/>
        </p:nvSpPr>
        <p:spPr>
          <a:xfrm>
            <a:off x="344872" y="2680548"/>
            <a:ext cx="882371" cy="400109"/>
          </a:xfrm>
          <a:prstGeom prst="rect">
            <a:avLst/>
          </a:prstGeom>
          <a:solidFill>
            <a:schemeClr val="accent1"/>
          </a:solid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Who? </a:t>
            </a:r>
          </a:p>
        </p:txBody>
      </p:sp>
      <p:pic>
        <p:nvPicPr>
          <p:cNvPr id="207" name="Shape 207"/>
          <p:cNvPicPr preferRelativeResize="0"/>
          <p:nvPr/>
        </p:nvPicPr>
        <p:blipFill rotWithShape="1">
          <a:blip r:embed="rId3">
            <a:alphaModFix/>
          </a:blip>
          <a:srcRect/>
          <a:stretch/>
        </p:blipFill>
        <p:spPr>
          <a:xfrm>
            <a:off x="8151350" y="332523"/>
            <a:ext cx="2548079" cy="2548079"/>
          </a:xfrm>
          <a:prstGeom prst="rect">
            <a:avLst/>
          </a:prstGeom>
          <a:noFill/>
          <a:ln>
            <a:noFill/>
          </a:ln>
        </p:spPr>
      </p:pic>
      <p:pic>
        <p:nvPicPr>
          <p:cNvPr id="208" name="Shape 208"/>
          <p:cNvPicPr preferRelativeResize="0"/>
          <p:nvPr/>
        </p:nvPicPr>
        <p:blipFill rotWithShape="1">
          <a:blip r:embed="rId4">
            <a:alphaModFix/>
          </a:blip>
          <a:srcRect/>
          <a:stretch/>
        </p:blipFill>
        <p:spPr>
          <a:xfrm>
            <a:off x="280466" y="3992857"/>
            <a:ext cx="2730692" cy="2730692"/>
          </a:xfrm>
          <a:prstGeom prst="rect">
            <a:avLst/>
          </a:prstGeom>
          <a:noFill/>
          <a:ln>
            <a:noFill/>
          </a:ln>
        </p:spPr>
      </p:pic>
      <p:pic>
        <p:nvPicPr>
          <p:cNvPr id="209" name="Shape 209"/>
          <p:cNvPicPr preferRelativeResize="0"/>
          <p:nvPr/>
        </p:nvPicPr>
        <p:blipFill rotWithShape="1">
          <a:blip r:embed="rId5">
            <a:alphaModFix/>
          </a:blip>
          <a:srcRect/>
          <a:stretch/>
        </p:blipFill>
        <p:spPr>
          <a:xfrm>
            <a:off x="8301852" y="3487560"/>
            <a:ext cx="3198621" cy="3198621"/>
          </a:xfrm>
          <a:prstGeom prst="rect">
            <a:avLst/>
          </a:prstGeom>
          <a:noFill/>
          <a:ln>
            <a:noFill/>
          </a:ln>
        </p:spPr>
      </p:pic>
      <p:pic>
        <p:nvPicPr>
          <p:cNvPr id="210" name="Shape 210"/>
          <p:cNvPicPr preferRelativeResize="0"/>
          <p:nvPr/>
        </p:nvPicPr>
        <p:blipFill rotWithShape="1">
          <a:blip r:embed="rId6">
            <a:alphaModFix/>
          </a:blip>
          <a:srcRect/>
          <a:stretch/>
        </p:blipFill>
        <p:spPr>
          <a:xfrm>
            <a:off x="3295732" y="4234998"/>
            <a:ext cx="2246409" cy="2246409"/>
          </a:xfrm>
          <a:prstGeom prst="rect">
            <a:avLst/>
          </a:prstGeom>
          <a:noFill/>
          <a:ln>
            <a:noFill/>
          </a:ln>
        </p:spPr>
      </p:pic>
      <p:pic>
        <p:nvPicPr>
          <p:cNvPr id="211" name="Shape 211"/>
          <p:cNvPicPr preferRelativeResize="0"/>
          <p:nvPr/>
        </p:nvPicPr>
        <p:blipFill rotWithShape="1">
          <a:blip r:embed="rId7">
            <a:alphaModFix/>
          </a:blip>
          <a:srcRect/>
          <a:stretch/>
        </p:blipFill>
        <p:spPr>
          <a:xfrm>
            <a:off x="5663103" y="2046675"/>
            <a:ext cx="2770376" cy="2770376"/>
          </a:xfrm>
          <a:prstGeom prst="rect">
            <a:avLst/>
          </a:prstGeom>
          <a:noFill/>
          <a:ln>
            <a:noFill/>
          </a:ln>
        </p:spPr>
      </p:pic>
      <p:sp>
        <p:nvSpPr>
          <p:cNvPr id="212" name="Shape 212"/>
          <p:cNvSpPr txBox="1"/>
          <p:nvPr/>
        </p:nvSpPr>
        <p:spPr>
          <a:xfrm>
            <a:off x="1683938" y="2680548"/>
            <a:ext cx="1526157" cy="400109"/>
          </a:xfrm>
          <a:prstGeom prst="rect">
            <a:avLst/>
          </a:prstGeom>
          <a:solidFill>
            <a:schemeClr val="accent1"/>
          </a:solid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Doing what?</a:t>
            </a:r>
          </a:p>
        </p:txBody>
      </p:sp>
      <p:sp>
        <p:nvSpPr>
          <p:cNvPr id="213" name="Shape 213"/>
          <p:cNvSpPr txBox="1"/>
          <p:nvPr/>
        </p:nvSpPr>
        <p:spPr>
          <a:xfrm>
            <a:off x="3625655" y="2715415"/>
            <a:ext cx="1137785" cy="400109"/>
          </a:xfrm>
          <a:prstGeom prst="rect">
            <a:avLst/>
          </a:prstGeom>
          <a:solidFill>
            <a:schemeClr val="accent1"/>
          </a:solid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Where?</a:t>
            </a:r>
          </a:p>
        </p:txBody>
      </p:sp>
      <p:sp>
        <p:nvSpPr>
          <p:cNvPr id="214" name="Shape 214"/>
          <p:cNvSpPr txBox="1"/>
          <p:nvPr/>
        </p:nvSpPr>
        <p:spPr>
          <a:xfrm>
            <a:off x="2734710" y="3487560"/>
            <a:ext cx="1684225" cy="400109"/>
          </a:xfrm>
          <a:prstGeom prst="rect">
            <a:avLst/>
          </a:prstGeom>
          <a:solidFill>
            <a:schemeClr val="accent1"/>
          </a:solid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With whom? </a:t>
            </a:r>
          </a:p>
        </p:txBody>
      </p:sp>
      <p:sp>
        <p:nvSpPr>
          <p:cNvPr id="215" name="Shape 215"/>
          <p:cNvSpPr txBox="1"/>
          <p:nvPr/>
        </p:nvSpPr>
        <p:spPr>
          <a:xfrm>
            <a:off x="987651" y="3451703"/>
            <a:ext cx="882371" cy="400109"/>
          </a:xfrm>
          <a:prstGeom prst="rect">
            <a:avLst/>
          </a:prstGeom>
          <a:solidFill>
            <a:schemeClr val="accent1"/>
          </a:solidFill>
          <a:ln>
            <a:noFill/>
          </a:ln>
        </p:spPr>
        <p:txBody>
          <a:bodyPr lIns="91425" tIns="45700" rIns="91425" bIns="45700" anchor="t" anchorCtr="0">
            <a:noAutofit/>
          </a:bodyPr>
          <a:lstStyle/>
          <a:p>
            <a:pPr marL="0" marR="0" lvl="0" indent="0" algn="l" rtl="0">
              <a:spcBef>
                <a:spcPts val="0"/>
              </a:spcBef>
              <a:buSzPct val="25000"/>
              <a:buNone/>
            </a:pPr>
            <a:r>
              <a:rPr lang="en-NZ" sz="2000" b="1">
                <a:solidFill>
                  <a:schemeClr val="dk1"/>
                </a:solidFill>
                <a:latin typeface="Calibri"/>
                <a:ea typeface="Calibri"/>
                <a:cs typeface="Calibri"/>
                <a:sym typeface="Calibri"/>
              </a:rPr>
              <a:t>How? </a:t>
            </a:r>
          </a:p>
        </p:txBody>
      </p:sp>
      <p:pic>
        <p:nvPicPr>
          <p:cNvPr id="216" name="Shape 216"/>
          <p:cNvPicPr preferRelativeResize="0"/>
          <p:nvPr/>
        </p:nvPicPr>
        <p:blipFill rotWithShape="1">
          <a:blip r:embed="rId8">
            <a:alphaModFix/>
          </a:blip>
          <a:srcRect/>
          <a:stretch/>
        </p:blipFill>
        <p:spPr>
          <a:xfrm rot="5400000">
            <a:off x="9488147" y="1433137"/>
            <a:ext cx="4136989" cy="127071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Shape 544"/>
          <p:cNvSpPr txBox="1">
            <a:spLocks noGrp="1"/>
          </p:cNvSpPr>
          <p:nvPr>
            <p:ph type="title"/>
          </p:nvPr>
        </p:nvSpPr>
        <p:spPr>
          <a:xfrm>
            <a:off x="609600" y="274637"/>
            <a:ext cx="10972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Corben"/>
              <a:buNone/>
            </a:pPr>
            <a:r>
              <a:rPr lang="en-NZ" sz="6600" b="0" i="0" u="none" strike="noStrike" cap="none">
                <a:solidFill>
                  <a:srgbClr val="0070C0"/>
                </a:solidFill>
                <a:latin typeface="Corben"/>
                <a:ea typeface="Corben"/>
                <a:cs typeface="Corben"/>
                <a:sym typeface="Corben"/>
              </a:rPr>
              <a:t>Leadership</a:t>
            </a:r>
          </a:p>
        </p:txBody>
      </p:sp>
      <p:pic>
        <p:nvPicPr>
          <p:cNvPr id="545" name="Shape 545"/>
          <p:cNvPicPr preferRelativeResize="0">
            <a:picLocks noGrp="1"/>
          </p:cNvPicPr>
          <p:nvPr>
            <p:ph type="body" idx="1"/>
          </p:nvPr>
        </p:nvPicPr>
        <p:blipFill rotWithShape="1">
          <a:blip r:embed="rId3">
            <a:alphaModFix/>
          </a:blip>
          <a:srcRect/>
          <a:stretch/>
        </p:blipFill>
        <p:spPr>
          <a:xfrm>
            <a:off x="4964369" y="2057400"/>
            <a:ext cx="2433958" cy="3039656"/>
          </a:xfrm>
          <a:prstGeom prst="rect">
            <a:avLst/>
          </a:prstGeom>
          <a:noFill/>
          <a:ln>
            <a:noFill/>
          </a:ln>
          <a:effectLst>
            <a:outerShdw blurRad="292100" dist="139700" dir="2700000" algn="tl" rotWithShape="0">
              <a:srgbClr val="333333">
                <a:alpha val="64705"/>
              </a:srgbClr>
            </a:outerShdw>
          </a:effectLst>
        </p:spPr>
      </p:pic>
      <p:pic>
        <p:nvPicPr>
          <p:cNvPr id="546" name="Shape 546"/>
          <p:cNvPicPr preferRelativeResize="0"/>
          <p:nvPr/>
        </p:nvPicPr>
        <p:blipFill rotWithShape="1">
          <a:blip r:embed="rId4">
            <a:alphaModFix/>
          </a:blip>
          <a:srcRect/>
          <a:stretch/>
        </p:blipFill>
        <p:spPr>
          <a:xfrm>
            <a:off x="1200149" y="5322887"/>
            <a:ext cx="3149600" cy="1328738"/>
          </a:xfrm>
          <a:prstGeom prst="rect">
            <a:avLst/>
          </a:prstGeom>
          <a:noFill/>
          <a:ln>
            <a:noFill/>
          </a:ln>
          <a:effectLst>
            <a:outerShdw blurRad="292100" dist="139700" dir="2700000" algn="tl" rotWithShape="0">
              <a:srgbClr val="333333">
                <a:alpha val="64705"/>
              </a:srgbClr>
            </a:outerShdw>
          </a:effectLst>
        </p:spPr>
      </p:pic>
      <p:pic>
        <p:nvPicPr>
          <p:cNvPr id="547" name="Shape 547"/>
          <p:cNvPicPr preferRelativeResize="0"/>
          <p:nvPr/>
        </p:nvPicPr>
        <p:blipFill rotWithShape="1">
          <a:blip r:embed="rId5">
            <a:alphaModFix/>
          </a:blip>
          <a:srcRect/>
          <a:stretch/>
        </p:blipFill>
        <p:spPr>
          <a:xfrm>
            <a:off x="1786709" y="1387565"/>
            <a:ext cx="2874191" cy="1437096"/>
          </a:xfrm>
          <a:prstGeom prst="rect">
            <a:avLst/>
          </a:prstGeom>
          <a:noFill/>
          <a:ln>
            <a:noFill/>
          </a:ln>
          <a:effectLst>
            <a:outerShdw blurRad="292100" dist="139700" dir="2700000" algn="tl" rotWithShape="0">
              <a:srgbClr val="333333">
                <a:alpha val="64705"/>
              </a:srgbClr>
            </a:outerShdw>
          </a:effectLst>
        </p:spPr>
      </p:pic>
      <p:pic>
        <p:nvPicPr>
          <p:cNvPr id="548" name="Shape 548"/>
          <p:cNvPicPr preferRelativeResize="0"/>
          <p:nvPr/>
        </p:nvPicPr>
        <p:blipFill rotWithShape="1">
          <a:blip r:embed="rId6">
            <a:alphaModFix/>
          </a:blip>
          <a:srcRect/>
          <a:stretch/>
        </p:blipFill>
        <p:spPr>
          <a:xfrm>
            <a:off x="8339907" y="4724400"/>
            <a:ext cx="3302000" cy="1650999"/>
          </a:xfrm>
          <a:prstGeom prst="rect">
            <a:avLst/>
          </a:prstGeom>
          <a:noFill/>
          <a:ln>
            <a:noFill/>
          </a:ln>
          <a:effectLst>
            <a:outerShdw blurRad="292100" dist="139700" dir="2700000" algn="tl" rotWithShape="0">
              <a:srgbClr val="333333">
                <a:alpha val="64705"/>
              </a:srgbClr>
            </a:outerShdw>
          </a:effectLst>
        </p:spPr>
      </p:pic>
      <p:pic>
        <p:nvPicPr>
          <p:cNvPr id="549" name="Shape 549"/>
          <p:cNvPicPr preferRelativeResize="0"/>
          <p:nvPr/>
        </p:nvPicPr>
        <p:blipFill rotWithShape="1">
          <a:blip r:embed="rId7">
            <a:alphaModFix/>
          </a:blip>
          <a:srcRect/>
          <a:stretch/>
        </p:blipFill>
        <p:spPr>
          <a:xfrm>
            <a:off x="5080000" y="5356225"/>
            <a:ext cx="2878666" cy="1295400"/>
          </a:xfrm>
          <a:prstGeom prst="rect">
            <a:avLst/>
          </a:prstGeom>
          <a:noFill/>
          <a:ln>
            <a:noFill/>
          </a:ln>
          <a:effectLst>
            <a:outerShdw blurRad="292100" dist="139700" dir="2700000" algn="tl" rotWithShape="0">
              <a:srgbClr val="333333">
                <a:alpha val="64705"/>
              </a:srgbClr>
            </a:outerShdw>
          </a:effectLst>
        </p:spPr>
      </p:pic>
      <p:pic>
        <p:nvPicPr>
          <p:cNvPr id="550" name="Shape 550"/>
          <p:cNvPicPr preferRelativeResize="0"/>
          <p:nvPr/>
        </p:nvPicPr>
        <p:blipFill rotWithShape="1">
          <a:blip r:embed="rId8">
            <a:alphaModFix/>
          </a:blip>
          <a:srcRect/>
          <a:stretch/>
        </p:blipFill>
        <p:spPr>
          <a:xfrm>
            <a:off x="406398" y="2438400"/>
            <a:ext cx="2387601" cy="1193800"/>
          </a:xfrm>
          <a:prstGeom prst="rect">
            <a:avLst/>
          </a:prstGeom>
          <a:noFill/>
          <a:ln>
            <a:noFill/>
          </a:ln>
          <a:effectLst>
            <a:outerShdw blurRad="292100" dist="139700" dir="2700000" algn="tl" rotWithShape="0">
              <a:srgbClr val="333333">
                <a:alpha val="64705"/>
              </a:srgbClr>
            </a:outerShdw>
          </a:effectLst>
        </p:spPr>
      </p:pic>
      <p:pic>
        <p:nvPicPr>
          <p:cNvPr id="551" name="Shape 551"/>
          <p:cNvPicPr preferRelativeResize="0"/>
          <p:nvPr/>
        </p:nvPicPr>
        <p:blipFill rotWithShape="1">
          <a:blip r:embed="rId9">
            <a:alphaModFix/>
          </a:blip>
          <a:srcRect/>
          <a:stretch/>
        </p:blipFill>
        <p:spPr>
          <a:xfrm>
            <a:off x="8128000" y="1512569"/>
            <a:ext cx="3030582" cy="1515290"/>
          </a:xfrm>
          <a:prstGeom prst="rect">
            <a:avLst/>
          </a:prstGeom>
          <a:noFill/>
          <a:ln>
            <a:noFill/>
          </a:ln>
          <a:effectLst>
            <a:outerShdw blurRad="292100" dist="139700" dir="2700000" algn="tl" rotWithShape="0">
              <a:srgbClr val="333333">
                <a:alpha val="64705"/>
              </a:srgbClr>
            </a:outerShdw>
          </a:effectLst>
        </p:spPr>
      </p:pic>
      <p:pic>
        <p:nvPicPr>
          <p:cNvPr id="552" name="Shape 552"/>
          <p:cNvPicPr preferRelativeResize="0"/>
          <p:nvPr/>
        </p:nvPicPr>
        <p:blipFill rotWithShape="1">
          <a:blip r:embed="rId10">
            <a:alphaModFix/>
          </a:blip>
          <a:srcRect/>
          <a:stretch/>
        </p:blipFill>
        <p:spPr>
          <a:xfrm>
            <a:off x="8128000" y="3175000"/>
            <a:ext cx="2844799" cy="1422400"/>
          </a:xfrm>
          <a:prstGeom prst="rect">
            <a:avLst/>
          </a:prstGeom>
          <a:noFill/>
          <a:ln>
            <a:noFill/>
          </a:ln>
          <a:effectLst>
            <a:outerShdw blurRad="292100" dist="139700" dir="2700000" algn="tl" rotWithShape="0">
              <a:srgbClr val="333333">
                <a:alpha val="64705"/>
              </a:srgbClr>
            </a:outerShdw>
          </a:effectLst>
        </p:spPr>
      </p:pic>
      <p:pic>
        <p:nvPicPr>
          <p:cNvPr id="553" name="Shape 553"/>
          <p:cNvPicPr preferRelativeResize="0"/>
          <p:nvPr/>
        </p:nvPicPr>
        <p:blipFill rotWithShape="1">
          <a:blip r:embed="rId11">
            <a:alphaModFix/>
          </a:blip>
          <a:srcRect/>
          <a:stretch/>
        </p:blipFill>
        <p:spPr>
          <a:xfrm>
            <a:off x="1710326" y="3632200"/>
            <a:ext cx="2844799" cy="142240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Shape 559"/>
          <p:cNvSpPr txBox="1">
            <a:spLocks noGrp="1"/>
          </p:cNvSpPr>
          <p:nvPr>
            <p:ph type="title"/>
          </p:nvPr>
        </p:nvSpPr>
        <p:spPr>
          <a:xfrm>
            <a:off x="1103445" y="332656"/>
            <a:ext cx="10273200" cy="864000"/>
          </a:xfrm>
          <a:prstGeom prst="rect">
            <a:avLst/>
          </a:prstGeom>
        </p:spPr>
        <p:txBody>
          <a:bodyPr lIns="91425" tIns="91425" rIns="91425" bIns="91425" anchor="ctr" anchorCtr="0">
            <a:noAutofit/>
          </a:bodyPr>
          <a:lstStyle/>
          <a:p>
            <a:pPr lvl="0">
              <a:spcBef>
                <a:spcPts val="0"/>
              </a:spcBef>
              <a:buNone/>
            </a:pPr>
            <a:r>
              <a:rPr lang="en-NZ"/>
              <a:t>PE Leadership Programme</a:t>
            </a:r>
          </a:p>
        </p:txBody>
      </p:sp>
      <p:sp>
        <p:nvSpPr>
          <p:cNvPr id="560" name="Shape 560"/>
          <p:cNvSpPr txBox="1">
            <a:spLocks noGrp="1"/>
          </p:cNvSpPr>
          <p:nvPr>
            <p:ph type="body" idx="1"/>
          </p:nvPr>
        </p:nvSpPr>
        <p:spPr>
          <a:xfrm>
            <a:off x="1103450" y="1440025"/>
            <a:ext cx="10273200" cy="4719600"/>
          </a:xfrm>
          <a:prstGeom prst="rect">
            <a:avLst/>
          </a:prstGeom>
        </p:spPr>
        <p:txBody>
          <a:bodyPr lIns="91425" tIns="91425" rIns="91425" bIns="91425" anchor="t" anchorCtr="0">
            <a:noAutofit/>
          </a:bodyPr>
          <a:lstStyle/>
          <a:p>
            <a:pPr marL="457200" lvl="0" indent="-419100" rtl="0">
              <a:spcBef>
                <a:spcPts val="0"/>
              </a:spcBef>
              <a:buSzPct val="100000"/>
              <a:buChar char="●"/>
            </a:pPr>
            <a:r>
              <a:rPr lang="en-NZ" sz="3000"/>
              <a:t>Year 9 “Creating a Positive Class Community” - He waka eke noa - in this canoe altogether no exceptions.</a:t>
            </a:r>
          </a:p>
          <a:p>
            <a:pPr marL="457200" lvl="0" indent="-419100" rtl="0">
              <a:spcBef>
                <a:spcPts val="0"/>
              </a:spcBef>
              <a:buSzPct val="100000"/>
              <a:buChar char="●"/>
            </a:pPr>
            <a:r>
              <a:rPr lang="en-NZ" sz="3000"/>
              <a:t>Year 10 Sport Education</a:t>
            </a:r>
          </a:p>
          <a:p>
            <a:pPr marL="457200" lvl="0" indent="-419100" rtl="0">
              <a:spcBef>
                <a:spcPts val="0"/>
              </a:spcBef>
              <a:buSzPct val="100000"/>
              <a:buChar char="●"/>
            </a:pPr>
            <a:r>
              <a:rPr lang="en-NZ" sz="3000"/>
              <a:t>Year 11 Fundamental Skills/Kiwisport</a:t>
            </a:r>
          </a:p>
          <a:p>
            <a:pPr marL="457200" lvl="0" indent="-419100" rtl="0">
              <a:spcBef>
                <a:spcPts val="0"/>
              </a:spcBef>
              <a:buSzPct val="100000"/>
              <a:buChar char="●"/>
            </a:pPr>
            <a:r>
              <a:rPr lang="en-NZ" sz="3000"/>
              <a:t>Year 12 Camp Leadership</a:t>
            </a:r>
          </a:p>
          <a:p>
            <a:pPr marL="0" lvl="0">
              <a:spcBef>
                <a:spcPts val="0"/>
              </a:spcBef>
              <a:buNone/>
            </a:pPr>
            <a:endParaRPr sz="3000"/>
          </a:p>
        </p:txBody>
      </p:sp>
      <p:pic>
        <p:nvPicPr>
          <p:cNvPr id="561" name="Shape 561"/>
          <p:cNvPicPr preferRelativeResize="0"/>
          <p:nvPr/>
        </p:nvPicPr>
        <p:blipFill>
          <a:blip r:embed="rId3">
            <a:alphaModFix/>
          </a:blip>
          <a:stretch>
            <a:fillRect/>
          </a:stretch>
        </p:blipFill>
        <p:spPr>
          <a:xfrm>
            <a:off x="8069950" y="2641427"/>
            <a:ext cx="3521650" cy="2396075"/>
          </a:xfrm>
          <a:prstGeom prst="rect">
            <a:avLst/>
          </a:prstGeom>
          <a:noFill/>
          <a:ln>
            <a:noFill/>
          </a:ln>
        </p:spPr>
      </p:pic>
      <p:pic>
        <p:nvPicPr>
          <p:cNvPr id="562" name="Shape 562"/>
          <p:cNvPicPr preferRelativeResize="0"/>
          <p:nvPr/>
        </p:nvPicPr>
        <p:blipFill>
          <a:blip r:embed="rId4">
            <a:alphaModFix/>
          </a:blip>
          <a:stretch>
            <a:fillRect/>
          </a:stretch>
        </p:blipFill>
        <p:spPr>
          <a:xfrm>
            <a:off x="4619274" y="4035200"/>
            <a:ext cx="2953449" cy="212442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pic>
        <p:nvPicPr>
          <p:cNvPr id="567" name="Shape 567"/>
          <p:cNvPicPr preferRelativeResize="0"/>
          <p:nvPr/>
        </p:nvPicPr>
        <p:blipFill rotWithShape="1">
          <a:blip r:embed="rId3">
            <a:alphaModFix/>
          </a:blip>
          <a:srcRect/>
          <a:stretch/>
        </p:blipFill>
        <p:spPr>
          <a:xfrm>
            <a:off x="406400" y="762000"/>
            <a:ext cx="4470399" cy="2011680"/>
          </a:xfrm>
          <a:prstGeom prst="rect">
            <a:avLst/>
          </a:prstGeom>
          <a:noFill/>
          <a:ln>
            <a:noFill/>
          </a:ln>
        </p:spPr>
      </p:pic>
      <p:pic>
        <p:nvPicPr>
          <p:cNvPr id="568" name="Shape 568"/>
          <p:cNvPicPr preferRelativeResize="0"/>
          <p:nvPr/>
        </p:nvPicPr>
        <p:blipFill rotWithShape="1">
          <a:blip r:embed="rId4">
            <a:alphaModFix/>
          </a:blip>
          <a:srcRect/>
          <a:stretch/>
        </p:blipFill>
        <p:spPr>
          <a:xfrm>
            <a:off x="7772400" y="533400"/>
            <a:ext cx="3809999" cy="1904999"/>
          </a:xfrm>
          <a:prstGeom prst="rect">
            <a:avLst/>
          </a:prstGeom>
          <a:noFill/>
          <a:ln>
            <a:noFill/>
          </a:ln>
        </p:spPr>
      </p:pic>
      <p:pic>
        <p:nvPicPr>
          <p:cNvPr id="569" name="Shape 569"/>
          <p:cNvPicPr preferRelativeResize="0"/>
          <p:nvPr/>
        </p:nvPicPr>
        <p:blipFill rotWithShape="1">
          <a:blip r:embed="rId5">
            <a:alphaModFix/>
          </a:blip>
          <a:srcRect/>
          <a:stretch/>
        </p:blipFill>
        <p:spPr>
          <a:xfrm>
            <a:off x="6096000" y="4196721"/>
            <a:ext cx="4267201" cy="2133601"/>
          </a:xfrm>
          <a:prstGeom prst="rect">
            <a:avLst/>
          </a:prstGeom>
          <a:noFill/>
          <a:ln>
            <a:noFill/>
          </a:ln>
        </p:spPr>
      </p:pic>
      <p:pic>
        <p:nvPicPr>
          <p:cNvPr id="570" name="Shape 570"/>
          <p:cNvPicPr preferRelativeResize="0"/>
          <p:nvPr/>
        </p:nvPicPr>
        <p:blipFill rotWithShape="1">
          <a:blip r:embed="rId6">
            <a:alphaModFix/>
          </a:blip>
          <a:srcRect/>
          <a:stretch/>
        </p:blipFill>
        <p:spPr>
          <a:xfrm>
            <a:off x="812800" y="4349121"/>
            <a:ext cx="3657599" cy="1828800"/>
          </a:xfrm>
          <a:prstGeom prst="rect">
            <a:avLst/>
          </a:prstGeom>
          <a:noFill/>
          <a:ln>
            <a:noFill/>
          </a:ln>
        </p:spPr>
      </p:pic>
      <p:pic>
        <p:nvPicPr>
          <p:cNvPr id="571" name="Shape 571"/>
          <p:cNvPicPr preferRelativeResize="0"/>
          <p:nvPr/>
        </p:nvPicPr>
        <p:blipFill rotWithShape="1">
          <a:blip r:embed="rId7">
            <a:alphaModFix/>
          </a:blip>
          <a:srcRect/>
          <a:stretch/>
        </p:blipFill>
        <p:spPr>
          <a:xfrm>
            <a:off x="3860800" y="2108200"/>
            <a:ext cx="5079999" cy="2540000"/>
          </a:xfrm>
          <a:prstGeom prst="rect">
            <a:avLst/>
          </a:prstGeom>
          <a:noFill/>
          <a:ln>
            <a:noFill/>
          </a:ln>
        </p:spPr>
      </p:pic>
      <p:sp>
        <p:nvSpPr>
          <p:cNvPr id="572" name="Shape 572"/>
          <p:cNvSpPr txBox="1"/>
          <p:nvPr/>
        </p:nvSpPr>
        <p:spPr>
          <a:xfrm>
            <a:off x="4876800" y="914400"/>
            <a:ext cx="2895600"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7200" b="0" i="0" u="none" strike="noStrike" cap="none">
                <a:solidFill>
                  <a:srgbClr val="FF0000"/>
                </a:solidFill>
                <a:latin typeface="Calibri"/>
                <a:ea typeface="Calibri"/>
                <a:cs typeface="Calibri"/>
                <a:sym typeface="Calibri"/>
              </a:rPr>
              <a:t>ALPS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Shape 577"/>
          <p:cNvSpPr txBox="1">
            <a:spLocks noGrp="1"/>
          </p:cNvSpPr>
          <p:nvPr>
            <p:ph type="title"/>
          </p:nvPr>
        </p:nvSpPr>
        <p:spPr>
          <a:xfrm>
            <a:off x="609600" y="274637"/>
            <a:ext cx="109728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NZ" sz="4400" b="0" i="0" u="none" strike="noStrike" cap="none">
                <a:solidFill>
                  <a:schemeClr val="dk1"/>
                </a:solidFill>
                <a:latin typeface="Calibri"/>
                <a:ea typeface="Calibri"/>
                <a:cs typeface="Calibri"/>
                <a:sym typeface="Calibri"/>
              </a:rPr>
              <a:t>ALPS PROGRAMME</a:t>
            </a:r>
          </a:p>
        </p:txBody>
      </p:sp>
      <p:sp>
        <p:nvSpPr>
          <p:cNvPr id="578" name="Shape 578"/>
          <p:cNvSpPr txBox="1">
            <a:spLocks noGrp="1"/>
          </p:cNvSpPr>
          <p:nvPr>
            <p:ph type="body" idx="1"/>
          </p:nvPr>
        </p:nvSpPr>
        <p:spPr>
          <a:xfrm>
            <a:off x="609600" y="1295400"/>
            <a:ext cx="10972800" cy="517937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Arial"/>
              <a:buNone/>
            </a:pPr>
            <a:endParaRPr sz="3600" b="0" i="0" u="none" strike="noStrike" cap="none">
              <a:solidFill>
                <a:schemeClr val="dk1"/>
              </a:solidFill>
              <a:latin typeface="Calibri"/>
              <a:ea typeface="Calibri"/>
              <a:cs typeface="Calibri"/>
              <a:sym typeface="Calibri"/>
            </a:endParaRPr>
          </a:p>
          <a:p>
            <a:pPr marL="342900" marR="0" lvl="0" indent="-342900" algn="l" rtl="0">
              <a:spcBef>
                <a:spcPts val="720"/>
              </a:spcBef>
              <a:buClr>
                <a:schemeClr val="dk1"/>
              </a:buClr>
              <a:buSzPct val="100000"/>
              <a:buFont typeface="Arial"/>
              <a:buNone/>
            </a:pPr>
            <a:endParaRPr sz="3600" b="0" i="0" u="none" strike="noStrike" cap="none">
              <a:solidFill>
                <a:schemeClr val="dk1"/>
              </a:solidFill>
              <a:latin typeface="Calibri"/>
              <a:ea typeface="Calibri"/>
              <a:cs typeface="Calibri"/>
              <a:sym typeface="Calibri"/>
            </a:endParaRPr>
          </a:p>
        </p:txBody>
      </p:sp>
      <p:graphicFrame>
        <p:nvGraphicFramePr>
          <p:cNvPr id="579" name="Shape 579"/>
          <p:cNvGraphicFramePr/>
          <p:nvPr/>
        </p:nvGraphicFramePr>
        <p:xfrm>
          <a:off x="1524000" y="2819400"/>
          <a:ext cx="3000000" cy="3000000"/>
        </p:xfrm>
        <a:graphic>
          <a:graphicData uri="http://schemas.openxmlformats.org/drawingml/2006/table">
            <a:tbl>
              <a:tblPr firstRow="1" firstCol="1" bandRow="1">
                <a:noFill/>
                <a:tableStyleId>{87E4B85B-A281-4E64-A952-1AFE93FD0315}</a:tableStyleId>
              </a:tblPr>
              <a:tblGrid>
                <a:gridCol w="986750"/>
                <a:gridCol w="812625"/>
                <a:gridCol w="1044800"/>
                <a:gridCol w="1044800"/>
                <a:gridCol w="1276950"/>
                <a:gridCol w="1276950"/>
                <a:gridCol w="1160900"/>
                <a:gridCol w="1336950"/>
              </a:tblGrid>
              <a:tr h="139700">
                <a:tc>
                  <a:txBody>
                    <a:bodyPr/>
                    <a:lstStyle/>
                    <a:p>
                      <a:pPr marL="0" marR="0" lvl="0" indent="0" algn="l" rtl="0">
                        <a:lnSpc>
                          <a:spcPct val="115000"/>
                        </a:lnSpc>
                        <a:spcBef>
                          <a:spcPts val="0"/>
                        </a:spcBef>
                        <a:spcAft>
                          <a:spcPts val="0"/>
                        </a:spcAft>
                        <a:buSzPct val="25000"/>
                        <a:buNone/>
                      </a:pPr>
                      <a:r>
                        <a:rPr lang="en-NZ" sz="1100"/>
                        <a:t>Student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Year Level</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Referrals 2013</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Referrals</a:t>
                      </a:r>
                    </a:p>
                    <a:p>
                      <a:pPr marL="0" marR="0" lvl="0" indent="0" algn="l" rtl="0">
                        <a:lnSpc>
                          <a:spcPct val="115000"/>
                        </a:lnSpc>
                        <a:spcBef>
                          <a:spcPts val="0"/>
                        </a:spcBef>
                        <a:spcAft>
                          <a:spcPts val="0"/>
                        </a:spcAft>
                        <a:buSzPct val="25000"/>
                        <a:buNone/>
                      </a:pPr>
                      <a:r>
                        <a:rPr lang="en-NZ" sz="1100"/>
                        <a:t>2014</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Attendance 2013</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Attendance</a:t>
                      </a:r>
                    </a:p>
                    <a:p>
                      <a:pPr marL="0" marR="0" lvl="0" indent="0" algn="l" rtl="0">
                        <a:lnSpc>
                          <a:spcPct val="115000"/>
                        </a:lnSpc>
                        <a:spcBef>
                          <a:spcPts val="0"/>
                        </a:spcBef>
                        <a:spcAft>
                          <a:spcPts val="0"/>
                        </a:spcAft>
                        <a:buSzPct val="25000"/>
                        <a:buNone/>
                      </a:pPr>
                      <a:r>
                        <a:rPr lang="en-NZ" sz="1100"/>
                        <a:t>2014</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Sport/Co-curricular</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Achievement</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KB</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69%</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76.5%</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 (2014)</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TB</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92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87%</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TD</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63</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72.7%</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Left School</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LF</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71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78%</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 (2014)</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MG</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Left School</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EK</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Left School</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JK</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94</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93%</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NM</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48</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58%</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Left School</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HM</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25</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88</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87%</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RM</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23</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16</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85</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LN</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29</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6</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88</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86%</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HO</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55</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60%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 (2014)</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NP</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0</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93%</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6</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4</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72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a:t>
                      </a:r>
                    </a:p>
                  </a:txBody>
                  <a:tcPr marL="91425" marR="91425" marT="0" marB="0"/>
                </a:tc>
              </a:tr>
              <a:tr h="139700">
                <a:tc>
                  <a:txBody>
                    <a:bodyPr/>
                    <a:lstStyle/>
                    <a:p>
                      <a:pPr marL="0" marR="0" lvl="0" indent="0" algn="l" rtl="0">
                        <a:lnSpc>
                          <a:spcPct val="115000"/>
                        </a:lnSpc>
                        <a:spcBef>
                          <a:spcPts val="0"/>
                        </a:spcBef>
                        <a:spcAft>
                          <a:spcPts val="0"/>
                        </a:spcAft>
                        <a:buSzPct val="25000"/>
                        <a:buNone/>
                      </a:pPr>
                      <a:r>
                        <a:rPr lang="en-NZ" sz="1100"/>
                        <a:t>JT</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1</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79</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82%</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Yes</a:t>
                      </a:r>
                    </a:p>
                  </a:txBody>
                  <a:tcPr marL="91425" marR="91425" marT="0" marB="0"/>
                </a:tc>
                <a:tc>
                  <a:txBody>
                    <a:bodyPr/>
                    <a:lstStyle/>
                    <a:p>
                      <a:pPr marL="0" marR="0" lvl="0" indent="0" algn="l" rtl="0">
                        <a:lnSpc>
                          <a:spcPct val="115000"/>
                        </a:lnSpc>
                        <a:spcBef>
                          <a:spcPts val="0"/>
                        </a:spcBef>
                        <a:spcAft>
                          <a:spcPts val="0"/>
                        </a:spcAft>
                        <a:buSzPct val="25000"/>
                        <a:buNone/>
                      </a:pPr>
                      <a:r>
                        <a:rPr lang="en-NZ" sz="1100"/>
                        <a:t>L1</a:t>
                      </a:r>
                    </a:p>
                  </a:txBody>
                  <a:tcPr marL="91425" marR="91425" marT="0" marB="0"/>
                </a:tc>
              </a:tr>
            </a:tbl>
          </a:graphicData>
        </a:graphic>
      </p:graphicFrame>
      <p:sp>
        <p:nvSpPr>
          <p:cNvPr id="580" name="Shape 580"/>
          <p:cNvSpPr/>
          <p:nvPr/>
        </p:nvSpPr>
        <p:spPr>
          <a:xfrm>
            <a:off x="1320800" y="594377"/>
            <a:ext cx="9753600" cy="27546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1"/>
              </a:buClr>
              <a:buFont typeface="Calibri"/>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Font typeface="Calibri"/>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NZ" sz="2000" b="0" i="0" u="none" strike="noStrike" cap="none">
                <a:solidFill>
                  <a:schemeClr val="dk1"/>
                </a:solidFill>
                <a:latin typeface="Calibri"/>
                <a:ea typeface="Calibri"/>
                <a:cs typeface="Calibri"/>
                <a:sym typeface="Calibri"/>
              </a:rPr>
              <a:t>15 Students (11 Maori, 1 Pasifika)</a:t>
            </a:r>
            <a:r>
              <a:rPr lang="en-NZ" sz="2000" b="0" i="0" u="none" strike="noStrike" cap="none">
                <a:solidFill>
                  <a:schemeClr val="lt1"/>
                </a:solidFill>
                <a:latin typeface="Calibri"/>
                <a:ea typeface="Calibri"/>
                <a:cs typeface="Calibri"/>
                <a:sym typeface="Calibri"/>
              </a:rPr>
              <a:t>2014 </a:t>
            </a:r>
            <a:r>
              <a:rPr lang="en-NZ" sz="2000" b="1" i="0" u="none" strike="noStrike" cap="none">
                <a:solidFill>
                  <a:schemeClr val="lt1"/>
                </a:solidFill>
                <a:latin typeface="Calibri"/>
                <a:ea typeface="Calibri"/>
                <a:cs typeface="Calibri"/>
                <a:sym typeface="Calibri"/>
              </a:rPr>
              <a:t>Data Summary</a:t>
            </a:r>
          </a:p>
          <a:p>
            <a:pPr marL="0" marR="0" lvl="0" indent="0" algn="l" rtl="0">
              <a:lnSpc>
                <a:spcPct val="100000"/>
              </a:lnSpc>
              <a:spcBef>
                <a:spcPts val="0"/>
              </a:spcBef>
              <a:spcAft>
                <a:spcPts val="0"/>
              </a:spcAft>
              <a:buClr>
                <a:schemeClr val="dk1"/>
              </a:buClr>
              <a:buSzPct val="25000"/>
              <a:buFont typeface="Calibri"/>
              <a:buNone/>
            </a:pPr>
            <a:r>
              <a:rPr lang="en-NZ" sz="1800" b="0" i="0" u="none" strike="noStrike" cap="none">
                <a:solidFill>
                  <a:schemeClr val="dk1"/>
                </a:solidFill>
                <a:latin typeface="Calibri"/>
                <a:ea typeface="Calibri"/>
                <a:cs typeface="Calibri"/>
                <a:sym typeface="Calibri"/>
              </a:rPr>
              <a:t>11 students completed the year and achieved Level 1</a:t>
            </a:r>
            <a:r>
              <a:rPr lang="en-NZ" sz="1800" b="0" i="0" u="none" strike="noStrike" cap="none">
                <a:solidFill>
                  <a:schemeClr val="lt1"/>
                </a:solidFill>
                <a:latin typeface="Calibri"/>
                <a:ea typeface="Calibri"/>
                <a:cs typeface="Calibri"/>
                <a:sym typeface="Calibri"/>
              </a:rPr>
              <a:t>umb</a:t>
            </a:r>
          </a:p>
          <a:p>
            <a:pPr marL="0" marR="0" lvl="0" indent="0" algn="l" rtl="0">
              <a:lnSpc>
                <a:spcPct val="100000"/>
              </a:lnSpc>
              <a:spcBef>
                <a:spcPts val="0"/>
              </a:spcBef>
              <a:spcAft>
                <a:spcPts val="0"/>
              </a:spcAft>
              <a:buClr>
                <a:schemeClr val="dk1"/>
              </a:buClr>
              <a:buSzPct val="25000"/>
              <a:buFont typeface="Calibri"/>
              <a:buNone/>
            </a:pPr>
            <a:r>
              <a:rPr lang="en-NZ" sz="1800" b="0" i="0" u="none" strike="noStrike" cap="none">
                <a:solidFill>
                  <a:schemeClr val="dk1"/>
                </a:solidFill>
                <a:latin typeface="Calibri"/>
                <a:ea typeface="Calibri"/>
                <a:cs typeface="Calibri"/>
                <a:sym typeface="Calibri"/>
              </a:rPr>
              <a:t>10 students returned 2015 (1 who had left during 2014)</a:t>
            </a:r>
          </a:p>
          <a:p>
            <a:pPr marL="0" marR="0" lvl="0" indent="0" algn="l" rtl="0">
              <a:lnSpc>
                <a:spcPct val="100000"/>
              </a:lnSpc>
              <a:spcBef>
                <a:spcPts val="0"/>
              </a:spcBef>
              <a:spcAft>
                <a:spcPts val="0"/>
              </a:spcAft>
              <a:buClr>
                <a:schemeClr val="dk1"/>
              </a:buClr>
              <a:buSzPct val="25000"/>
              <a:buFont typeface="Calibri"/>
              <a:buNone/>
            </a:pPr>
            <a:r>
              <a:rPr lang="en-NZ" sz="1800" b="0" i="0" u="none" strike="noStrike" cap="none">
                <a:solidFill>
                  <a:schemeClr val="dk1"/>
                </a:solidFill>
                <a:latin typeface="Calibri"/>
                <a:ea typeface="Calibri"/>
                <a:cs typeface="Calibri"/>
                <a:sym typeface="Calibri"/>
              </a:rPr>
              <a:t>2 continued with polytechnic courses.</a:t>
            </a:r>
            <a:r>
              <a:rPr lang="en-NZ" sz="1800" b="0" i="0" u="none" strike="noStrike" cap="none">
                <a:solidFill>
                  <a:schemeClr val="lt1"/>
                </a:solidFill>
                <a:latin typeface="Calibri"/>
                <a:ea typeface="Calibri"/>
                <a:cs typeface="Calibri"/>
                <a:sym typeface="Calibri"/>
              </a:rPr>
              <a:t>er </a:t>
            </a:r>
            <a:r>
              <a:rPr lang="en-NZ" sz="1600" b="0" i="0" u="none" strike="noStrike" cap="none">
                <a:solidFill>
                  <a:schemeClr val="lt1"/>
                </a:solidFill>
                <a:latin typeface="Calibri"/>
                <a:ea typeface="Calibri"/>
                <a:cs typeface="Calibri"/>
                <a:sym typeface="Calibri"/>
              </a:rPr>
              <a:t>of Students at the start of the year	15  (11 Maori)</a:t>
            </a:r>
          </a:p>
          <a:p>
            <a:pPr marL="0" marR="0" lvl="0" indent="0" algn="l" rtl="0">
              <a:lnSpc>
                <a:spcPct val="100000"/>
              </a:lnSpc>
              <a:spcBef>
                <a:spcPts val="0"/>
              </a:spcBef>
              <a:spcAft>
                <a:spcPts val="0"/>
              </a:spcAft>
              <a:buClr>
                <a:schemeClr val="lt1"/>
              </a:buClr>
              <a:buSzPct val="25000"/>
              <a:buFont typeface="Calibri"/>
              <a:buNone/>
            </a:pPr>
            <a:r>
              <a:rPr lang="en-NZ" sz="1600" b="0" i="0" u="none" strike="noStrike" cap="none">
                <a:solidFill>
                  <a:schemeClr val="lt1"/>
                </a:solidFill>
                <a:latin typeface="Calibri"/>
                <a:ea typeface="Calibri"/>
                <a:cs typeface="Calibri"/>
                <a:sym typeface="Calibri"/>
              </a:rPr>
              <a:t>Number of Students at the end of the year	11  (10 Maori)</a:t>
            </a:r>
          </a:p>
          <a:p>
            <a:pPr marL="0" marR="0" lvl="0" indent="0" algn="l" rtl="0">
              <a:lnSpc>
                <a:spcPct val="100000"/>
              </a:lnSpc>
              <a:spcBef>
                <a:spcPts val="0"/>
              </a:spcBef>
              <a:spcAft>
                <a:spcPts val="0"/>
              </a:spcAft>
              <a:buClr>
                <a:schemeClr val="dk1"/>
              </a:buClr>
              <a:buFont typeface="Calibri"/>
              <a:buNone/>
            </a:pPr>
            <a:endParaRPr sz="9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Font typeface="Calibri"/>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Shape 585"/>
          <p:cNvSpPr txBox="1">
            <a:spLocks noGrp="1"/>
          </p:cNvSpPr>
          <p:nvPr>
            <p:ph type="title"/>
          </p:nvPr>
        </p:nvSpPr>
        <p:spPr>
          <a:xfrm>
            <a:off x="609600" y="274637"/>
            <a:ext cx="109728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NZ" sz="4400" b="0" i="0" u="none" strike="noStrike" cap="none">
                <a:solidFill>
                  <a:schemeClr val="dk1"/>
                </a:solidFill>
                <a:latin typeface="Calibri"/>
                <a:ea typeface="Calibri"/>
                <a:cs typeface="Calibri"/>
                <a:sym typeface="Calibri"/>
              </a:rPr>
              <a:t>What did the students say?</a:t>
            </a:r>
          </a:p>
        </p:txBody>
      </p:sp>
      <p:sp>
        <p:nvSpPr>
          <p:cNvPr id="586" name="Shape 586"/>
          <p:cNvSpPr txBox="1">
            <a:spLocks noGrp="1"/>
          </p:cNvSpPr>
          <p:nvPr>
            <p:ph type="body" idx="1"/>
          </p:nvPr>
        </p:nvSpPr>
        <p:spPr>
          <a:xfrm>
            <a:off x="609600" y="1600200"/>
            <a:ext cx="10972800" cy="4525963"/>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8666"/>
              <a:buFont typeface="Arial"/>
              <a:buChar char="•"/>
            </a:pPr>
            <a:r>
              <a:rPr lang="en-NZ" sz="2960" b="0" i="0" u="none" strike="noStrike" cap="none">
                <a:solidFill>
                  <a:schemeClr val="dk1"/>
                </a:solidFill>
                <a:latin typeface="Calibri"/>
                <a:ea typeface="Calibri"/>
                <a:cs typeface="Calibri"/>
                <a:sym typeface="Calibri"/>
              </a:rPr>
              <a:t>“I enjoyed how we were always doing something active. I like how I felt like I made a connection with the teacher.” (Emma yr 11)</a:t>
            </a:r>
          </a:p>
          <a:p>
            <a:pPr marL="0" marR="0" lvl="0" indent="0" algn="l" rtl="0">
              <a:lnSpc>
                <a:spcPct val="80000"/>
              </a:lnSpc>
              <a:spcBef>
                <a:spcPts val="592"/>
              </a:spcBef>
              <a:spcAft>
                <a:spcPts val="0"/>
              </a:spcAft>
              <a:buClr>
                <a:schemeClr val="dk1"/>
              </a:buClr>
              <a:buSzPct val="25000"/>
              <a:buFont typeface="Arial"/>
              <a:buNone/>
            </a:pPr>
            <a:endParaRPr sz="2960" b="0" i="0" u="none" strike="noStrike" cap="none">
              <a:solidFill>
                <a:schemeClr val="dk1"/>
              </a:solidFill>
              <a:latin typeface="Calibri"/>
              <a:ea typeface="Calibri"/>
              <a:cs typeface="Calibri"/>
              <a:sym typeface="Calibri"/>
            </a:endParaRPr>
          </a:p>
          <a:p>
            <a:pPr marL="342900" marR="0" lvl="0" indent="-342900" algn="l" rtl="0">
              <a:lnSpc>
                <a:spcPct val="80000"/>
              </a:lnSpc>
              <a:spcBef>
                <a:spcPts val="592"/>
              </a:spcBef>
              <a:spcAft>
                <a:spcPts val="0"/>
              </a:spcAft>
              <a:buClr>
                <a:schemeClr val="dk1"/>
              </a:buClr>
              <a:buSzPct val="98666"/>
              <a:buFont typeface="Arial"/>
              <a:buChar char="•"/>
            </a:pPr>
            <a:r>
              <a:rPr lang="en-NZ" sz="2960" b="0" i="0" u="none" strike="noStrike" cap="none">
                <a:solidFill>
                  <a:schemeClr val="dk1"/>
                </a:solidFill>
                <a:latin typeface="Calibri"/>
                <a:ea typeface="Calibri"/>
                <a:cs typeface="Calibri"/>
                <a:sym typeface="Calibri"/>
              </a:rPr>
              <a:t>“I love it! Miss P and Mrs B rock!  Love the activities that we did and how they helped me be more focused in my other classes and made me want to come to school” (Lyric yr 11)</a:t>
            </a:r>
          </a:p>
          <a:p>
            <a:pPr marL="342900" marR="0" lvl="0" indent="-342900" algn="l" rtl="0">
              <a:lnSpc>
                <a:spcPct val="80000"/>
              </a:lnSpc>
              <a:spcBef>
                <a:spcPts val="592"/>
              </a:spcBef>
              <a:spcAft>
                <a:spcPts val="0"/>
              </a:spcAft>
              <a:buClr>
                <a:schemeClr val="dk1"/>
              </a:buClr>
              <a:buSzPct val="98666"/>
              <a:buFont typeface="Arial"/>
              <a:buNone/>
            </a:pPr>
            <a:endParaRPr sz="2960" b="0" i="0" u="none" strike="noStrike" cap="none">
              <a:solidFill>
                <a:schemeClr val="dk1"/>
              </a:solidFill>
              <a:latin typeface="Calibri"/>
              <a:ea typeface="Calibri"/>
              <a:cs typeface="Calibri"/>
              <a:sym typeface="Calibri"/>
            </a:endParaRPr>
          </a:p>
          <a:p>
            <a:pPr marL="342900" marR="0" lvl="0" indent="-342900" algn="l" rtl="0">
              <a:lnSpc>
                <a:spcPct val="80000"/>
              </a:lnSpc>
              <a:spcBef>
                <a:spcPts val="592"/>
              </a:spcBef>
              <a:buClr>
                <a:schemeClr val="dk1"/>
              </a:buClr>
              <a:buSzPct val="98666"/>
              <a:buFont typeface="Arial"/>
              <a:buChar char="•"/>
            </a:pPr>
            <a:r>
              <a:rPr lang="en-NZ" sz="2960" b="0" i="0" u="none" strike="noStrike" cap="none">
                <a:solidFill>
                  <a:schemeClr val="dk1"/>
                </a:solidFill>
                <a:latin typeface="Calibri"/>
                <a:ea typeface="Calibri"/>
                <a:cs typeface="Calibri"/>
                <a:sym typeface="Calibri"/>
              </a:rPr>
              <a:t>“I like how ALPS helped with my other classes” (Latifah yr 12)</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Shape 591"/>
          <p:cNvSpPr txBox="1">
            <a:spLocks noGrp="1"/>
          </p:cNvSpPr>
          <p:nvPr>
            <p:ph type="title"/>
          </p:nvPr>
        </p:nvSpPr>
        <p:spPr>
          <a:xfrm>
            <a:off x="609600" y="274637"/>
            <a:ext cx="10972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FF0000"/>
              </a:buClr>
              <a:buSzPct val="25000"/>
              <a:buFont typeface="Corben"/>
              <a:buNone/>
            </a:pPr>
            <a:r>
              <a:rPr lang="en-NZ" sz="6600" b="1" i="0" u="none" strike="noStrike" cap="none">
                <a:solidFill>
                  <a:srgbClr val="FF0000"/>
                </a:solidFill>
                <a:latin typeface="Corben"/>
                <a:ea typeface="Corben"/>
                <a:cs typeface="Corben"/>
                <a:sym typeface="Corben"/>
              </a:rPr>
              <a:t>Queen’s Outcomes</a:t>
            </a:r>
          </a:p>
        </p:txBody>
      </p:sp>
      <p:sp>
        <p:nvSpPr>
          <p:cNvPr id="592" name="Shape 592"/>
          <p:cNvSpPr txBox="1">
            <a:spLocks noGrp="1"/>
          </p:cNvSpPr>
          <p:nvPr>
            <p:ph type="body" idx="1"/>
          </p:nvPr>
        </p:nvSpPr>
        <p:spPr>
          <a:xfrm>
            <a:off x="609600" y="1600200"/>
            <a:ext cx="10972800" cy="4526100"/>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NZ" sz="2800" b="0" i="0" u="none" strike="noStrike" cap="none">
                <a:solidFill>
                  <a:schemeClr val="dk1"/>
                </a:solidFill>
                <a:latin typeface="Arial"/>
                <a:ea typeface="Arial"/>
                <a:cs typeface="Arial"/>
                <a:sym typeface="Arial"/>
              </a:rPr>
              <a:t>Improved academic performance. </a:t>
            </a:r>
          </a:p>
          <a:p>
            <a:pPr marL="342900" marR="0" lvl="0" indent="-342900" algn="l" rtl="0">
              <a:spcBef>
                <a:spcPts val="560"/>
              </a:spcBef>
              <a:spcAft>
                <a:spcPts val="0"/>
              </a:spcAft>
              <a:buClr>
                <a:schemeClr val="dk1"/>
              </a:buClr>
              <a:buSzPct val="100000"/>
              <a:buFont typeface="Noto Sans Symbols"/>
              <a:buChar char="➢"/>
            </a:pPr>
            <a:r>
              <a:rPr lang="en-NZ" sz="2800" b="0" i="0" u="none" strike="noStrike" cap="none">
                <a:solidFill>
                  <a:schemeClr val="dk1"/>
                </a:solidFill>
                <a:latin typeface="Arial"/>
                <a:ea typeface="Arial"/>
                <a:cs typeface="Arial"/>
                <a:sym typeface="Arial"/>
              </a:rPr>
              <a:t>Improved student engagement.</a:t>
            </a:r>
          </a:p>
          <a:p>
            <a:pPr marL="342900" marR="0" lvl="0" indent="-342900" algn="l" rtl="0">
              <a:spcBef>
                <a:spcPts val="560"/>
              </a:spcBef>
              <a:spcAft>
                <a:spcPts val="0"/>
              </a:spcAft>
              <a:buClr>
                <a:schemeClr val="dk1"/>
              </a:buClr>
              <a:buSzPct val="100000"/>
              <a:buFont typeface="Noto Sans Symbols"/>
              <a:buChar char="➢"/>
            </a:pPr>
            <a:r>
              <a:rPr lang="en-NZ" sz="2800" b="0" i="0" u="none" strike="noStrike" cap="none">
                <a:solidFill>
                  <a:schemeClr val="dk1"/>
                </a:solidFill>
                <a:latin typeface="Arial"/>
                <a:ea typeface="Arial"/>
                <a:cs typeface="Arial"/>
                <a:sym typeface="Arial"/>
              </a:rPr>
              <a:t>Improved school culture.</a:t>
            </a:r>
          </a:p>
          <a:p>
            <a:pPr marL="342900" marR="0" lvl="0" indent="-342900" algn="l" rtl="0">
              <a:spcBef>
                <a:spcPts val="560"/>
              </a:spcBef>
              <a:spcAft>
                <a:spcPts val="0"/>
              </a:spcAft>
              <a:buClr>
                <a:schemeClr val="dk1"/>
              </a:buClr>
              <a:buSzPct val="100000"/>
              <a:buFont typeface="Noto Sans Symbols"/>
              <a:buChar char="➢"/>
            </a:pPr>
            <a:r>
              <a:rPr lang="en-NZ" sz="2800" b="0" i="0" u="none" strike="noStrike" cap="none">
                <a:solidFill>
                  <a:schemeClr val="dk1"/>
                </a:solidFill>
                <a:latin typeface="Arial"/>
                <a:ea typeface="Arial"/>
                <a:cs typeface="Arial"/>
                <a:sym typeface="Arial"/>
              </a:rPr>
              <a:t>An increase in number of young people participating in sport and PE</a:t>
            </a:r>
          </a:p>
          <a:p>
            <a:pPr marL="342900" marR="0" lvl="0" indent="-342900" algn="l" rtl="0">
              <a:spcBef>
                <a:spcPts val="560"/>
              </a:spcBef>
              <a:spcAft>
                <a:spcPts val="0"/>
              </a:spcAft>
              <a:buClr>
                <a:schemeClr val="dk1"/>
              </a:buClr>
              <a:buSzPct val="100000"/>
              <a:buFont typeface="Noto Sans Symbols"/>
              <a:buChar char="➢"/>
            </a:pPr>
            <a:r>
              <a:rPr lang="en-NZ" sz="2800" b="0" i="0" u="none" strike="noStrike" cap="none">
                <a:solidFill>
                  <a:schemeClr val="dk1"/>
                </a:solidFill>
                <a:latin typeface="Arial"/>
                <a:ea typeface="Arial"/>
                <a:cs typeface="Arial"/>
                <a:sym typeface="Arial"/>
              </a:rPr>
              <a:t>Increased teacher involvement in sport</a:t>
            </a:r>
          </a:p>
          <a:p>
            <a:pPr marL="342900" marR="0" lvl="0" indent="-342900" algn="l" rtl="0">
              <a:spcBef>
                <a:spcPts val="560"/>
              </a:spcBef>
              <a:spcAft>
                <a:spcPts val="0"/>
              </a:spcAft>
              <a:buClr>
                <a:schemeClr val="dk1"/>
              </a:buClr>
              <a:buSzPct val="100000"/>
              <a:buFont typeface="Noto Sans Symbols"/>
              <a:buChar char="➢"/>
            </a:pPr>
            <a:r>
              <a:rPr lang="en-NZ" sz="2800" b="0" i="0" u="none" strike="noStrike" cap="none">
                <a:solidFill>
                  <a:schemeClr val="dk1"/>
                </a:solidFill>
                <a:latin typeface="Arial"/>
                <a:ea typeface="Arial"/>
                <a:cs typeface="Arial"/>
                <a:sym typeface="Arial"/>
              </a:rPr>
              <a:t>Increase in number of student coaches and leaders</a:t>
            </a:r>
          </a:p>
          <a:p>
            <a:pPr marL="342900" marR="0" lvl="0" indent="-342900" algn="l" rtl="0">
              <a:spcBef>
                <a:spcPts val="560"/>
              </a:spcBef>
              <a:buClr>
                <a:schemeClr val="dk1"/>
              </a:buClr>
              <a:buSzPct val="100000"/>
              <a:buFont typeface="Noto Sans Symbols"/>
              <a:buChar char="➢"/>
            </a:pPr>
            <a:r>
              <a:rPr lang="en-NZ" sz="2800" b="0" i="0" u="none" strike="noStrike" cap="none">
                <a:solidFill>
                  <a:schemeClr val="dk1"/>
                </a:solidFill>
                <a:latin typeface="Arial"/>
                <a:ea typeface="Arial"/>
                <a:cs typeface="Arial"/>
                <a:sym typeface="Arial"/>
              </a:rPr>
              <a:t>Sport and PE embedded in school policies and procedures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Shape 597"/>
          <p:cNvSpPr txBox="1">
            <a:spLocks noGrp="1"/>
          </p:cNvSpPr>
          <p:nvPr>
            <p:ph type="title"/>
          </p:nvPr>
        </p:nvSpPr>
        <p:spPr>
          <a:xfrm>
            <a:off x="609600" y="274637"/>
            <a:ext cx="109728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598" name="Shape 598"/>
          <p:cNvSpPr txBox="1">
            <a:spLocks noGrp="1"/>
          </p:cNvSpPr>
          <p:nvPr>
            <p:ph type="body" idx="1"/>
          </p:nvPr>
        </p:nvSpPr>
        <p:spPr>
          <a:xfrm>
            <a:off x="609600" y="228600"/>
            <a:ext cx="10972800" cy="5897700"/>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rgbClr val="FF0000"/>
              </a:buClr>
              <a:buSzPct val="25000"/>
              <a:buFont typeface="Arial"/>
              <a:buNone/>
            </a:pPr>
            <a:r>
              <a:rPr lang="en-NZ" sz="6000" b="1" i="0" u="none" strike="noStrike" cap="none">
                <a:solidFill>
                  <a:srgbClr val="FF0000"/>
                </a:solidFill>
                <a:latin typeface="Corben"/>
                <a:ea typeface="Corben"/>
                <a:cs typeface="Corben"/>
                <a:sym typeface="Corben"/>
              </a:rPr>
              <a:t>Sport at Queen’s … </a:t>
            </a:r>
            <a:r>
              <a:rPr lang="en-NZ" sz="4800" b="1" i="0" u="none" strike="noStrike" cap="none">
                <a:solidFill>
                  <a:srgbClr val="FF0000"/>
                </a:solidFill>
                <a:latin typeface="Corben"/>
                <a:ea typeface="Corben"/>
                <a:cs typeface="Corben"/>
                <a:sym typeface="Corben"/>
              </a:rPr>
              <a:t>Igniting passion for life and learning</a:t>
            </a:r>
          </a:p>
          <a:p>
            <a:pPr marL="0" marR="0" lvl="0" indent="0" algn="ctr" rtl="0">
              <a:spcBef>
                <a:spcPts val="1200"/>
              </a:spcBef>
              <a:buClr>
                <a:schemeClr val="dk1"/>
              </a:buClr>
              <a:buSzPct val="25000"/>
              <a:buFont typeface="Arial"/>
              <a:buNone/>
            </a:pPr>
            <a:endParaRPr sz="6000" b="0" i="0" u="none" strike="noStrike" cap="none">
              <a:solidFill>
                <a:srgbClr val="FF0000"/>
              </a:solidFill>
              <a:latin typeface="Calibri"/>
              <a:ea typeface="Calibri"/>
              <a:cs typeface="Calibri"/>
              <a:sym typeface="Calibri"/>
            </a:endParaRPr>
          </a:p>
        </p:txBody>
      </p:sp>
      <p:pic>
        <p:nvPicPr>
          <p:cNvPr id="599" name="Shape 599" descr="Sport at queens collage photos_AutoCollage_12_Images.jpg"/>
          <p:cNvPicPr preferRelativeResize="0"/>
          <p:nvPr/>
        </p:nvPicPr>
        <p:blipFill rotWithShape="1">
          <a:blip r:embed="rId3">
            <a:alphaModFix/>
          </a:blip>
          <a:srcRect/>
          <a:stretch/>
        </p:blipFill>
        <p:spPr>
          <a:xfrm>
            <a:off x="2133600" y="2858910"/>
            <a:ext cx="7518300" cy="3550500"/>
          </a:xfrm>
          <a:prstGeom prst="rect">
            <a:avLst/>
          </a:prstGeom>
          <a:noFill/>
          <a:ln>
            <a:noFill/>
          </a:ln>
          <a:effectLst>
            <a:outerShdw blurRad="292100" dist="139700" dir="2700000" algn="tl" rotWithShape="0">
              <a:srgbClr val="333333">
                <a:alpha val="64709"/>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Shape 605"/>
          <p:cNvSpPr txBox="1">
            <a:spLocks noGrp="1"/>
          </p:cNvSpPr>
          <p:nvPr>
            <p:ph type="title"/>
          </p:nvPr>
        </p:nvSpPr>
        <p:spPr>
          <a:xfrm>
            <a:off x="1103445" y="332656"/>
            <a:ext cx="10273200" cy="864000"/>
          </a:xfrm>
          <a:prstGeom prst="rect">
            <a:avLst/>
          </a:prstGeom>
        </p:spPr>
        <p:txBody>
          <a:bodyPr lIns="91425" tIns="91425" rIns="91425" bIns="91425" anchor="ctr" anchorCtr="0">
            <a:noAutofit/>
          </a:bodyPr>
          <a:lstStyle/>
          <a:p>
            <a:pPr lvl="0">
              <a:spcBef>
                <a:spcPts val="0"/>
              </a:spcBef>
              <a:buNone/>
            </a:pPr>
            <a:r>
              <a:rPr lang="en-NZ">
                <a:solidFill>
                  <a:srgbClr val="FF0000"/>
                </a:solidFill>
              </a:rPr>
              <a:t>Carl to talk about Rongotai experience</a:t>
            </a:r>
          </a:p>
        </p:txBody>
      </p:sp>
      <p:sp>
        <p:nvSpPr>
          <p:cNvPr id="606" name="Shape 606"/>
          <p:cNvSpPr txBox="1">
            <a:spLocks noGrp="1"/>
          </p:cNvSpPr>
          <p:nvPr>
            <p:ph type="body" idx="1"/>
          </p:nvPr>
        </p:nvSpPr>
        <p:spPr>
          <a:xfrm>
            <a:off x="1103445" y="1340767"/>
            <a:ext cx="10273200" cy="42486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Shape 612"/>
          <p:cNvSpPr txBox="1">
            <a:spLocks noGrp="1"/>
          </p:cNvSpPr>
          <p:nvPr>
            <p:ph type="title"/>
          </p:nvPr>
        </p:nvSpPr>
        <p:spPr>
          <a:xfrm>
            <a:off x="1103445" y="332656"/>
            <a:ext cx="10273200" cy="864000"/>
          </a:xfrm>
          <a:prstGeom prst="rect">
            <a:avLst/>
          </a:prstGeom>
        </p:spPr>
        <p:txBody>
          <a:bodyPr lIns="91425" tIns="91425" rIns="91425" bIns="91425" anchor="ctr" anchorCtr="0">
            <a:noAutofit/>
          </a:bodyPr>
          <a:lstStyle/>
          <a:p>
            <a:pPr lvl="0">
              <a:spcBef>
                <a:spcPts val="0"/>
              </a:spcBef>
              <a:buNone/>
            </a:pPr>
            <a:r>
              <a:rPr lang="en-NZ">
                <a:solidFill>
                  <a:srgbClr val="FF0000"/>
                </a:solidFill>
              </a:rPr>
              <a:t>Cath (TBC) to talk about Wanuiomata experience</a:t>
            </a:r>
          </a:p>
        </p:txBody>
      </p:sp>
      <p:sp>
        <p:nvSpPr>
          <p:cNvPr id="613" name="Shape 613"/>
          <p:cNvSpPr txBox="1">
            <a:spLocks noGrp="1"/>
          </p:cNvSpPr>
          <p:nvPr>
            <p:ph type="body" idx="1"/>
          </p:nvPr>
        </p:nvSpPr>
        <p:spPr>
          <a:xfrm>
            <a:off x="1103445" y="1340767"/>
            <a:ext cx="10273200" cy="42486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p:nvPr/>
        </p:nvSpPr>
        <p:spPr>
          <a:xfrm rot="-332758">
            <a:off x="360584" y="1227024"/>
            <a:ext cx="3376244" cy="461664"/>
          </a:xfrm>
          <a:prstGeom prst="rect">
            <a:avLst/>
          </a:prstGeom>
          <a:solidFill>
            <a:schemeClr val="accent4"/>
          </a:solid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Academic Achievement</a:t>
            </a:r>
          </a:p>
        </p:txBody>
      </p:sp>
      <p:sp>
        <p:nvSpPr>
          <p:cNvPr id="223" name="Shape 223"/>
          <p:cNvSpPr txBox="1"/>
          <p:nvPr/>
        </p:nvSpPr>
        <p:spPr>
          <a:xfrm>
            <a:off x="197463" y="140759"/>
            <a:ext cx="10434544" cy="83099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400" b="1">
                <a:solidFill>
                  <a:schemeClr val="dk1"/>
                </a:solidFill>
                <a:latin typeface="Calibri"/>
                <a:ea typeface="Calibri"/>
                <a:cs typeface="Calibri"/>
                <a:sym typeface="Calibri"/>
              </a:rPr>
              <a:t>Why would schools be motivated to place a focus on PE &amp; Sport when they clearly - and rightly - have other, more important issues to deal with?</a:t>
            </a:r>
          </a:p>
        </p:txBody>
      </p:sp>
      <p:pic>
        <p:nvPicPr>
          <p:cNvPr id="224" name="Shape 224"/>
          <p:cNvPicPr preferRelativeResize="0"/>
          <p:nvPr/>
        </p:nvPicPr>
        <p:blipFill rotWithShape="1">
          <a:blip r:embed="rId3">
            <a:alphaModFix/>
          </a:blip>
          <a:srcRect/>
          <a:stretch/>
        </p:blipFill>
        <p:spPr>
          <a:xfrm rot="5400000">
            <a:off x="9361526" y="1748282"/>
            <a:ext cx="3844815" cy="1120647"/>
          </a:xfrm>
          <a:prstGeom prst="rect">
            <a:avLst/>
          </a:prstGeom>
          <a:noFill/>
          <a:ln>
            <a:noFill/>
          </a:ln>
        </p:spPr>
      </p:pic>
      <p:sp>
        <p:nvSpPr>
          <p:cNvPr id="225" name="Shape 225"/>
          <p:cNvSpPr txBox="1"/>
          <p:nvPr/>
        </p:nvSpPr>
        <p:spPr>
          <a:xfrm rot="2427610">
            <a:off x="3868406" y="2468191"/>
            <a:ext cx="3284034" cy="461664"/>
          </a:xfrm>
          <a:prstGeom prst="rect">
            <a:avLst/>
          </a:prstGeom>
          <a:solidFill>
            <a:srgbClr val="C4E0B2"/>
          </a:solid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Student Behaviour</a:t>
            </a:r>
          </a:p>
        </p:txBody>
      </p:sp>
      <p:sp>
        <p:nvSpPr>
          <p:cNvPr id="226" name="Shape 226"/>
          <p:cNvSpPr txBox="1"/>
          <p:nvPr/>
        </p:nvSpPr>
        <p:spPr>
          <a:xfrm rot="488798">
            <a:off x="701699" y="2411364"/>
            <a:ext cx="4646020" cy="461664"/>
          </a:xfrm>
          <a:prstGeom prst="rect">
            <a:avLst/>
          </a:prstGeom>
          <a:solidFill>
            <a:srgbClr val="9CC2E5"/>
          </a:solid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Truancy and Attendance issues</a:t>
            </a:r>
          </a:p>
        </p:txBody>
      </p:sp>
      <p:sp>
        <p:nvSpPr>
          <p:cNvPr id="227" name="Shape 227"/>
          <p:cNvSpPr txBox="1"/>
          <p:nvPr/>
        </p:nvSpPr>
        <p:spPr>
          <a:xfrm rot="-1142608">
            <a:off x="1883809" y="1432101"/>
            <a:ext cx="3221833" cy="461664"/>
          </a:xfrm>
          <a:prstGeom prst="rect">
            <a:avLst/>
          </a:prstGeom>
          <a:solidFill>
            <a:srgbClr val="A8D08C"/>
          </a:solid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Retaining kids in school</a:t>
            </a:r>
          </a:p>
        </p:txBody>
      </p:sp>
      <p:sp>
        <p:nvSpPr>
          <p:cNvPr id="228" name="Shape 228"/>
          <p:cNvSpPr txBox="1"/>
          <p:nvPr/>
        </p:nvSpPr>
        <p:spPr>
          <a:xfrm>
            <a:off x="456125" y="3136090"/>
            <a:ext cx="4646020" cy="461664"/>
          </a:xfrm>
          <a:prstGeom prst="rect">
            <a:avLst/>
          </a:prstGeom>
          <a:solidFill>
            <a:srgbClr val="BFBFBF"/>
          </a:solid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Connecting with the community</a:t>
            </a:r>
          </a:p>
        </p:txBody>
      </p:sp>
      <p:sp>
        <p:nvSpPr>
          <p:cNvPr id="229" name="Shape 229"/>
          <p:cNvSpPr txBox="1"/>
          <p:nvPr/>
        </p:nvSpPr>
        <p:spPr>
          <a:xfrm rot="-571525">
            <a:off x="6942282" y="1073442"/>
            <a:ext cx="3302556" cy="830997"/>
          </a:xfrm>
          <a:prstGeom prst="rect">
            <a:avLst/>
          </a:prstGeom>
          <a:solidFill>
            <a:srgbClr val="F4B081"/>
          </a:solid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Relationships with contributing schools</a:t>
            </a:r>
          </a:p>
        </p:txBody>
      </p:sp>
      <p:sp>
        <p:nvSpPr>
          <p:cNvPr id="230" name="Shape 230"/>
          <p:cNvSpPr txBox="1"/>
          <p:nvPr/>
        </p:nvSpPr>
        <p:spPr>
          <a:xfrm rot="1215232">
            <a:off x="4996351" y="1894984"/>
            <a:ext cx="3826411" cy="461664"/>
          </a:xfrm>
          <a:prstGeom prst="rect">
            <a:avLst/>
          </a:prstGeom>
          <a:solidFill>
            <a:srgbClr val="FB8275"/>
          </a:solid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Quality teaching &amp; learning</a:t>
            </a:r>
          </a:p>
        </p:txBody>
      </p:sp>
      <p:sp>
        <p:nvSpPr>
          <p:cNvPr id="231" name="Shape 231"/>
          <p:cNvSpPr txBox="1"/>
          <p:nvPr/>
        </p:nvSpPr>
        <p:spPr>
          <a:xfrm>
            <a:off x="7032310" y="2959719"/>
            <a:ext cx="3221832" cy="461664"/>
          </a:xfrm>
          <a:prstGeom prst="rect">
            <a:avLst/>
          </a:prstGeom>
          <a:solidFill>
            <a:srgbClr val="FFFF00"/>
          </a:solidFill>
          <a:ln>
            <a:noFill/>
          </a:ln>
        </p:spPr>
        <p:txBody>
          <a:bodyPr lIns="91425" tIns="45700" rIns="91425" bIns="45700" anchor="t" anchorCtr="0">
            <a:noAutofit/>
          </a:bodyPr>
          <a:lstStyle/>
          <a:p>
            <a:pPr marL="0" marR="0" lvl="0" indent="0" algn="ctr" rtl="0">
              <a:spcBef>
                <a:spcPts val="0"/>
              </a:spcBef>
              <a:buSzPct val="25000"/>
              <a:buNone/>
            </a:pPr>
            <a:r>
              <a:rPr lang="en-NZ" sz="2400">
                <a:solidFill>
                  <a:schemeClr val="dk1"/>
                </a:solidFill>
                <a:latin typeface="Calibri"/>
                <a:ea typeface="Calibri"/>
                <a:cs typeface="Calibri"/>
                <a:sym typeface="Calibri"/>
              </a:rPr>
              <a:t>Student Leadership</a:t>
            </a:r>
          </a:p>
        </p:txBody>
      </p:sp>
      <p:sp>
        <p:nvSpPr>
          <p:cNvPr id="232" name="Shape 232"/>
          <p:cNvSpPr txBox="1"/>
          <p:nvPr/>
        </p:nvSpPr>
        <p:spPr>
          <a:xfrm>
            <a:off x="676000" y="4061139"/>
            <a:ext cx="9668845" cy="83099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2400" b="1">
                <a:solidFill>
                  <a:schemeClr val="dk1"/>
                </a:solidFill>
                <a:latin typeface="Calibri"/>
                <a:ea typeface="Calibri"/>
                <a:cs typeface="Calibri"/>
                <a:sym typeface="Calibri"/>
              </a:rPr>
              <a:t>Because high quality PE and Sport can make a significant positive contribution to school agendas, to dealing with </a:t>
            </a:r>
            <a:r>
              <a:rPr lang="en-NZ" sz="2400" b="1" i="1" u="sng">
                <a:solidFill>
                  <a:schemeClr val="dk1"/>
                </a:solidFill>
                <a:latin typeface="Calibri"/>
                <a:ea typeface="Calibri"/>
                <a:cs typeface="Calibri"/>
                <a:sym typeface="Calibri"/>
              </a:rPr>
              <a:t>their</a:t>
            </a:r>
            <a:r>
              <a:rPr lang="en-NZ" sz="2400" b="1" i="1">
                <a:solidFill>
                  <a:schemeClr val="dk1"/>
                </a:solidFill>
                <a:latin typeface="Calibri"/>
                <a:ea typeface="Calibri"/>
                <a:cs typeface="Calibri"/>
                <a:sym typeface="Calibri"/>
              </a:rPr>
              <a:t> </a:t>
            </a:r>
            <a:r>
              <a:rPr lang="en-NZ" sz="2400" b="1">
                <a:solidFill>
                  <a:schemeClr val="dk1"/>
                </a:solidFill>
                <a:latin typeface="Calibri"/>
                <a:ea typeface="Calibri"/>
                <a:cs typeface="Calibri"/>
                <a:sym typeface="Calibri"/>
              </a:rPr>
              <a:t> issues.</a:t>
            </a:r>
          </a:p>
        </p:txBody>
      </p:sp>
      <p:sp>
        <p:nvSpPr>
          <p:cNvPr id="233" name="Shape 233"/>
          <p:cNvSpPr txBox="1"/>
          <p:nvPr/>
        </p:nvSpPr>
        <p:spPr>
          <a:xfrm>
            <a:off x="6194889" y="5313710"/>
            <a:ext cx="5997110" cy="83099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NZ" sz="2400" b="1" i="1">
                <a:solidFill>
                  <a:schemeClr val="dk1"/>
                </a:solidFill>
                <a:latin typeface="Calibri"/>
                <a:ea typeface="Calibri"/>
                <a:cs typeface="Calibri"/>
                <a:sym typeface="Calibri"/>
              </a:rPr>
              <a:t>“Sport is a vehicle to engage kids to achieve better outcomes, it is an education strategy”</a:t>
            </a:r>
          </a:p>
        </p:txBody>
      </p:sp>
      <p:pic>
        <p:nvPicPr>
          <p:cNvPr id="234" name="Shape 234"/>
          <p:cNvPicPr preferRelativeResize="0"/>
          <p:nvPr/>
        </p:nvPicPr>
        <p:blipFill rotWithShape="1">
          <a:blip r:embed="rId4">
            <a:alphaModFix/>
          </a:blip>
          <a:srcRect/>
          <a:stretch/>
        </p:blipFill>
        <p:spPr>
          <a:xfrm>
            <a:off x="3751235" y="5114926"/>
            <a:ext cx="2328876" cy="155146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2"/>
                                        </p:tgtEl>
                                        <p:attrNameLst>
                                          <p:attrName>style.visibility</p:attrName>
                                        </p:attrNameLst>
                                      </p:cBhvr>
                                      <p:to>
                                        <p:strVal val="visible"/>
                                      </p:to>
                                    </p:set>
                                    <p:animEffect transition="in" filter="fade">
                                      <p:cBhvr>
                                        <p:cTn id="7" dur="500"/>
                                        <p:tgtEl>
                                          <p:spTgt spid="2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5"/>
                                        </p:tgtEl>
                                        <p:attrNameLst>
                                          <p:attrName>style.visibility</p:attrName>
                                        </p:attrNameLst>
                                      </p:cBhvr>
                                      <p:to>
                                        <p:strVal val="visible"/>
                                      </p:to>
                                    </p:set>
                                    <p:animEffect transition="in" filter="fade">
                                      <p:cBhvr>
                                        <p:cTn id="11" dur="500"/>
                                        <p:tgtEl>
                                          <p:spTgt spid="2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9"/>
                                        </p:tgtEl>
                                        <p:attrNameLst>
                                          <p:attrName>style.visibility</p:attrName>
                                        </p:attrNameLst>
                                      </p:cBhvr>
                                      <p:to>
                                        <p:strVal val="visible"/>
                                      </p:to>
                                    </p:set>
                                    <p:animEffect transition="in" filter="fade">
                                      <p:cBhvr>
                                        <p:cTn id="15" dur="500"/>
                                        <p:tgtEl>
                                          <p:spTgt spid="22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6"/>
                                        </p:tgtEl>
                                        <p:attrNameLst>
                                          <p:attrName>style.visibility</p:attrName>
                                        </p:attrNameLst>
                                      </p:cBhvr>
                                      <p:to>
                                        <p:strVal val="visible"/>
                                      </p:to>
                                    </p:set>
                                    <p:animEffect transition="in" filter="fade">
                                      <p:cBhvr>
                                        <p:cTn id="19" dur="500"/>
                                        <p:tgtEl>
                                          <p:spTgt spid="2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28"/>
                                        </p:tgtEl>
                                        <p:attrNameLst>
                                          <p:attrName>style.visibility</p:attrName>
                                        </p:attrNameLst>
                                      </p:cBhvr>
                                      <p:to>
                                        <p:strVal val="visible"/>
                                      </p:to>
                                    </p:set>
                                    <p:animEffect transition="in" filter="fade">
                                      <p:cBhvr>
                                        <p:cTn id="23" dur="500"/>
                                        <p:tgtEl>
                                          <p:spTgt spid="22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0"/>
                                        </p:tgtEl>
                                        <p:attrNameLst>
                                          <p:attrName>style.visibility</p:attrName>
                                        </p:attrNameLst>
                                      </p:cBhvr>
                                      <p:to>
                                        <p:strVal val="visible"/>
                                      </p:to>
                                    </p:set>
                                    <p:animEffect transition="in" filter="fade">
                                      <p:cBhvr>
                                        <p:cTn id="27" dur="500"/>
                                        <p:tgtEl>
                                          <p:spTgt spid="23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31"/>
                                        </p:tgtEl>
                                        <p:attrNameLst>
                                          <p:attrName>style.visibility</p:attrName>
                                        </p:attrNameLst>
                                      </p:cBhvr>
                                      <p:to>
                                        <p:strVal val="visible"/>
                                      </p:to>
                                    </p:set>
                                    <p:animEffect transition="in" filter="fade">
                                      <p:cBhvr>
                                        <p:cTn id="31" dur="500"/>
                                        <p:tgtEl>
                                          <p:spTgt spid="23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7"/>
                                        </p:tgtEl>
                                        <p:attrNameLst>
                                          <p:attrName>style.visibility</p:attrName>
                                        </p:attrNameLst>
                                      </p:cBhvr>
                                      <p:to>
                                        <p:strVal val="visible"/>
                                      </p:to>
                                    </p:set>
                                    <p:animEffect transition="in" filter="fade">
                                      <p:cBhvr>
                                        <p:cTn id="35"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pic>
        <p:nvPicPr>
          <p:cNvPr id="240" name="Shape 240"/>
          <p:cNvPicPr preferRelativeResize="0"/>
          <p:nvPr/>
        </p:nvPicPr>
        <p:blipFill rotWithShape="1">
          <a:blip r:embed="rId3">
            <a:alphaModFix/>
          </a:blip>
          <a:srcRect/>
          <a:stretch/>
        </p:blipFill>
        <p:spPr>
          <a:xfrm>
            <a:off x="8057600" y="1038546"/>
            <a:ext cx="4134399" cy="5264584"/>
          </a:xfrm>
          <a:prstGeom prst="rect">
            <a:avLst/>
          </a:prstGeom>
          <a:noFill/>
          <a:ln>
            <a:noFill/>
          </a:ln>
        </p:spPr>
      </p:pic>
      <p:sp>
        <p:nvSpPr>
          <p:cNvPr id="241" name="Shape 241"/>
          <p:cNvSpPr txBox="1">
            <a:spLocks noGrp="1"/>
          </p:cNvSpPr>
          <p:nvPr>
            <p:ph type="title"/>
          </p:nvPr>
        </p:nvSpPr>
        <p:spPr>
          <a:xfrm>
            <a:off x="158840" y="327084"/>
            <a:ext cx="9144000" cy="63265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NZ" sz="3959" b="1" i="0" u="none" strike="noStrike" cap="none">
                <a:solidFill>
                  <a:schemeClr val="dk1"/>
                </a:solidFill>
                <a:latin typeface="Calibri"/>
                <a:ea typeface="Calibri"/>
                <a:cs typeface="Calibri"/>
                <a:sym typeface="Calibri"/>
              </a:rPr>
              <a:t>Kiwi Kids Like Sport …</a:t>
            </a:r>
          </a:p>
        </p:txBody>
      </p:sp>
      <p:pic>
        <p:nvPicPr>
          <p:cNvPr id="242" name="Shape 242"/>
          <p:cNvPicPr preferRelativeResize="0"/>
          <p:nvPr/>
        </p:nvPicPr>
        <p:blipFill rotWithShape="1">
          <a:blip r:embed="rId4">
            <a:alphaModFix/>
          </a:blip>
          <a:srcRect/>
          <a:stretch/>
        </p:blipFill>
        <p:spPr>
          <a:xfrm>
            <a:off x="4326812" y="1022049"/>
            <a:ext cx="3922894" cy="5364464"/>
          </a:xfrm>
          <a:prstGeom prst="rect">
            <a:avLst/>
          </a:prstGeom>
          <a:noFill/>
          <a:ln>
            <a:noFill/>
          </a:ln>
        </p:spPr>
      </p:pic>
      <p:sp>
        <p:nvSpPr>
          <p:cNvPr id="243" name="Shape 243"/>
          <p:cNvSpPr txBox="1"/>
          <p:nvPr/>
        </p:nvSpPr>
        <p:spPr>
          <a:xfrm>
            <a:off x="1660525" y="6386514"/>
            <a:ext cx="1187449" cy="369886"/>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44" name="Shape 244"/>
          <p:cNvSpPr txBox="1"/>
          <p:nvPr/>
        </p:nvSpPr>
        <p:spPr>
          <a:xfrm>
            <a:off x="8288271" y="6362653"/>
            <a:ext cx="4788023"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1600" b="1">
                <a:solidFill>
                  <a:schemeClr val="dk1"/>
                </a:solidFill>
                <a:latin typeface="Calibri"/>
                <a:ea typeface="Calibri"/>
                <a:cs typeface="Calibri"/>
                <a:sym typeface="Calibri"/>
              </a:rPr>
              <a:t>Source: NZ Young People’s Survey 2011</a:t>
            </a:r>
          </a:p>
        </p:txBody>
      </p:sp>
      <p:pic>
        <p:nvPicPr>
          <p:cNvPr id="245" name="Shape 245"/>
          <p:cNvPicPr preferRelativeResize="0"/>
          <p:nvPr/>
        </p:nvPicPr>
        <p:blipFill rotWithShape="1">
          <a:blip r:embed="rId5">
            <a:alphaModFix/>
          </a:blip>
          <a:srcRect/>
          <a:stretch/>
        </p:blipFill>
        <p:spPr>
          <a:xfrm>
            <a:off x="34076" y="1074761"/>
            <a:ext cx="4335456" cy="2878260"/>
          </a:xfrm>
          <a:prstGeom prst="rect">
            <a:avLst/>
          </a:prstGeom>
          <a:noFill/>
          <a:ln>
            <a:noFill/>
          </a:ln>
        </p:spPr>
      </p:pic>
      <p:pic>
        <p:nvPicPr>
          <p:cNvPr id="246" name="Shape 246"/>
          <p:cNvPicPr preferRelativeResize="0"/>
          <p:nvPr/>
        </p:nvPicPr>
        <p:blipFill rotWithShape="1">
          <a:blip r:embed="rId6">
            <a:alphaModFix/>
          </a:blip>
          <a:srcRect/>
          <a:stretch/>
        </p:blipFill>
        <p:spPr>
          <a:xfrm>
            <a:off x="8902497" y="0"/>
            <a:ext cx="3124553" cy="959735"/>
          </a:xfrm>
          <a:prstGeom prst="rect">
            <a:avLst/>
          </a:prstGeom>
          <a:noFill/>
          <a:ln>
            <a:noFill/>
          </a:ln>
        </p:spPr>
      </p:pic>
      <p:sp>
        <p:nvSpPr>
          <p:cNvPr id="247" name="Shape 247"/>
          <p:cNvSpPr/>
          <p:nvPr/>
        </p:nvSpPr>
        <p:spPr>
          <a:xfrm>
            <a:off x="7843889" y="4670867"/>
            <a:ext cx="1884652" cy="1732145"/>
          </a:xfrm>
          <a:prstGeom prst="ellipse">
            <a:avLst/>
          </a:prstGeom>
          <a:noFill/>
          <a:ln w="76200" cap="flat" cmpd="sng">
            <a:solidFill>
              <a:srgbClr val="FB827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248" name="Shape 248"/>
          <p:cNvPicPr preferRelativeResize="0"/>
          <p:nvPr/>
        </p:nvPicPr>
        <p:blipFill rotWithShape="1">
          <a:blip r:embed="rId7">
            <a:alphaModFix/>
          </a:blip>
          <a:srcRect/>
          <a:stretch/>
        </p:blipFill>
        <p:spPr>
          <a:xfrm>
            <a:off x="28380" y="3953021"/>
            <a:ext cx="4357465" cy="2904977"/>
          </a:xfrm>
          <a:prstGeom prst="rect">
            <a:avLst/>
          </a:prstGeom>
          <a:noFill/>
          <a:ln>
            <a:noFill/>
          </a:ln>
        </p:spPr>
      </p:pic>
      <p:sp>
        <p:nvSpPr>
          <p:cNvPr id="249" name="Shape 249"/>
          <p:cNvSpPr/>
          <p:nvPr/>
        </p:nvSpPr>
        <p:spPr>
          <a:xfrm>
            <a:off x="4115305" y="4867867"/>
            <a:ext cx="1884652" cy="1732145"/>
          </a:xfrm>
          <a:prstGeom prst="ellipse">
            <a:avLst/>
          </a:prstGeom>
          <a:noFill/>
          <a:ln w="762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pic>
        <p:nvPicPr>
          <p:cNvPr id="255" name="Shape 255" descr="C:\Users\owner\Pictures\English Sport Colleges 2011\DSC_0212.JPG"/>
          <p:cNvPicPr preferRelativeResize="0"/>
          <p:nvPr/>
        </p:nvPicPr>
        <p:blipFill rotWithShape="1">
          <a:blip r:embed="rId3">
            <a:alphaModFix/>
          </a:blip>
          <a:srcRect/>
          <a:stretch/>
        </p:blipFill>
        <p:spPr>
          <a:xfrm>
            <a:off x="0" y="0"/>
            <a:ext cx="9174490" cy="6858000"/>
          </a:xfrm>
          <a:prstGeom prst="rect">
            <a:avLst/>
          </a:prstGeom>
          <a:noFill/>
          <a:ln>
            <a:noFill/>
          </a:ln>
        </p:spPr>
      </p:pic>
      <p:pic>
        <p:nvPicPr>
          <p:cNvPr id="256" name="Shape 256"/>
          <p:cNvPicPr preferRelativeResize="0"/>
          <p:nvPr/>
        </p:nvPicPr>
        <p:blipFill rotWithShape="1">
          <a:blip r:embed="rId4">
            <a:alphaModFix/>
          </a:blip>
          <a:srcRect/>
          <a:stretch/>
        </p:blipFill>
        <p:spPr>
          <a:xfrm>
            <a:off x="602179" y="1070595"/>
            <a:ext cx="5390656" cy="3839028"/>
          </a:xfrm>
          <a:prstGeom prst="rect">
            <a:avLst/>
          </a:prstGeom>
          <a:noFill/>
          <a:ln>
            <a:noFill/>
          </a:ln>
        </p:spPr>
      </p:pic>
      <p:pic>
        <p:nvPicPr>
          <p:cNvPr id="257" name="Shape 257"/>
          <p:cNvPicPr preferRelativeResize="0"/>
          <p:nvPr/>
        </p:nvPicPr>
        <p:blipFill rotWithShape="1">
          <a:blip r:embed="rId5">
            <a:alphaModFix/>
          </a:blip>
          <a:srcRect/>
          <a:stretch/>
        </p:blipFill>
        <p:spPr>
          <a:xfrm>
            <a:off x="6766560" y="953545"/>
            <a:ext cx="5102202" cy="3923649"/>
          </a:xfrm>
          <a:prstGeom prst="rect">
            <a:avLst/>
          </a:prstGeom>
          <a:noFill/>
          <a:ln>
            <a:noFill/>
          </a:ln>
        </p:spPr>
      </p:pic>
      <p:sp>
        <p:nvSpPr>
          <p:cNvPr id="258" name="Shape 258"/>
          <p:cNvSpPr txBox="1"/>
          <p:nvPr/>
        </p:nvSpPr>
        <p:spPr>
          <a:xfrm>
            <a:off x="658731" y="5070876"/>
            <a:ext cx="10454745" cy="13849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800" b="1" i="1">
                <a:solidFill>
                  <a:srgbClr val="FF0000"/>
                </a:solidFill>
                <a:latin typeface="Arial"/>
                <a:ea typeface="Arial"/>
                <a:cs typeface="Arial"/>
                <a:sym typeface="Arial"/>
              </a:rPr>
              <a:t>“Clearly, the rest of the school has something to learn from what is happening in the PE department”</a:t>
            </a:r>
          </a:p>
          <a:p>
            <a:pPr marL="0" marR="0" lvl="0" indent="0" algn="r" rtl="0">
              <a:spcBef>
                <a:spcPts val="0"/>
              </a:spcBef>
              <a:buSzPct val="25000"/>
              <a:buNone/>
            </a:pPr>
            <a:r>
              <a:rPr lang="en-NZ" sz="2800">
                <a:solidFill>
                  <a:schemeClr val="dk1"/>
                </a:solidFill>
                <a:latin typeface="Arial"/>
                <a:ea typeface="Arial"/>
                <a:cs typeface="Arial"/>
                <a:sym typeface="Arial"/>
              </a:rPr>
              <a:t>Patrick Leeson, Director, Ofsted</a:t>
            </a:r>
          </a:p>
        </p:txBody>
      </p:sp>
      <p:sp>
        <p:nvSpPr>
          <p:cNvPr id="259" name="Shape 259"/>
          <p:cNvSpPr txBox="1"/>
          <p:nvPr/>
        </p:nvSpPr>
        <p:spPr>
          <a:xfrm>
            <a:off x="2828783" y="238123"/>
            <a:ext cx="4876799" cy="70788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4000" b="1">
                <a:solidFill>
                  <a:schemeClr val="dk1"/>
                </a:solidFill>
                <a:latin typeface="Calibri"/>
                <a:ea typeface="Calibri"/>
                <a:cs typeface="Calibri"/>
                <a:sym typeface="Calibri"/>
              </a:rPr>
              <a:t>PE Teachers &amp; OFSTED</a:t>
            </a:r>
          </a:p>
        </p:txBody>
      </p:sp>
      <p:pic>
        <p:nvPicPr>
          <p:cNvPr id="260" name="Shape 260"/>
          <p:cNvPicPr preferRelativeResize="0"/>
          <p:nvPr/>
        </p:nvPicPr>
        <p:blipFill rotWithShape="1">
          <a:blip r:embed="rId6">
            <a:alphaModFix/>
          </a:blip>
          <a:srcRect/>
          <a:stretch/>
        </p:blipFill>
        <p:spPr>
          <a:xfrm>
            <a:off x="9174489" y="128639"/>
            <a:ext cx="3017510" cy="92685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8"/>
                                        </p:tgtEl>
                                        <p:attrNameLst>
                                          <p:attrName>style.visibility</p:attrName>
                                        </p:attrNameLst>
                                      </p:cBhvr>
                                      <p:to>
                                        <p:strVal val="visible"/>
                                      </p:to>
                                    </p:set>
                                    <p:animEffect transition="in" filter="fade">
                                      <p:cBhvr>
                                        <p:cTn id="7" dur="10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Shape 266"/>
          <p:cNvSpPr txBox="1"/>
          <p:nvPr/>
        </p:nvSpPr>
        <p:spPr>
          <a:xfrm>
            <a:off x="1444133" y="988437"/>
            <a:ext cx="8915496" cy="434834"/>
          </a:xfrm>
          <a:prstGeom prst="rect">
            <a:avLst/>
          </a:prstGeom>
          <a:noFill/>
          <a:ln>
            <a:noFill/>
          </a:ln>
        </p:spPr>
        <p:txBody>
          <a:bodyPr lIns="63100" tIns="45700" rIns="91400" bIns="45700" anchor="t" anchorCtr="0">
            <a:noAutofit/>
          </a:bodyPr>
          <a:lstStyle/>
          <a:p>
            <a:pPr marL="0" marR="0" lvl="0" indent="0" algn="ctr" rtl="0">
              <a:lnSpc>
                <a:spcPct val="85000"/>
              </a:lnSpc>
              <a:spcBef>
                <a:spcPts val="0"/>
              </a:spcBef>
              <a:buSzPct val="25000"/>
              <a:buNone/>
            </a:pPr>
            <a:r>
              <a:rPr lang="en-NZ" sz="2400" b="1">
                <a:solidFill>
                  <a:schemeClr val="dk1"/>
                </a:solidFill>
                <a:latin typeface="Calibri"/>
                <a:ea typeface="Calibri"/>
                <a:cs typeface="Calibri"/>
                <a:sym typeface="Calibri"/>
              </a:rPr>
              <a:t>The international evidence in regard to </a:t>
            </a:r>
          </a:p>
          <a:p>
            <a:pPr marL="0" marR="0" lvl="0" indent="0" algn="ctr" rtl="0">
              <a:lnSpc>
                <a:spcPct val="85000"/>
              </a:lnSpc>
              <a:spcBef>
                <a:spcPts val="0"/>
              </a:spcBef>
              <a:buSzPct val="25000"/>
              <a:buNone/>
            </a:pPr>
            <a:r>
              <a:rPr lang="en-NZ" sz="2400" b="1">
                <a:solidFill>
                  <a:srgbClr val="FF9900"/>
                </a:solidFill>
                <a:latin typeface="Calibri"/>
                <a:ea typeface="Calibri"/>
                <a:cs typeface="Calibri"/>
                <a:sym typeface="Calibri"/>
              </a:rPr>
              <a:t>the link between Sport / PE and academic achievement</a:t>
            </a:r>
            <a:r>
              <a:rPr lang="en-NZ" sz="2400">
                <a:solidFill>
                  <a:schemeClr val="dk1"/>
                </a:solidFill>
                <a:latin typeface="Calibri"/>
                <a:ea typeface="Calibri"/>
                <a:cs typeface="Calibri"/>
                <a:sym typeface="Calibri"/>
              </a:rPr>
              <a:t> </a:t>
            </a:r>
          </a:p>
        </p:txBody>
      </p:sp>
      <p:pic>
        <p:nvPicPr>
          <p:cNvPr id="267" name="Shape 267" descr="world map copy"/>
          <p:cNvPicPr preferRelativeResize="0"/>
          <p:nvPr/>
        </p:nvPicPr>
        <p:blipFill rotWithShape="1">
          <a:blip r:embed="rId3">
            <a:alphaModFix/>
          </a:blip>
          <a:srcRect/>
          <a:stretch/>
        </p:blipFill>
        <p:spPr>
          <a:xfrm>
            <a:off x="3371535" y="2840100"/>
            <a:ext cx="4933089" cy="2999204"/>
          </a:xfrm>
          <a:prstGeom prst="rect">
            <a:avLst/>
          </a:prstGeom>
          <a:noFill/>
          <a:ln>
            <a:noFill/>
          </a:ln>
        </p:spPr>
      </p:pic>
      <p:sp>
        <p:nvSpPr>
          <p:cNvPr id="268" name="Shape 268"/>
          <p:cNvSpPr/>
          <p:nvPr/>
        </p:nvSpPr>
        <p:spPr>
          <a:xfrm>
            <a:off x="4084212" y="4238914"/>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69" name="Shape 269"/>
          <p:cNvGraphicFramePr/>
          <p:nvPr/>
        </p:nvGraphicFramePr>
        <p:xfrm>
          <a:off x="5634571" y="1901928"/>
          <a:ext cx="2232250" cy="864100"/>
        </p:xfrm>
        <a:graphic>
          <a:graphicData uri="http://schemas.openxmlformats.org/drawingml/2006/table">
            <a:tbl>
              <a:tblPr>
                <a:noFill/>
                <a:tableStyleId>{C004081A-BB1F-4E01-AE55-7F281A15B510}</a:tableStyleId>
              </a:tblPr>
              <a:tblGrid>
                <a:gridCol w="936100"/>
                <a:gridCol w="1296150"/>
              </a:tblGrid>
              <a:tr h="864100">
                <a:tc>
                  <a:txBody>
                    <a:bodyPr/>
                    <a:lstStyle/>
                    <a:p>
                      <a:pPr marL="0" marR="0" lvl="0" indent="0" algn="l" rtl="0">
                        <a:lnSpc>
                          <a:spcPct val="90000"/>
                        </a:lnSpc>
                        <a:spcBef>
                          <a:spcPts val="0"/>
                        </a:spcBef>
                        <a:spcAft>
                          <a:spcPts val="0"/>
                        </a:spcAft>
                        <a:buClr>
                          <a:schemeClr val="lt1"/>
                        </a:buClr>
                        <a:buSzPct val="25000"/>
                        <a:buFont typeface="Arial"/>
                        <a:buNone/>
                      </a:pPr>
                      <a:r>
                        <a:rPr lang="en-NZ" sz="1400" b="1" i="0" u="none" strike="noStrike" cap="none">
                          <a:solidFill>
                            <a:schemeClr val="lt1"/>
                          </a:solidFill>
                          <a:latin typeface="Arial"/>
                          <a:ea typeface="Arial"/>
                          <a:cs typeface="Arial"/>
                          <a:sym typeface="Arial"/>
                        </a:rPr>
                        <a:t>Humboldt University</a:t>
                      </a:r>
                    </a:p>
                  </a:txBody>
                  <a:tcPr marL="30775" marR="30775" marT="32650" marB="32650">
                    <a:lnL w="9525" cap="flat" cmpd="sng">
                      <a:solidFill>
                        <a:srgbClr val="000000">
                          <a:alpha val="0"/>
                        </a:srgbClr>
                      </a:solidFill>
                      <a:prstDash val="solid"/>
                      <a:round/>
                      <a:headEnd type="none" w="med" len="med"/>
                      <a:tailEnd type="none" w="med" len="med"/>
                    </a:lnL>
                    <a:lnR w="9525" cap="flat" cmpd="sng">
                      <a:solidFill>
                        <a:srgbClr val="969696"/>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9900"/>
                    </a:solidFill>
                  </a:tcPr>
                </a:tc>
                <a:tc>
                  <a:txBody>
                    <a:bodyPr/>
                    <a:lstStyle/>
                    <a:p>
                      <a:pPr marL="0" marR="0" lvl="0" indent="0" algn="l" rtl="0">
                        <a:lnSpc>
                          <a:spcPct val="90000"/>
                        </a:lnSpc>
                        <a:spcBef>
                          <a:spcPts val="0"/>
                        </a:spcBef>
                        <a:spcAft>
                          <a:spcPts val="0"/>
                        </a:spcAft>
                        <a:buClr>
                          <a:schemeClr val="dk1"/>
                        </a:buClr>
                        <a:buSzPct val="25000"/>
                        <a:buFont typeface="Arial"/>
                        <a:buNone/>
                      </a:pPr>
                      <a:r>
                        <a:rPr lang="en-NZ" sz="1400" b="1" i="0" u="none" strike="noStrike" cap="none">
                          <a:solidFill>
                            <a:schemeClr val="dk1"/>
                          </a:solidFill>
                          <a:latin typeface="Arial"/>
                          <a:ea typeface="Arial"/>
                          <a:cs typeface="Arial"/>
                          <a:sym typeface="Arial"/>
                        </a:rPr>
                        <a:t>Concentration pre and post exercise</a:t>
                      </a:r>
                    </a:p>
                  </a:txBody>
                  <a:tcPr marL="30775" marR="30775" marT="32650" marB="32650">
                    <a:lnL w="9525" cap="flat" cmpd="sng">
                      <a:solidFill>
                        <a:srgbClr val="969696"/>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FFFF">
                        <a:alpha val="51764"/>
                      </a:srgbClr>
                    </a:solidFill>
                  </a:tcPr>
                </a:tc>
              </a:tr>
            </a:tbl>
          </a:graphicData>
        </a:graphic>
      </p:graphicFrame>
      <p:graphicFrame>
        <p:nvGraphicFramePr>
          <p:cNvPr id="270" name="Shape 270"/>
          <p:cNvGraphicFramePr/>
          <p:nvPr/>
        </p:nvGraphicFramePr>
        <p:xfrm>
          <a:off x="2138389" y="2192796"/>
          <a:ext cx="2596600" cy="833396"/>
        </p:xfrm>
        <a:graphic>
          <a:graphicData uri="http://schemas.openxmlformats.org/drawingml/2006/table">
            <a:tbl>
              <a:tblPr>
                <a:noFill/>
                <a:tableStyleId>{C004081A-BB1F-4E01-AE55-7F281A15B510}</a:tableStyleId>
              </a:tblPr>
              <a:tblGrid>
                <a:gridCol w="1161375"/>
                <a:gridCol w="1435225"/>
              </a:tblGrid>
              <a:tr h="537750">
                <a:tc>
                  <a:txBody>
                    <a:bodyPr/>
                    <a:lstStyle/>
                    <a:p>
                      <a:pPr marL="0" marR="0" lvl="0" indent="0" algn="l" rtl="0">
                        <a:lnSpc>
                          <a:spcPct val="90000"/>
                        </a:lnSpc>
                        <a:spcBef>
                          <a:spcPts val="0"/>
                        </a:spcBef>
                        <a:spcAft>
                          <a:spcPts val="0"/>
                        </a:spcAft>
                        <a:buClr>
                          <a:schemeClr val="lt1"/>
                        </a:buClr>
                        <a:buSzPct val="25000"/>
                        <a:buFont typeface="Arial"/>
                        <a:buNone/>
                      </a:pPr>
                      <a:r>
                        <a:rPr lang="en-NZ" sz="1400" b="1" i="0" u="none" strike="noStrike" cap="none">
                          <a:solidFill>
                            <a:schemeClr val="lt1"/>
                          </a:solidFill>
                          <a:latin typeface="Arial"/>
                          <a:ea typeface="Arial"/>
                          <a:cs typeface="Arial"/>
                          <a:sym typeface="Arial"/>
                        </a:rPr>
                        <a:t>University of British Columbia</a:t>
                      </a:r>
                    </a:p>
                  </a:txBody>
                  <a:tcPr marL="30775" marR="30775" marT="32650" marB="32650">
                    <a:lnL w="9525" cap="flat" cmpd="sng">
                      <a:solidFill>
                        <a:srgbClr val="000000">
                          <a:alpha val="0"/>
                        </a:srgbClr>
                      </a:solidFill>
                      <a:prstDash val="solid"/>
                      <a:round/>
                      <a:headEnd type="none" w="med" len="med"/>
                      <a:tailEnd type="none" w="med" len="med"/>
                    </a:lnL>
                    <a:lnR w="9525" cap="flat" cmpd="sng">
                      <a:solidFill>
                        <a:srgbClr val="969696"/>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9900"/>
                    </a:solidFill>
                  </a:tcPr>
                </a:tc>
                <a:tc>
                  <a:txBody>
                    <a:bodyPr/>
                    <a:lstStyle/>
                    <a:p>
                      <a:pPr marL="0" marR="0" lvl="0" indent="0" algn="l" rtl="0">
                        <a:lnSpc>
                          <a:spcPct val="90000"/>
                        </a:lnSpc>
                        <a:spcBef>
                          <a:spcPts val="0"/>
                        </a:spcBef>
                        <a:spcAft>
                          <a:spcPts val="0"/>
                        </a:spcAft>
                        <a:buClr>
                          <a:schemeClr val="dk1"/>
                        </a:buClr>
                        <a:buSzPct val="25000"/>
                        <a:buFont typeface="Arial"/>
                        <a:buNone/>
                      </a:pPr>
                      <a:r>
                        <a:rPr lang="en-NZ" sz="1400" b="1" i="0" u="none" strike="noStrike" cap="none">
                          <a:solidFill>
                            <a:schemeClr val="dk1"/>
                          </a:solidFill>
                          <a:latin typeface="Arial"/>
                          <a:ea typeface="Arial"/>
                          <a:cs typeface="Arial"/>
                          <a:sym typeface="Arial"/>
                        </a:rPr>
                        <a:t>Relationship between PE and academic activity</a:t>
                      </a:r>
                    </a:p>
                  </a:txBody>
                  <a:tcPr marL="30775" marR="30775" marT="32650" marB="32650">
                    <a:lnL w="9525" cap="flat" cmpd="sng">
                      <a:solidFill>
                        <a:srgbClr val="969696"/>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FFFF">
                        <a:alpha val="51764"/>
                      </a:srgbClr>
                    </a:solidFill>
                  </a:tcPr>
                </a:tc>
              </a:tr>
            </a:tbl>
          </a:graphicData>
        </a:graphic>
      </p:graphicFrame>
      <p:graphicFrame>
        <p:nvGraphicFramePr>
          <p:cNvPr id="271" name="Shape 271"/>
          <p:cNvGraphicFramePr/>
          <p:nvPr/>
        </p:nvGraphicFramePr>
        <p:xfrm>
          <a:off x="1847527" y="4763021"/>
          <a:ext cx="2448275" cy="999250"/>
        </p:xfrm>
        <a:graphic>
          <a:graphicData uri="http://schemas.openxmlformats.org/drawingml/2006/table">
            <a:tbl>
              <a:tblPr>
                <a:noFill/>
                <a:tableStyleId>{C004081A-BB1F-4E01-AE55-7F281A15B510}</a:tableStyleId>
              </a:tblPr>
              <a:tblGrid>
                <a:gridCol w="1095025"/>
                <a:gridCol w="1353250"/>
              </a:tblGrid>
              <a:tr h="999250">
                <a:tc>
                  <a:txBody>
                    <a:bodyPr/>
                    <a:lstStyle/>
                    <a:p>
                      <a:pPr marL="0" marR="0" lvl="0" indent="0" algn="l" rtl="0">
                        <a:lnSpc>
                          <a:spcPct val="90000"/>
                        </a:lnSpc>
                        <a:spcBef>
                          <a:spcPts val="0"/>
                        </a:spcBef>
                        <a:spcAft>
                          <a:spcPts val="0"/>
                        </a:spcAft>
                        <a:buClr>
                          <a:schemeClr val="lt1"/>
                        </a:buClr>
                        <a:buSzPct val="25000"/>
                        <a:buFont typeface="Arial"/>
                        <a:buNone/>
                      </a:pPr>
                      <a:r>
                        <a:rPr lang="en-NZ" sz="1400" b="1" i="0" u="none" strike="noStrike" cap="none">
                          <a:solidFill>
                            <a:schemeClr val="lt1"/>
                          </a:solidFill>
                          <a:latin typeface="Arial"/>
                          <a:ea typeface="Arial"/>
                          <a:cs typeface="Arial"/>
                          <a:sym typeface="Arial"/>
                        </a:rPr>
                        <a:t>East Carolina University</a:t>
                      </a:r>
                    </a:p>
                  </a:txBody>
                  <a:tcPr marL="30775" marR="30775" marT="32650" marB="32650">
                    <a:lnL w="9525" cap="flat" cmpd="sng">
                      <a:solidFill>
                        <a:srgbClr val="000000">
                          <a:alpha val="0"/>
                        </a:srgbClr>
                      </a:solidFill>
                      <a:prstDash val="solid"/>
                      <a:round/>
                      <a:headEnd type="none" w="med" len="med"/>
                      <a:tailEnd type="none" w="med" len="med"/>
                    </a:lnL>
                    <a:lnR w="9525" cap="flat" cmpd="sng">
                      <a:solidFill>
                        <a:srgbClr val="969696"/>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9900"/>
                    </a:solidFill>
                  </a:tcPr>
                </a:tc>
                <a:tc>
                  <a:txBody>
                    <a:bodyPr/>
                    <a:lstStyle/>
                    <a:p>
                      <a:pPr marL="0" marR="0" lvl="0" indent="0" algn="l" rtl="0">
                        <a:lnSpc>
                          <a:spcPct val="90000"/>
                        </a:lnSpc>
                        <a:spcBef>
                          <a:spcPts val="0"/>
                        </a:spcBef>
                        <a:spcAft>
                          <a:spcPts val="0"/>
                        </a:spcAft>
                        <a:buClr>
                          <a:schemeClr val="dk1"/>
                        </a:buClr>
                        <a:buSzPct val="25000"/>
                        <a:buFont typeface="Arial"/>
                        <a:buNone/>
                      </a:pPr>
                      <a:r>
                        <a:rPr lang="en-NZ" sz="1400" b="1" i="0" u="none" strike="noStrike" cap="none">
                          <a:solidFill>
                            <a:schemeClr val="dk1"/>
                          </a:solidFill>
                          <a:latin typeface="Arial"/>
                          <a:ea typeface="Arial"/>
                          <a:cs typeface="Arial"/>
                          <a:sym typeface="Arial"/>
                        </a:rPr>
                        <a:t>On task behaviour before and after exercise</a:t>
                      </a:r>
                    </a:p>
                  </a:txBody>
                  <a:tcPr marL="30775" marR="30775" marT="32650" marB="32650">
                    <a:lnL w="9525" cap="flat" cmpd="sng">
                      <a:solidFill>
                        <a:srgbClr val="969696"/>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FFFF">
                        <a:alpha val="51764"/>
                      </a:srgbClr>
                    </a:solidFill>
                  </a:tcPr>
                </a:tc>
              </a:tr>
            </a:tbl>
          </a:graphicData>
        </a:graphic>
      </p:graphicFrame>
      <p:graphicFrame>
        <p:nvGraphicFramePr>
          <p:cNvPr id="272" name="Shape 272"/>
          <p:cNvGraphicFramePr/>
          <p:nvPr/>
        </p:nvGraphicFramePr>
        <p:xfrm>
          <a:off x="8304625" y="4872196"/>
          <a:ext cx="2153875" cy="1025420"/>
        </p:xfrm>
        <a:graphic>
          <a:graphicData uri="http://schemas.openxmlformats.org/drawingml/2006/table">
            <a:tbl>
              <a:tblPr>
                <a:noFill/>
                <a:tableStyleId>{C004081A-BB1F-4E01-AE55-7F281A15B510}</a:tableStyleId>
              </a:tblPr>
              <a:tblGrid>
                <a:gridCol w="963350"/>
                <a:gridCol w="1190525"/>
              </a:tblGrid>
              <a:tr h="562925">
                <a:tc>
                  <a:txBody>
                    <a:bodyPr/>
                    <a:lstStyle/>
                    <a:p>
                      <a:pPr marL="0" marR="0" lvl="0" indent="0" algn="l" rtl="0">
                        <a:lnSpc>
                          <a:spcPct val="90000"/>
                        </a:lnSpc>
                        <a:spcBef>
                          <a:spcPts val="0"/>
                        </a:spcBef>
                        <a:spcAft>
                          <a:spcPts val="0"/>
                        </a:spcAft>
                        <a:buClr>
                          <a:schemeClr val="lt1"/>
                        </a:buClr>
                        <a:buSzPct val="25000"/>
                        <a:buFont typeface="Arial"/>
                        <a:buNone/>
                      </a:pPr>
                      <a:r>
                        <a:rPr lang="en-NZ" sz="1400" b="1" i="0" u="none" strike="noStrike" cap="none">
                          <a:solidFill>
                            <a:schemeClr val="lt1"/>
                          </a:solidFill>
                          <a:latin typeface="Arial"/>
                          <a:ea typeface="Arial"/>
                          <a:cs typeface="Arial"/>
                          <a:sym typeface="Arial"/>
                        </a:rPr>
                        <a:t>University of Tasmania</a:t>
                      </a:r>
                    </a:p>
                  </a:txBody>
                  <a:tcPr marL="30775" marR="30775" marT="32650" marB="32650">
                    <a:lnL w="9525" cap="flat" cmpd="sng">
                      <a:solidFill>
                        <a:srgbClr val="000000">
                          <a:alpha val="0"/>
                        </a:srgbClr>
                      </a:solidFill>
                      <a:prstDash val="solid"/>
                      <a:round/>
                      <a:headEnd type="none" w="med" len="med"/>
                      <a:tailEnd type="none" w="med" len="med"/>
                    </a:lnL>
                    <a:lnR w="9525" cap="flat" cmpd="sng">
                      <a:solidFill>
                        <a:srgbClr val="969696"/>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9900"/>
                    </a:solidFill>
                  </a:tcPr>
                </a:tc>
                <a:tc>
                  <a:txBody>
                    <a:bodyPr/>
                    <a:lstStyle/>
                    <a:p>
                      <a:pPr marL="0" marR="0" lvl="0" indent="0" algn="l" rtl="0">
                        <a:lnSpc>
                          <a:spcPct val="90000"/>
                        </a:lnSpc>
                        <a:spcBef>
                          <a:spcPts val="0"/>
                        </a:spcBef>
                        <a:spcAft>
                          <a:spcPts val="0"/>
                        </a:spcAft>
                        <a:buClr>
                          <a:schemeClr val="dk1"/>
                        </a:buClr>
                        <a:buSzPct val="25000"/>
                        <a:buFont typeface="Arial"/>
                        <a:buNone/>
                      </a:pPr>
                      <a:r>
                        <a:rPr lang="en-NZ" sz="1400" b="1" i="0" u="none" strike="noStrike" cap="none">
                          <a:solidFill>
                            <a:schemeClr val="dk1"/>
                          </a:solidFill>
                          <a:latin typeface="Arial"/>
                          <a:ea typeface="Arial"/>
                          <a:cs typeface="Arial"/>
                          <a:sym typeface="Arial"/>
                        </a:rPr>
                        <a:t>Academic success around fitness and skills</a:t>
                      </a:r>
                    </a:p>
                  </a:txBody>
                  <a:tcPr marL="30775" marR="30775" marT="32650" marB="32650">
                    <a:lnL w="9525" cap="flat" cmpd="sng">
                      <a:solidFill>
                        <a:srgbClr val="969696"/>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FFFF">
                        <a:alpha val="51764"/>
                      </a:srgbClr>
                    </a:solidFill>
                  </a:tcPr>
                </a:tc>
              </a:tr>
            </a:tbl>
          </a:graphicData>
        </a:graphic>
      </p:graphicFrame>
      <p:graphicFrame>
        <p:nvGraphicFramePr>
          <p:cNvPr id="273" name="Shape 273"/>
          <p:cNvGraphicFramePr/>
          <p:nvPr/>
        </p:nvGraphicFramePr>
        <p:xfrm>
          <a:off x="7986975" y="3754542"/>
          <a:ext cx="2454125" cy="833396"/>
        </p:xfrm>
        <a:graphic>
          <a:graphicData uri="http://schemas.openxmlformats.org/drawingml/2006/table">
            <a:tbl>
              <a:tblPr>
                <a:noFill/>
                <a:tableStyleId>{C004081A-BB1F-4E01-AE55-7F281A15B510}</a:tableStyleId>
              </a:tblPr>
              <a:tblGrid>
                <a:gridCol w="1205000"/>
                <a:gridCol w="1249125"/>
              </a:tblGrid>
              <a:tr h="562925">
                <a:tc>
                  <a:txBody>
                    <a:bodyPr/>
                    <a:lstStyle/>
                    <a:p>
                      <a:pPr marL="0" marR="0" lvl="0" indent="0" algn="l" rtl="0">
                        <a:lnSpc>
                          <a:spcPct val="90000"/>
                        </a:lnSpc>
                        <a:spcBef>
                          <a:spcPts val="0"/>
                        </a:spcBef>
                        <a:spcAft>
                          <a:spcPts val="0"/>
                        </a:spcAft>
                        <a:buClr>
                          <a:schemeClr val="lt1"/>
                        </a:buClr>
                        <a:buSzPct val="25000"/>
                        <a:buFont typeface="Arial"/>
                        <a:buNone/>
                      </a:pPr>
                      <a:r>
                        <a:rPr lang="en-NZ" sz="1400" b="1" i="0" u="none" strike="noStrike" cap="none">
                          <a:solidFill>
                            <a:schemeClr val="lt1"/>
                          </a:solidFill>
                          <a:latin typeface="Arial"/>
                          <a:ea typeface="Arial"/>
                          <a:cs typeface="Arial"/>
                          <a:sym typeface="Arial"/>
                        </a:rPr>
                        <a:t>Cambridge University</a:t>
                      </a:r>
                    </a:p>
                  </a:txBody>
                  <a:tcPr marL="30775" marR="30775" marT="32650" marB="32650">
                    <a:lnL w="9525" cap="flat" cmpd="sng">
                      <a:solidFill>
                        <a:srgbClr val="000000">
                          <a:alpha val="0"/>
                        </a:srgbClr>
                      </a:solidFill>
                      <a:prstDash val="solid"/>
                      <a:round/>
                      <a:headEnd type="none" w="med" len="med"/>
                      <a:tailEnd type="none" w="med" len="med"/>
                    </a:lnL>
                    <a:lnR w="9525" cap="flat" cmpd="sng">
                      <a:solidFill>
                        <a:srgbClr val="969696"/>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9900"/>
                    </a:solidFill>
                  </a:tcPr>
                </a:tc>
                <a:tc>
                  <a:txBody>
                    <a:bodyPr/>
                    <a:lstStyle/>
                    <a:p>
                      <a:pPr marL="0" marR="0" lvl="0" indent="0" algn="l" rtl="0">
                        <a:lnSpc>
                          <a:spcPct val="90000"/>
                        </a:lnSpc>
                        <a:spcBef>
                          <a:spcPts val="0"/>
                        </a:spcBef>
                        <a:spcAft>
                          <a:spcPts val="0"/>
                        </a:spcAft>
                        <a:buClr>
                          <a:schemeClr val="dk1"/>
                        </a:buClr>
                        <a:buSzPct val="25000"/>
                        <a:buFont typeface="Arial"/>
                        <a:buNone/>
                      </a:pPr>
                      <a:r>
                        <a:rPr lang="en-NZ" sz="1400" b="1" i="0" u="none" strike="noStrike" cap="none">
                          <a:solidFill>
                            <a:schemeClr val="dk1"/>
                          </a:solidFill>
                          <a:latin typeface="Arial"/>
                          <a:ea typeface="Arial"/>
                          <a:cs typeface="Arial"/>
                          <a:sym typeface="Arial"/>
                        </a:rPr>
                        <a:t>Sports participation and academic performance</a:t>
                      </a:r>
                    </a:p>
                  </a:txBody>
                  <a:tcPr marL="30775" marR="30775" marT="32650" marB="32650">
                    <a:lnL w="9525" cap="flat" cmpd="sng">
                      <a:solidFill>
                        <a:srgbClr val="969696"/>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FFFF">
                        <a:alpha val="51764"/>
                      </a:srgbClr>
                    </a:solidFill>
                  </a:tcPr>
                </a:tc>
              </a:tr>
            </a:tbl>
          </a:graphicData>
        </a:graphic>
      </p:graphicFrame>
      <p:graphicFrame>
        <p:nvGraphicFramePr>
          <p:cNvPr id="274" name="Shape 274"/>
          <p:cNvGraphicFramePr/>
          <p:nvPr/>
        </p:nvGraphicFramePr>
        <p:xfrm>
          <a:off x="1551716" y="3573976"/>
          <a:ext cx="2520275" cy="833396"/>
        </p:xfrm>
        <a:graphic>
          <a:graphicData uri="http://schemas.openxmlformats.org/drawingml/2006/table">
            <a:tbl>
              <a:tblPr>
                <a:noFill/>
                <a:tableStyleId>{C004081A-BB1F-4E01-AE55-7F281A15B510}</a:tableStyleId>
              </a:tblPr>
              <a:tblGrid>
                <a:gridCol w="1021500"/>
                <a:gridCol w="1498775"/>
              </a:tblGrid>
              <a:tr h="562925">
                <a:tc>
                  <a:txBody>
                    <a:bodyPr/>
                    <a:lstStyle/>
                    <a:p>
                      <a:pPr marL="0" marR="0" lvl="0" indent="0" algn="l" rtl="0">
                        <a:lnSpc>
                          <a:spcPct val="90000"/>
                        </a:lnSpc>
                        <a:spcBef>
                          <a:spcPts val="0"/>
                        </a:spcBef>
                        <a:spcAft>
                          <a:spcPts val="0"/>
                        </a:spcAft>
                        <a:buClr>
                          <a:schemeClr val="lt1"/>
                        </a:buClr>
                        <a:buSzPct val="25000"/>
                        <a:buFont typeface="Arial"/>
                        <a:buNone/>
                      </a:pPr>
                      <a:r>
                        <a:rPr lang="en-NZ" sz="1400" b="1" i="0" u="none" strike="noStrike" cap="none">
                          <a:solidFill>
                            <a:schemeClr val="lt1"/>
                          </a:solidFill>
                          <a:latin typeface="Arial"/>
                          <a:ea typeface="Arial"/>
                          <a:cs typeface="Arial"/>
                          <a:sym typeface="Arial"/>
                        </a:rPr>
                        <a:t>University of Illinois</a:t>
                      </a:r>
                    </a:p>
                  </a:txBody>
                  <a:tcPr marL="30775" marR="30775" marT="32650" marB="32650">
                    <a:lnL w="9525" cap="flat" cmpd="sng">
                      <a:solidFill>
                        <a:srgbClr val="000000">
                          <a:alpha val="0"/>
                        </a:srgbClr>
                      </a:solidFill>
                      <a:prstDash val="solid"/>
                      <a:round/>
                      <a:headEnd type="none" w="med" len="med"/>
                      <a:tailEnd type="none" w="med" len="med"/>
                    </a:lnL>
                    <a:lnR w="9525" cap="flat" cmpd="sng">
                      <a:solidFill>
                        <a:srgbClr val="969696"/>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9900"/>
                    </a:solidFill>
                  </a:tcPr>
                </a:tc>
                <a:tc>
                  <a:txBody>
                    <a:bodyPr/>
                    <a:lstStyle/>
                    <a:p>
                      <a:pPr marL="0" marR="0" lvl="0" indent="0" algn="l" rtl="0">
                        <a:lnSpc>
                          <a:spcPct val="90000"/>
                        </a:lnSpc>
                        <a:spcBef>
                          <a:spcPts val="0"/>
                        </a:spcBef>
                        <a:spcAft>
                          <a:spcPts val="0"/>
                        </a:spcAft>
                        <a:buClr>
                          <a:schemeClr val="dk1"/>
                        </a:buClr>
                        <a:buSzPct val="25000"/>
                        <a:buFont typeface="Arial"/>
                        <a:buNone/>
                      </a:pPr>
                      <a:r>
                        <a:rPr lang="en-NZ" sz="1400" b="1" i="0" u="none" strike="noStrike" cap="none">
                          <a:solidFill>
                            <a:schemeClr val="dk1"/>
                          </a:solidFill>
                          <a:latin typeface="Arial"/>
                          <a:ea typeface="Arial"/>
                          <a:cs typeface="Arial"/>
                          <a:sym typeface="Arial"/>
                        </a:rPr>
                        <a:t>Physical fitness association with academic achievement</a:t>
                      </a:r>
                    </a:p>
                  </a:txBody>
                  <a:tcPr marL="30775" marR="30775" marT="32650" marB="32650">
                    <a:lnL w="9525" cap="flat" cmpd="sng">
                      <a:solidFill>
                        <a:srgbClr val="969696"/>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FFFF">
                        <a:alpha val="51764"/>
                      </a:srgbClr>
                    </a:solidFill>
                  </a:tcPr>
                </a:tc>
              </a:tr>
            </a:tbl>
          </a:graphicData>
        </a:graphic>
      </p:graphicFrame>
      <p:graphicFrame>
        <p:nvGraphicFramePr>
          <p:cNvPr id="275" name="Shape 275"/>
          <p:cNvGraphicFramePr/>
          <p:nvPr/>
        </p:nvGraphicFramePr>
        <p:xfrm>
          <a:off x="7942339" y="2582052"/>
          <a:ext cx="2417275" cy="913650"/>
        </p:xfrm>
        <a:graphic>
          <a:graphicData uri="http://schemas.openxmlformats.org/drawingml/2006/table">
            <a:tbl>
              <a:tblPr>
                <a:noFill/>
                <a:tableStyleId>{C004081A-BB1F-4E01-AE55-7F281A15B510}</a:tableStyleId>
              </a:tblPr>
              <a:tblGrid>
                <a:gridCol w="956875"/>
                <a:gridCol w="1460400"/>
              </a:tblGrid>
              <a:tr h="913650">
                <a:tc>
                  <a:txBody>
                    <a:bodyPr/>
                    <a:lstStyle/>
                    <a:p>
                      <a:pPr marL="0" marR="0" lvl="0" indent="0" algn="l" rtl="0">
                        <a:lnSpc>
                          <a:spcPct val="90000"/>
                        </a:lnSpc>
                        <a:spcBef>
                          <a:spcPts val="0"/>
                        </a:spcBef>
                        <a:spcAft>
                          <a:spcPts val="0"/>
                        </a:spcAft>
                        <a:buClr>
                          <a:schemeClr val="lt1"/>
                        </a:buClr>
                        <a:buSzPct val="25000"/>
                        <a:buFont typeface="Arial"/>
                        <a:buNone/>
                      </a:pPr>
                      <a:r>
                        <a:rPr lang="en-NZ" sz="1400" b="1" i="0" u="none" strike="noStrike" cap="none">
                          <a:solidFill>
                            <a:schemeClr val="lt1"/>
                          </a:solidFill>
                          <a:latin typeface="Arial"/>
                          <a:ea typeface="Arial"/>
                          <a:cs typeface="Arial"/>
                          <a:sym typeface="Arial"/>
                        </a:rPr>
                        <a:t>Reykjavik University</a:t>
                      </a:r>
                    </a:p>
                  </a:txBody>
                  <a:tcPr marL="30775" marR="30775" marT="32650" marB="32650">
                    <a:lnL w="9525" cap="flat" cmpd="sng">
                      <a:solidFill>
                        <a:srgbClr val="000000">
                          <a:alpha val="0"/>
                        </a:srgbClr>
                      </a:solidFill>
                      <a:prstDash val="solid"/>
                      <a:round/>
                      <a:headEnd type="none" w="med" len="med"/>
                      <a:tailEnd type="none" w="med" len="med"/>
                    </a:lnL>
                    <a:lnR w="9525" cap="flat" cmpd="sng">
                      <a:solidFill>
                        <a:srgbClr val="969696"/>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9900"/>
                    </a:solidFill>
                  </a:tcPr>
                </a:tc>
                <a:tc>
                  <a:txBody>
                    <a:bodyPr/>
                    <a:lstStyle/>
                    <a:p>
                      <a:pPr marL="0" marR="0" lvl="0" indent="0" algn="l" rtl="0">
                        <a:lnSpc>
                          <a:spcPct val="90000"/>
                        </a:lnSpc>
                        <a:spcBef>
                          <a:spcPts val="0"/>
                        </a:spcBef>
                        <a:spcAft>
                          <a:spcPts val="0"/>
                        </a:spcAft>
                        <a:buClr>
                          <a:schemeClr val="dk1"/>
                        </a:buClr>
                        <a:buSzPct val="25000"/>
                        <a:buFont typeface="Arial"/>
                        <a:buNone/>
                      </a:pPr>
                      <a:r>
                        <a:rPr lang="en-NZ" sz="1400" b="1" i="0" u="none" strike="noStrike" cap="none">
                          <a:solidFill>
                            <a:schemeClr val="dk1"/>
                          </a:solidFill>
                          <a:latin typeface="Arial"/>
                          <a:ea typeface="Arial"/>
                          <a:cs typeface="Arial"/>
                          <a:sym typeface="Arial"/>
                        </a:rPr>
                        <a:t>Physical activity as a predictor of academic achievement</a:t>
                      </a:r>
                    </a:p>
                  </a:txBody>
                  <a:tcPr marL="30775" marR="30775" marT="32650" marB="32650">
                    <a:lnL w="9525" cap="flat" cmpd="sng">
                      <a:solidFill>
                        <a:srgbClr val="969696"/>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FFFF">
                        <a:alpha val="51764"/>
                      </a:srgbClr>
                    </a:solidFill>
                  </a:tcPr>
                </a:tc>
              </a:tr>
            </a:tbl>
          </a:graphicData>
        </a:graphic>
      </p:graphicFrame>
      <p:graphicFrame>
        <p:nvGraphicFramePr>
          <p:cNvPr id="276" name="Shape 276"/>
          <p:cNvGraphicFramePr/>
          <p:nvPr/>
        </p:nvGraphicFramePr>
        <p:xfrm>
          <a:off x="4839896" y="5203421"/>
          <a:ext cx="2520275" cy="864100"/>
        </p:xfrm>
        <a:graphic>
          <a:graphicData uri="http://schemas.openxmlformats.org/drawingml/2006/table">
            <a:tbl>
              <a:tblPr>
                <a:noFill/>
                <a:tableStyleId>{C004081A-BB1F-4E01-AE55-7F281A15B510}</a:tableStyleId>
              </a:tblPr>
              <a:tblGrid>
                <a:gridCol w="949225"/>
                <a:gridCol w="1571050"/>
              </a:tblGrid>
              <a:tr h="864100">
                <a:tc>
                  <a:txBody>
                    <a:bodyPr/>
                    <a:lstStyle/>
                    <a:p>
                      <a:pPr marL="0" marR="0" lvl="0" indent="0" algn="l" rtl="0">
                        <a:lnSpc>
                          <a:spcPct val="90000"/>
                        </a:lnSpc>
                        <a:spcBef>
                          <a:spcPts val="0"/>
                        </a:spcBef>
                        <a:spcAft>
                          <a:spcPts val="0"/>
                        </a:spcAft>
                        <a:buClr>
                          <a:schemeClr val="lt1"/>
                        </a:buClr>
                        <a:buSzPct val="25000"/>
                        <a:buFont typeface="Arial"/>
                        <a:buNone/>
                      </a:pPr>
                      <a:r>
                        <a:rPr lang="en-NZ" sz="1400" b="1" i="0" u="none" strike="noStrike" cap="none">
                          <a:solidFill>
                            <a:schemeClr val="lt1"/>
                          </a:solidFill>
                          <a:latin typeface="Arial"/>
                          <a:ea typeface="Arial"/>
                          <a:cs typeface="Arial"/>
                          <a:sym typeface="Arial"/>
                        </a:rPr>
                        <a:t>University of Hong Kong</a:t>
                      </a:r>
                    </a:p>
                  </a:txBody>
                  <a:tcPr marL="30775" marR="30775" marT="32650" marB="32650">
                    <a:lnL w="9525" cap="flat" cmpd="sng">
                      <a:solidFill>
                        <a:srgbClr val="000000">
                          <a:alpha val="0"/>
                        </a:srgbClr>
                      </a:solidFill>
                      <a:prstDash val="solid"/>
                      <a:round/>
                      <a:headEnd type="none" w="med" len="med"/>
                      <a:tailEnd type="none" w="med" len="med"/>
                    </a:lnL>
                    <a:lnR w="9525" cap="flat" cmpd="sng">
                      <a:solidFill>
                        <a:srgbClr val="969696"/>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9900"/>
                    </a:solidFill>
                  </a:tcPr>
                </a:tc>
                <a:tc>
                  <a:txBody>
                    <a:bodyPr/>
                    <a:lstStyle/>
                    <a:p>
                      <a:pPr marL="0" marR="0" lvl="0" indent="0" algn="l" rtl="0">
                        <a:lnSpc>
                          <a:spcPct val="90000"/>
                        </a:lnSpc>
                        <a:spcBef>
                          <a:spcPts val="0"/>
                        </a:spcBef>
                        <a:spcAft>
                          <a:spcPts val="0"/>
                        </a:spcAft>
                        <a:buClr>
                          <a:schemeClr val="dk1"/>
                        </a:buClr>
                        <a:buSzPct val="25000"/>
                        <a:buFont typeface="Arial"/>
                        <a:buNone/>
                      </a:pPr>
                      <a:r>
                        <a:rPr lang="en-NZ" sz="1400" b="1" i="0" u="none" strike="noStrike" cap="none">
                          <a:solidFill>
                            <a:schemeClr val="dk1"/>
                          </a:solidFill>
                          <a:latin typeface="Arial"/>
                          <a:ea typeface="Arial"/>
                          <a:cs typeface="Arial"/>
                          <a:sym typeface="Arial"/>
                        </a:rPr>
                        <a:t>Link between academic performance and physical activity</a:t>
                      </a:r>
                    </a:p>
                  </a:txBody>
                  <a:tcPr marL="30775" marR="30775" marT="32650" marB="32650">
                    <a:lnL w="9525" cap="flat" cmpd="sng">
                      <a:solidFill>
                        <a:srgbClr val="969696"/>
                      </a:solidFill>
                      <a:prstDash val="solid"/>
                      <a:round/>
                      <a:headEnd type="none" w="med" len="med"/>
                      <a:tailEnd type="none" w="med" len="med"/>
                    </a:lnL>
                    <a:lnR w="9525" cap="flat" cmpd="sng">
                      <a:solidFill>
                        <a:srgbClr val="000000">
                          <a:alpha val="0"/>
                        </a:srgbClr>
                      </a:solidFill>
                      <a:prstDash val="solid"/>
                      <a:round/>
                      <a:headEnd type="none" w="med" len="med"/>
                      <a:tailEnd type="none" w="med" len="med"/>
                    </a:lnR>
                    <a:lnT w="9525" cap="flat" cmpd="sng">
                      <a:solidFill>
                        <a:srgbClr val="000000">
                          <a:alpha val="0"/>
                        </a:srgbClr>
                      </a:solidFill>
                      <a:prstDash val="solid"/>
                      <a:round/>
                      <a:headEnd type="none" w="med" len="med"/>
                      <a:tailEnd type="none" w="med" len="med"/>
                    </a:lnT>
                    <a:lnB w="9525" cap="flat" cmpd="sng">
                      <a:solidFill>
                        <a:srgbClr val="000000">
                          <a:alpha val="0"/>
                        </a:srgbClr>
                      </a:solidFill>
                      <a:prstDash val="solid"/>
                      <a:round/>
                      <a:headEnd type="none" w="med" len="med"/>
                      <a:tailEnd type="none" w="med" len="med"/>
                    </a:lnB>
                    <a:solidFill>
                      <a:srgbClr val="FFFFFF">
                        <a:alpha val="51764"/>
                      </a:srgbClr>
                    </a:solidFill>
                  </a:tcPr>
                </a:tc>
              </a:tr>
            </a:tbl>
          </a:graphicData>
        </a:graphic>
      </p:graphicFrame>
      <p:sp>
        <p:nvSpPr>
          <p:cNvPr id="277" name="Shape 277"/>
          <p:cNvSpPr/>
          <p:nvPr/>
        </p:nvSpPr>
        <p:spPr>
          <a:xfrm>
            <a:off x="4610916" y="4483689"/>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8" name="Shape 278"/>
          <p:cNvSpPr/>
          <p:nvPr/>
        </p:nvSpPr>
        <p:spPr>
          <a:xfrm>
            <a:off x="7324522" y="4627673"/>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79" name="Shape 279"/>
          <p:cNvSpPr/>
          <p:nvPr/>
        </p:nvSpPr>
        <p:spPr>
          <a:xfrm>
            <a:off x="4162946" y="3984062"/>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0" name="Shape 280"/>
          <p:cNvSpPr/>
          <p:nvPr/>
        </p:nvSpPr>
        <p:spPr>
          <a:xfrm>
            <a:off x="4674717" y="4339703"/>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1" name="Shape 281"/>
          <p:cNvSpPr/>
          <p:nvPr/>
        </p:nvSpPr>
        <p:spPr>
          <a:xfrm>
            <a:off x="7738554" y="5762275"/>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2" name="Shape 282"/>
          <p:cNvSpPr/>
          <p:nvPr/>
        </p:nvSpPr>
        <p:spPr>
          <a:xfrm>
            <a:off x="5774278" y="4103569"/>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3" name="Shape 283"/>
          <p:cNvSpPr/>
          <p:nvPr/>
        </p:nvSpPr>
        <p:spPr>
          <a:xfrm>
            <a:off x="4522680" y="4272032"/>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4" name="Shape 284"/>
          <p:cNvSpPr/>
          <p:nvPr/>
        </p:nvSpPr>
        <p:spPr>
          <a:xfrm>
            <a:off x="5456628" y="3798321"/>
            <a:ext cx="127602" cy="135345"/>
          </a:xfrm>
          <a:prstGeom prst="ellipse">
            <a:avLst/>
          </a:prstGeom>
          <a:solidFill>
            <a:srgbClr val="FF9900"/>
          </a:solidFill>
          <a:ln w="22225" cap="flat" cmpd="sng">
            <a:solidFill>
              <a:schemeClr val="dk1"/>
            </a:solidFill>
            <a:prstDash val="solid"/>
            <a:round/>
            <a:headEnd type="none" w="med" len="med"/>
            <a:tailEnd type="none" w="med" len="med"/>
          </a:ln>
        </p:spPr>
        <p:txBody>
          <a:bodyPr lIns="80125" tIns="40050" rIns="80125" bIns="4005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85" name="Shape 285"/>
          <p:cNvSpPr txBox="1"/>
          <p:nvPr/>
        </p:nvSpPr>
        <p:spPr>
          <a:xfrm>
            <a:off x="2005293" y="6150526"/>
            <a:ext cx="8820472" cy="573373"/>
          </a:xfrm>
          <a:prstGeom prst="rect">
            <a:avLst/>
          </a:prstGeom>
          <a:noFill/>
          <a:ln>
            <a:noFill/>
          </a:ln>
        </p:spPr>
        <p:txBody>
          <a:bodyPr lIns="80125" tIns="40050" rIns="80125" bIns="40050" anchor="t" anchorCtr="0">
            <a:noAutofit/>
          </a:bodyPr>
          <a:lstStyle/>
          <a:p>
            <a:pPr marL="0" marR="0" lvl="0" indent="0" algn="ctr" rtl="0">
              <a:spcBef>
                <a:spcPts val="0"/>
              </a:spcBef>
              <a:buSzPct val="25000"/>
              <a:buNone/>
            </a:pPr>
            <a:r>
              <a:rPr lang="en-NZ" sz="1600" b="1">
                <a:solidFill>
                  <a:schemeClr val="dk1"/>
                </a:solidFill>
                <a:latin typeface="Calibri"/>
                <a:ea typeface="Calibri"/>
                <a:cs typeface="Calibri"/>
                <a:sym typeface="Calibri"/>
              </a:rPr>
              <a:t>Source: Brain Boost: sport and  physical activity enhance children’s learning</a:t>
            </a:r>
          </a:p>
          <a:p>
            <a:pPr marL="0" marR="0" lvl="0" indent="0" algn="ctr" rtl="0">
              <a:spcBef>
                <a:spcPts val="0"/>
              </a:spcBef>
              <a:buSzPct val="25000"/>
              <a:buNone/>
            </a:pPr>
            <a:r>
              <a:rPr lang="en-NZ" sz="1600" b="1">
                <a:solidFill>
                  <a:schemeClr val="dk1"/>
                </a:solidFill>
                <a:latin typeface="Calibri"/>
                <a:ea typeface="Calibri"/>
                <a:cs typeface="Calibri"/>
                <a:sym typeface="Calibri"/>
              </a:rPr>
              <a:t>Dr Karen Martin – University of Western Australia May 2010</a:t>
            </a:r>
          </a:p>
        </p:txBody>
      </p:sp>
      <p:sp>
        <p:nvSpPr>
          <p:cNvPr id="286" name="Shape 286"/>
          <p:cNvSpPr txBox="1"/>
          <p:nvPr/>
        </p:nvSpPr>
        <p:spPr>
          <a:xfrm>
            <a:off x="622829" y="226576"/>
            <a:ext cx="6701050" cy="70788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4000" b="1">
                <a:solidFill>
                  <a:schemeClr val="dk1"/>
                </a:solidFill>
                <a:latin typeface="Calibri"/>
                <a:ea typeface="Calibri"/>
                <a:cs typeface="Calibri"/>
                <a:sym typeface="Calibri"/>
              </a:rPr>
              <a:t>Changing the Game</a:t>
            </a:r>
          </a:p>
        </p:txBody>
      </p:sp>
      <p:pic>
        <p:nvPicPr>
          <p:cNvPr id="287" name="Shape 287"/>
          <p:cNvPicPr preferRelativeResize="0"/>
          <p:nvPr/>
        </p:nvPicPr>
        <p:blipFill rotWithShape="1">
          <a:blip r:embed="rId4">
            <a:alphaModFix/>
          </a:blip>
          <a:srcRect/>
          <a:stretch/>
        </p:blipFill>
        <p:spPr>
          <a:xfrm>
            <a:off x="9031457" y="147264"/>
            <a:ext cx="3057318" cy="93908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p:nvPr/>
        </p:nvSpPr>
        <p:spPr>
          <a:xfrm>
            <a:off x="214828" y="1240624"/>
            <a:ext cx="8712967" cy="3744415"/>
          </a:xfrm>
          <a:custGeom>
            <a:avLst/>
            <a:gdLst/>
            <a:ahLst/>
            <a:cxnLst/>
            <a:rect l="0" t="0" r="0" b="0"/>
            <a:pathLst>
              <a:path w="120000" h="120000" extrusionOk="0">
                <a:moveTo>
                  <a:pt x="0" y="0"/>
                </a:moveTo>
                <a:lnTo>
                  <a:pt x="120000" y="0"/>
                </a:lnTo>
                <a:lnTo>
                  <a:pt x="120000" y="120000"/>
                </a:lnTo>
                <a:lnTo>
                  <a:pt x="0" y="120000"/>
                </a:lnTo>
                <a:close/>
              </a:path>
              <a:path w="120000" h="120000" fill="none" extrusionOk="0">
                <a:moveTo>
                  <a:pt x="-9999" y="0"/>
                </a:moveTo>
                <a:close/>
                <a:lnTo>
                  <a:pt x="-9999" y="120000"/>
                </a:lnTo>
              </a:path>
              <a:path w="120000" h="120000" fill="none" extrusionOk="0">
                <a:moveTo>
                  <a:pt x="-9999" y="22500"/>
                </a:moveTo>
                <a:lnTo>
                  <a:pt x="-45999" y="135000"/>
                </a:lnTo>
              </a:path>
            </a:pathLst>
          </a:custGeom>
          <a:noFill/>
          <a:ln>
            <a:noFill/>
          </a:ln>
        </p:spPr>
        <p:txBody>
          <a:bodyPr lIns="91425" tIns="45700" rIns="91425" bIns="45700" anchor="ctr" anchorCtr="1">
            <a:noAutofit/>
          </a:bodyPr>
          <a:lstStyle/>
          <a:p>
            <a:pPr marL="114300" marR="0" lvl="1" indent="-114300" algn="l" rtl="0">
              <a:lnSpc>
                <a:spcPct val="75000"/>
              </a:lnSpc>
              <a:spcBef>
                <a:spcPts val="0"/>
              </a:spcBef>
              <a:spcAft>
                <a:spcPts val="0"/>
              </a:spcAft>
              <a:buClr>
                <a:schemeClr val="dk1"/>
              </a:buClr>
              <a:buSzPct val="100000"/>
              <a:buFont typeface="Calibri"/>
              <a:buChar char="•"/>
            </a:pPr>
            <a:r>
              <a:rPr lang="en-NZ" sz="2000" b="1" i="0" u="none" strike="noStrike" cap="none">
                <a:solidFill>
                  <a:schemeClr val="dk1"/>
                </a:solidFill>
                <a:latin typeface="Calibri"/>
                <a:ea typeface="Calibri"/>
                <a:cs typeface="Calibri"/>
                <a:sym typeface="Calibri"/>
              </a:rPr>
              <a:t>SPORT</a:t>
            </a:r>
          </a:p>
          <a:p>
            <a:pPr marL="228600" marR="0" lvl="2" indent="-114300" algn="l" rtl="0">
              <a:lnSpc>
                <a:spcPct val="75000"/>
              </a:lnSpc>
              <a:spcBef>
                <a:spcPts val="200"/>
              </a:spcBef>
              <a:spcAft>
                <a:spcPts val="0"/>
              </a:spcAft>
              <a:buClr>
                <a:schemeClr val="dk1"/>
              </a:buClr>
              <a:buFont typeface="Calibri"/>
              <a:buNone/>
            </a:pPr>
            <a:endParaRPr sz="2000" b="1" i="0" u="none" strike="noStrike" cap="none">
              <a:solidFill>
                <a:schemeClr val="dk1"/>
              </a:solidFill>
              <a:latin typeface="Calibri"/>
              <a:ea typeface="Calibri"/>
              <a:cs typeface="Calibri"/>
              <a:sym typeface="Calibri"/>
            </a:endParaRPr>
          </a:p>
          <a:p>
            <a:pPr marL="228600" marR="0" lvl="2" indent="-114300" algn="l" rtl="0">
              <a:lnSpc>
                <a:spcPct val="75000"/>
              </a:lnSpc>
              <a:spcBef>
                <a:spcPts val="200"/>
              </a:spcBef>
              <a:spcAft>
                <a:spcPts val="0"/>
              </a:spcAft>
              <a:buClr>
                <a:schemeClr val="dk1"/>
              </a:buClr>
              <a:buSzPct val="100000"/>
              <a:buFont typeface="Calibri"/>
              <a:buChar char="•"/>
            </a:pPr>
            <a:r>
              <a:rPr lang="en-NZ" sz="2000" b="1" i="0" u="none" strike="noStrike" cap="none">
                <a:solidFill>
                  <a:schemeClr val="dk1"/>
                </a:solidFill>
                <a:latin typeface="Calibri"/>
                <a:ea typeface="Calibri"/>
                <a:cs typeface="Calibri"/>
                <a:sym typeface="Calibri"/>
              </a:rPr>
              <a:t>More young people enjoy and are involved in sport</a:t>
            </a:r>
          </a:p>
          <a:p>
            <a:pPr marL="114300" marR="0" lvl="1" indent="-114300" algn="l" rtl="0">
              <a:lnSpc>
                <a:spcPct val="75000"/>
              </a:lnSpc>
              <a:spcBef>
                <a:spcPts val="200"/>
              </a:spcBef>
              <a:spcAft>
                <a:spcPts val="0"/>
              </a:spcAft>
              <a:buClr>
                <a:schemeClr val="dk1"/>
              </a:buClr>
              <a:buSzPct val="100000"/>
              <a:buFont typeface="Calibri"/>
              <a:buChar char="•"/>
            </a:pPr>
            <a:r>
              <a:rPr lang="en-NZ" sz="2000" b="1" i="0" u="none" strike="noStrike" cap="none">
                <a:solidFill>
                  <a:schemeClr val="dk1"/>
                </a:solidFill>
                <a:latin typeface="Calibri"/>
                <a:ea typeface="Calibri"/>
                <a:cs typeface="Calibri"/>
                <a:sym typeface="Calibri"/>
              </a:rPr>
              <a:t>ACADEMIC</a:t>
            </a:r>
          </a:p>
          <a:p>
            <a:pPr marL="228600" marR="0" lvl="2" indent="-114300" algn="l" rtl="0">
              <a:lnSpc>
                <a:spcPct val="75000"/>
              </a:lnSpc>
              <a:spcBef>
                <a:spcPts val="200"/>
              </a:spcBef>
              <a:spcAft>
                <a:spcPts val="0"/>
              </a:spcAft>
              <a:buClr>
                <a:schemeClr val="dk1"/>
              </a:buClr>
              <a:buFont typeface="Calibri"/>
              <a:buNone/>
            </a:pPr>
            <a:endParaRPr sz="2000" b="1" i="0" u="none" strike="noStrike" cap="none">
              <a:solidFill>
                <a:schemeClr val="dk1"/>
              </a:solidFill>
              <a:latin typeface="Calibri"/>
              <a:ea typeface="Calibri"/>
              <a:cs typeface="Calibri"/>
              <a:sym typeface="Calibri"/>
            </a:endParaRPr>
          </a:p>
          <a:p>
            <a:pPr marL="228600" marR="0" lvl="2" indent="-114300" algn="l" rtl="0">
              <a:lnSpc>
                <a:spcPct val="75000"/>
              </a:lnSpc>
              <a:spcBef>
                <a:spcPts val="200"/>
              </a:spcBef>
              <a:spcAft>
                <a:spcPts val="0"/>
              </a:spcAft>
              <a:buClr>
                <a:schemeClr val="dk1"/>
              </a:buClr>
              <a:buSzPct val="100000"/>
              <a:buFont typeface="Calibri"/>
              <a:buChar char="•"/>
            </a:pPr>
            <a:r>
              <a:rPr lang="en-NZ" sz="2000" b="1" i="0" u="none" strike="noStrike" cap="none">
                <a:solidFill>
                  <a:schemeClr val="dk1"/>
                </a:solidFill>
                <a:latin typeface="Calibri"/>
                <a:ea typeface="Calibri"/>
                <a:cs typeface="Calibri"/>
                <a:sym typeface="Calibri"/>
              </a:rPr>
              <a:t>Improved academic outcomes</a:t>
            </a:r>
          </a:p>
          <a:p>
            <a:pPr marL="114300" marR="0" lvl="1" indent="-114300" algn="l" rtl="0">
              <a:lnSpc>
                <a:spcPct val="75000"/>
              </a:lnSpc>
              <a:spcBef>
                <a:spcPts val="200"/>
              </a:spcBef>
              <a:spcAft>
                <a:spcPts val="0"/>
              </a:spcAft>
              <a:buClr>
                <a:schemeClr val="dk1"/>
              </a:buClr>
              <a:buSzPct val="100000"/>
              <a:buFont typeface="Calibri"/>
              <a:buChar char="•"/>
            </a:pPr>
            <a:r>
              <a:rPr lang="en-NZ" sz="2000" b="1" i="0" u="none" strike="noStrike" cap="none">
                <a:solidFill>
                  <a:schemeClr val="dk1"/>
                </a:solidFill>
                <a:latin typeface="Calibri"/>
                <a:ea typeface="Calibri"/>
                <a:cs typeface="Calibri"/>
                <a:sym typeface="Calibri"/>
              </a:rPr>
              <a:t>SOCIAL</a:t>
            </a:r>
          </a:p>
          <a:p>
            <a:pPr marL="228600" marR="0" lvl="2" indent="-114300" algn="l" rtl="0">
              <a:lnSpc>
                <a:spcPct val="75000"/>
              </a:lnSpc>
              <a:spcBef>
                <a:spcPts val="200"/>
              </a:spcBef>
              <a:spcAft>
                <a:spcPts val="0"/>
              </a:spcAft>
              <a:buClr>
                <a:schemeClr val="dk1"/>
              </a:buClr>
              <a:buFont typeface="Calibri"/>
              <a:buNone/>
            </a:pPr>
            <a:endParaRPr sz="2000" b="0" i="0" u="none" strike="noStrike" cap="none">
              <a:solidFill>
                <a:schemeClr val="dk1"/>
              </a:solidFill>
              <a:latin typeface="Calibri"/>
              <a:ea typeface="Calibri"/>
              <a:cs typeface="Calibri"/>
              <a:sym typeface="Calibri"/>
            </a:endParaRPr>
          </a:p>
          <a:p>
            <a:pPr marL="228600" marR="0" lvl="2" indent="-114300" algn="l" rtl="0">
              <a:lnSpc>
                <a:spcPct val="75000"/>
              </a:lnSpc>
              <a:spcBef>
                <a:spcPts val="200"/>
              </a:spcBef>
              <a:spcAft>
                <a:spcPts val="0"/>
              </a:spcAft>
              <a:buClr>
                <a:schemeClr val="dk1"/>
              </a:buClr>
              <a:buSzPct val="100000"/>
              <a:buFont typeface="Calibri"/>
              <a:buChar char="•"/>
            </a:pPr>
            <a:r>
              <a:rPr lang="en-NZ" sz="2000" b="1" i="0" u="none" strike="noStrike" cap="none">
                <a:solidFill>
                  <a:schemeClr val="dk1"/>
                </a:solidFill>
                <a:latin typeface="Calibri"/>
                <a:ea typeface="Calibri"/>
                <a:cs typeface="Calibri"/>
                <a:sym typeface="Calibri"/>
              </a:rPr>
              <a:t>Improved  positive and reduced negative social outcomes</a:t>
            </a:r>
          </a:p>
        </p:txBody>
      </p:sp>
      <p:sp>
        <p:nvSpPr>
          <p:cNvPr id="294" name="Shape 294"/>
          <p:cNvSpPr/>
          <p:nvPr/>
        </p:nvSpPr>
        <p:spPr>
          <a:xfrm>
            <a:off x="1524000" y="1825108"/>
            <a:ext cx="184730" cy="36933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5" name="Shape 295"/>
          <p:cNvSpPr/>
          <p:nvPr/>
        </p:nvSpPr>
        <p:spPr>
          <a:xfrm>
            <a:off x="1524000" y="5539858"/>
            <a:ext cx="184730" cy="36933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6" name="Shape 296"/>
          <p:cNvSpPr/>
          <p:nvPr/>
        </p:nvSpPr>
        <p:spPr>
          <a:xfrm>
            <a:off x="1524000" y="8483084"/>
            <a:ext cx="184730" cy="369332"/>
          </a:xfrm>
          <a:prstGeom prst="rect">
            <a:avLst/>
          </a:prstGeom>
          <a:noFill/>
          <a:ln>
            <a:noFill/>
          </a:ln>
        </p:spPr>
        <p:txBody>
          <a:bodyPr lIns="91425" tIns="45700" rIns="91425" bIns="45700" anchor="ctr"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297" name="Shape 297"/>
          <p:cNvPicPr preferRelativeResize="0"/>
          <p:nvPr/>
        </p:nvPicPr>
        <p:blipFill rotWithShape="1">
          <a:blip r:embed="rId3">
            <a:alphaModFix/>
          </a:blip>
          <a:srcRect/>
          <a:stretch/>
        </p:blipFill>
        <p:spPr>
          <a:xfrm>
            <a:off x="1816432" y="5258621"/>
            <a:ext cx="789478" cy="959366"/>
          </a:xfrm>
          <a:prstGeom prst="rect">
            <a:avLst/>
          </a:prstGeom>
          <a:noFill/>
          <a:ln>
            <a:noFill/>
          </a:ln>
        </p:spPr>
      </p:pic>
      <p:pic>
        <p:nvPicPr>
          <p:cNvPr id="298" name="Shape 298"/>
          <p:cNvPicPr preferRelativeResize="0"/>
          <p:nvPr/>
        </p:nvPicPr>
        <p:blipFill rotWithShape="1">
          <a:blip r:embed="rId4">
            <a:alphaModFix/>
          </a:blip>
          <a:srcRect/>
          <a:stretch/>
        </p:blipFill>
        <p:spPr>
          <a:xfrm>
            <a:off x="2987675" y="5247417"/>
            <a:ext cx="731851" cy="997665"/>
          </a:xfrm>
          <a:prstGeom prst="rect">
            <a:avLst/>
          </a:prstGeom>
          <a:noFill/>
          <a:ln>
            <a:noFill/>
          </a:ln>
        </p:spPr>
      </p:pic>
      <p:pic>
        <p:nvPicPr>
          <p:cNvPr id="299" name="Shape 299"/>
          <p:cNvPicPr preferRelativeResize="0"/>
          <p:nvPr/>
        </p:nvPicPr>
        <p:blipFill rotWithShape="1">
          <a:blip r:embed="rId5">
            <a:alphaModFix/>
          </a:blip>
          <a:srcRect/>
          <a:stretch/>
        </p:blipFill>
        <p:spPr>
          <a:xfrm>
            <a:off x="4069600" y="5237571"/>
            <a:ext cx="862098" cy="1007512"/>
          </a:xfrm>
          <a:prstGeom prst="rect">
            <a:avLst/>
          </a:prstGeom>
          <a:noFill/>
          <a:ln>
            <a:noFill/>
          </a:ln>
        </p:spPr>
      </p:pic>
      <p:pic>
        <p:nvPicPr>
          <p:cNvPr id="300" name="Shape 300"/>
          <p:cNvPicPr preferRelativeResize="0"/>
          <p:nvPr/>
        </p:nvPicPr>
        <p:blipFill rotWithShape="1">
          <a:blip r:embed="rId6">
            <a:alphaModFix/>
          </a:blip>
          <a:srcRect/>
          <a:stretch/>
        </p:blipFill>
        <p:spPr>
          <a:xfrm>
            <a:off x="5307308" y="5269703"/>
            <a:ext cx="792631" cy="949819"/>
          </a:xfrm>
          <a:prstGeom prst="rect">
            <a:avLst/>
          </a:prstGeom>
          <a:noFill/>
          <a:ln>
            <a:noFill/>
          </a:ln>
        </p:spPr>
      </p:pic>
      <p:pic>
        <p:nvPicPr>
          <p:cNvPr id="301" name="Shape 301"/>
          <p:cNvPicPr preferRelativeResize="0"/>
          <p:nvPr/>
        </p:nvPicPr>
        <p:blipFill rotWithShape="1">
          <a:blip r:embed="rId7">
            <a:alphaModFix/>
          </a:blip>
          <a:srcRect/>
          <a:stretch/>
        </p:blipFill>
        <p:spPr>
          <a:xfrm>
            <a:off x="6453187" y="5182317"/>
            <a:ext cx="1074391" cy="1122046"/>
          </a:xfrm>
          <a:prstGeom prst="rect">
            <a:avLst/>
          </a:prstGeom>
          <a:noFill/>
          <a:ln>
            <a:noFill/>
          </a:ln>
        </p:spPr>
      </p:pic>
      <p:pic>
        <p:nvPicPr>
          <p:cNvPr id="302" name="Shape 302"/>
          <p:cNvPicPr preferRelativeResize="0"/>
          <p:nvPr/>
        </p:nvPicPr>
        <p:blipFill rotWithShape="1">
          <a:blip r:embed="rId8">
            <a:alphaModFix/>
          </a:blip>
          <a:srcRect/>
          <a:stretch/>
        </p:blipFill>
        <p:spPr>
          <a:xfrm>
            <a:off x="8673460" y="5258621"/>
            <a:ext cx="809370" cy="904015"/>
          </a:xfrm>
          <a:prstGeom prst="rect">
            <a:avLst/>
          </a:prstGeom>
          <a:noFill/>
          <a:ln>
            <a:noFill/>
          </a:ln>
        </p:spPr>
      </p:pic>
      <p:pic>
        <p:nvPicPr>
          <p:cNvPr id="303" name="Shape 303"/>
          <p:cNvPicPr preferRelativeResize="0"/>
          <p:nvPr/>
        </p:nvPicPr>
        <p:blipFill rotWithShape="1">
          <a:blip r:embed="rId9">
            <a:alphaModFix/>
          </a:blip>
          <a:srcRect/>
          <a:stretch/>
        </p:blipFill>
        <p:spPr>
          <a:xfrm>
            <a:off x="7592110" y="5174112"/>
            <a:ext cx="894200" cy="988525"/>
          </a:xfrm>
          <a:prstGeom prst="rect">
            <a:avLst/>
          </a:prstGeom>
          <a:noFill/>
          <a:ln>
            <a:noFill/>
          </a:ln>
        </p:spPr>
      </p:pic>
      <p:pic>
        <p:nvPicPr>
          <p:cNvPr id="304" name="Shape 304"/>
          <p:cNvPicPr preferRelativeResize="0"/>
          <p:nvPr/>
        </p:nvPicPr>
        <p:blipFill rotWithShape="1">
          <a:blip r:embed="rId10">
            <a:alphaModFix/>
          </a:blip>
          <a:srcRect/>
          <a:stretch/>
        </p:blipFill>
        <p:spPr>
          <a:xfrm>
            <a:off x="9669981" y="5269703"/>
            <a:ext cx="743557" cy="892933"/>
          </a:xfrm>
          <a:prstGeom prst="rect">
            <a:avLst/>
          </a:prstGeom>
          <a:noFill/>
          <a:ln>
            <a:noFill/>
          </a:ln>
        </p:spPr>
      </p:pic>
      <p:sp>
        <p:nvSpPr>
          <p:cNvPr id="305" name="Shape 305"/>
          <p:cNvSpPr txBox="1"/>
          <p:nvPr/>
        </p:nvSpPr>
        <p:spPr>
          <a:xfrm>
            <a:off x="9364393" y="2194441"/>
            <a:ext cx="2827606" cy="163121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NZ" sz="2000">
                <a:solidFill>
                  <a:schemeClr val="dk1"/>
                </a:solidFill>
                <a:latin typeface="Calibri"/>
                <a:ea typeface="Calibri"/>
                <a:cs typeface="Calibri"/>
                <a:sym typeface="Calibri"/>
              </a:rPr>
              <a:t>3 years</a:t>
            </a:r>
          </a:p>
          <a:p>
            <a:pPr marL="0" marR="0" lvl="0" indent="0" algn="l" rtl="0">
              <a:spcBef>
                <a:spcPts val="0"/>
              </a:spcBef>
              <a:buNone/>
            </a:pPr>
            <a:endParaRPr sz="2000">
              <a:solidFill>
                <a:schemeClr val="dk1"/>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8 schools</a:t>
            </a:r>
          </a:p>
          <a:p>
            <a:pPr marL="0" marR="0" lvl="0" indent="0" algn="l" rtl="0">
              <a:spcBef>
                <a:spcPts val="0"/>
              </a:spcBef>
              <a:buNone/>
            </a:pPr>
            <a:endParaRPr sz="2000">
              <a:solidFill>
                <a:schemeClr val="dk1"/>
              </a:solidFill>
              <a:latin typeface="Calibri"/>
              <a:ea typeface="Calibri"/>
              <a:cs typeface="Calibri"/>
              <a:sym typeface="Calibri"/>
            </a:endParaRPr>
          </a:p>
          <a:p>
            <a:pPr marL="0" marR="0" lvl="0" indent="0" algn="l" rtl="0">
              <a:spcBef>
                <a:spcPts val="0"/>
              </a:spcBef>
              <a:buSzPct val="25000"/>
              <a:buNone/>
            </a:pPr>
            <a:r>
              <a:rPr lang="en-NZ" sz="2000">
                <a:solidFill>
                  <a:schemeClr val="dk1"/>
                </a:solidFill>
                <a:latin typeface="Calibri"/>
                <a:ea typeface="Calibri"/>
                <a:cs typeface="Calibri"/>
                <a:sym typeface="Calibri"/>
              </a:rPr>
              <a:t>Range of characteristics</a:t>
            </a:r>
          </a:p>
        </p:txBody>
      </p:sp>
      <p:pic>
        <p:nvPicPr>
          <p:cNvPr id="306" name="Shape 306"/>
          <p:cNvPicPr preferRelativeResize="0"/>
          <p:nvPr/>
        </p:nvPicPr>
        <p:blipFill rotWithShape="1">
          <a:blip r:embed="rId11">
            <a:alphaModFix/>
          </a:blip>
          <a:srcRect/>
          <a:stretch/>
        </p:blipFill>
        <p:spPr>
          <a:xfrm>
            <a:off x="81409" y="166814"/>
            <a:ext cx="7976380" cy="972669"/>
          </a:xfrm>
          <a:prstGeom prst="rect">
            <a:avLst/>
          </a:prstGeom>
          <a:noFill/>
          <a:ln>
            <a:noFill/>
          </a:ln>
        </p:spPr>
      </p:pic>
      <p:pic>
        <p:nvPicPr>
          <p:cNvPr id="307" name="Shape 307"/>
          <p:cNvPicPr preferRelativeResize="0"/>
          <p:nvPr/>
        </p:nvPicPr>
        <p:blipFill rotWithShape="1">
          <a:blip r:embed="rId12">
            <a:alphaModFix/>
          </a:blip>
          <a:srcRect/>
          <a:stretch/>
        </p:blipFill>
        <p:spPr>
          <a:xfrm>
            <a:off x="9587553" y="166814"/>
            <a:ext cx="1651966" cy="178859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Shape 313"/>
          <p:cNvSpPr txBox="1"/>
          <p:nvPr/>
        </p:nvSpPr>
        <p:spPr>
          <a:xfrm>
            <a:off x="1290917" y="878541"/>
            <a:ext cx="10058399" cy="4893647"/>
          </a:xfrm>
          <a:prstGeom prst="rect">
            <a:avLst/>
          </a:prstGeom>
          <a:noFill/>
          <a:ln>
            <a:noFill/>
          </a:ln>
        </p:spPr>
        <p:txBody>
          <a:bodyPr lIns="91425" tIns="45700" rIns="91425" bIns="45700" anchor="t" anchorCtr="0">
            <a:noAutofit/>
          </a:bodyPr>
          <a:lstStyle/>
          <a:p>
            <a:pPr marL="285750" marR="0" lvl="0" indent="-285750" algn="l" rtl="0">
              <a:spcBef>
                <a:spcPts val="0"/>
              </a:spcBef>
              <a:buClr>
                <a:srgbClr val="FF0000"/>
              </a:buClr>
              <a:buSzPct val="100000"/>
              <a:buFont typeface="Arial"/>
              <a:buChar char="•"/>
            </a:pPr>
            <a:r>
              <a:rPr lang="en-NZ" sz="2400" b="1">
                <a:solidFill>
                  <a:srgbClr val="FF0000"/>
                </a:solidFill>
                <a:latin typeface="Calibri"/>
                <a:ea typeface="Calibri"/>
                <a:cs typeface="Calibri"/>
                <a:sym typeface="Calibri"/>
              </a:rPr>
              <a:t>Active Learning Activity - Karen or Carl</a:t>
            </a:r>
          </a:p>
        </p:txBody>
      </p:sp>
      <p:pic>
        <p:nvPicPr>
          <p:cNvPr id="314" name="Shape 314"/>
          <p:cNvPicPr preferRelativeResize="0"/>
          <p:nvPr/>
        </p:nvPicPr>
        <p:blipFill rotWithShape="1">
          <a:blip r:embed="rId3">
            <a:alphaModFix/>
          </a:blip>
          <a:srcRect/>
          <a:stretch/>
        </p:blipFill>
        <p:spPr>
          <a:xfrm rot="5400000">
            <a:off x="9488147" y="1433137"/>
            <a:ext cx="4136989" cy="127071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3597</Words>
  <Application>Microsoft Office PowerPoint</Application>
  <PresentationFormat>Custom</PresentationFormat>
  <Paragraphs>560</Paragraphs>
  <Slides>38</Slides>
  <Notes>38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38</vt:i4>
      </vt:variant>
    </vt:vector>
  </HeadingPairs>
  <TitlesOfParts>
    <vt:vector size="45" baseType="lpstr">
      <vt:lpstr>Arial</vt:lpstr>
      <vt:lpstr>Corben</vt:lpstr>
      <vt:lpstr>Comic Sans MS</vt:lpstr>
      <vt:lpstr>Calibri</vt:lpstr>
      <vt:lpstr>Noto Sans Symbols</vt:lpstr>
      <vt:lpstr>Office Theme</vt:lpstr>
      <vt:lpstr>Office Theme</vt:lpstr>
      <vt:lpstr>PowerPoint Presentation</vt:lpstr>
      <vt:lpstr>PowerPoint Presentation</vt:lpstr>
      <vt:lpstr>PowerPoint Presentation</vt:lpstr>
      <vt:lpstr>PowerPoint Presentation</vt:lpstr>
      <vt:lpstr>Kiwi Kids Like Sport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“Business as usual” - Providing Sports Leadership opportunities at Year 9 and 10</vt:lpstr>
      <vt:lpstr>Queen’s High School Sport in Education Project</vt:lpstr>
      <vt:lpstr>The Queen’s High School Journey</vt:lpstr>
      <vt:lpstr>Culture</vt:lpstr>
      <vt:lpstr>Leadership</vt:lpstr>
      <vt:lpstr>PE Leadership Programme</vt:lpstr>
      <vt:lpstr>PowerPoint Presentation</vt:lpstr>
      <vt:lpstr>ALPS PROGRAMME</vt:lpstr>
      <vt:lpstr>What did the students say?</vt:lpstr>
      <vt:lpstr>Queen’s Outcomes</vt:lpstr>
      <vt:lpstr>PowerPoint Presentation</vt:lpstr>
      <vt:lpstr>Carl to talk about Rongotai experience</vt:lpstr>
      <vt:lpstr>Cath (TBC) to talk about Wanuiomata experience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PALMER Karen</dc:creator>
  <cp:lastModifiedBy>PALMER Karen</cp:lastModifiedBy>
  <cp:revision>1</cp:revision>
  <dcterms:modified xsi:type="dcterms:W3CDTF">2016-07-09T00:34:20Z</dcterms:modified>
</cp:coreProperties>
</file>