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62" r:id="rId4"/>
    <p:sldId id="263" r:id="rId5"/>
    <p:sldId id="264" r:id="rId6"/>
    <p:sldId id="274" r:id="rId7"/>
    <p:sldId id="268" r:id="rId8"/>
    <p:sldId id="277" r:id="rId9"/>
    <p:sldId id="266" r:id="rId10"/>
    <p:sldId id="275" r:id="rId11"/>
    <p:sldId id="276" r:id="rId12"/>
    <p:sldId id="281" r:id="rId13"/>
    <p:sldId id="272" r:id="rId14"/>
    <p:sldId id="278" r:id="rId15"/>
    <p:sldId id="269" r:id="rId16"/>
    <p:sldId id="273" r:id="rId17"/>
    <p:sldId id="270" r:id="rId18"/>
    <p:sldId id="280" r:id="rId19"/>
    <p:sldId id="283" r:id="rId20"/>
    <p:sldId id="282" r:id="rId21"/>
    <p:sldId id="279" r:id="rId22"/>
    <p:sldId id="28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B6FF"/>
    <a:srgbClr val="57FF59"/>
    <a:srgbClr val="ED09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274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C46F6-AB8B-4244-B246-8DA342FEBC5C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4211-2302-F641-A7C6-D8C911A28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36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Troublesome </a:t>
            </a:r>
            <a:r>
              <a:rPr lang="en-US" dirty="0" err="1" smtClean="0"/>
              <a:t>knowedge</a:t>
            </a:r>
            <a:endParaRPr lang="en-US" dirty="0" smtClean="0"/>
          </a:p>
          <a:p>
            <a:r>
              <a:rPr lang="en-US" dirty="0" smtClean="0"/>
              <a:t>The great man leadership theories which assume leaders are born not made and focus on characteristics </a:t>
            </a:r>
          </a:p>
          <a:p>
            <a:r>
              <a:rPr lang="en-US" dirty="0" smtClean="0"/>
              <a:t>Need to challenge the I of leadership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4211-2302-F641-A7C6-D8C911A280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19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Troublesome </a:t>
            </a:r>
            <a:r>
              <a:rPr lang="en-US" dirty="0" err="1" smtClean="0"/>
              <a:t>knowedge</a:t>
            </a:r>
            <a:endParaRPr lang="en-US" dirty="0" smtClean="0"/>
          </a:p>
          <a:p>
            <a:r>
              <a:rPr lang="en-US" dirty="0" smtClean="0"/>
              <a:t>The great man leadership theories which assume leaders are born not made and focus on characteristics </a:t>
            </a:r>
          </a:p>
          <a:p>
            <a:r>
              <a:rPr lang="en-US" dirty="0" smtClean="0"/>
              <a:t>Need to challenge the I of leadership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4211-2302-F641-A7C6-D8C911A280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19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3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3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Threshold concepts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NICHOLA MCCALL</a:t>
            </a:r>
          </a:p>
          <a:p>
            <a:r>
              <a:rPr lang="en-NZ" dirty="0"/>
              <a:t>ANNE MCKAY</a:t>
            </a:r>
          </a:p>
          <a:p>
            <a:r>
              <a:rPr lang="en-NZ" dirty="0"/>
              <a:t>KYLIE THOMPSON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37800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437" y="0"/>
            <a:ext cx="98059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28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746" y="0"/>
            <a:ext cx="10640292" cy="682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42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605" y="5267325"/>
            <a:ext cx="5683249" cy="1590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063" y="2187634"/>
            <a:ext cx="5699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ED09BC"/>
                </a:solidFill>
              </a:rPr>
              <a:t>Anyone can lead</a:t>
            </a:r>
            <a:endParaRPr lang="en-US" sz="2800" b="1" dirty="0">
              <a:solidFill>
                <a:srgbClr val="ED09BC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259361" y="1943035"/>
            <a:ext cx="5646499" cy="76497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856146" y="2922204"/>
            <a:ext cx="4590649" cy="61198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319794" y="2922205"/>
            <a:ext cx="2096396" cy="1545248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886751" y="2998703"/>
            <a:ext cx="2433043" cy="146875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12" y="0"/>
            <a:ext cx="1618730" cy="1212485"/>
          </a:xfrm>
          <a:prstGeom prst="rect">
            <a:avLst/>
          </a:prstGeom>
        </p:spPr>
      </p:pic>
      <p:pic>
        <p:nvPicPr>
          <p:cNvPr id="17" name="Picture 16" descr="imag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586" y="0"/>
            <a:ext cx="1679413" cy="1257939"/>
          </a:xfrm>
          <a:prstGeom prst="rect">
            <a:avLst/>
          </a:prstGeom>
        </p:spPr>
      </p:pic>
      <p:pic>
        <p:nvPicPr>
          <p:cNvPr id="18" name="Picture 17" descr="imgre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994" y="0"/>
            <a:ext cx="1667936" cy="107224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86749" y="1300458"/>
            <a:ext cx="4024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Liminal space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40160" y="321289"/>
            <a:ext cx="1851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Troublesome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26521" y="321289"/>
            <a:ext cx="1759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Knowledge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431493" y="3121098"/>
            <a:ext cx="1025245" cy="1178061"/>
          </a:xfrm>
          <a:prstGeom prst="straightConnector1">
            <a:avLst/>
          </a:prstGeom>
          <a:ln w="381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381778" y="5354824"/>
            <a:ext cx="5615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Shared /distributed leadership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691630" y="4375656"/>
            <a:ext cx="322875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Situational Leadership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Leadership skills and attributes different for different situations and contexts.</a:t>
            </a:r>
            <a:endParaRPr lang="en-US" sz="1600" b="1" dirty="0">
              <a:solidFill>
                <a:srgbClr val="0000FF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2050490" y="3243494"/>
            <a:ext cx="1622030" cy="1086264"/>
          </a:xfrm>
          <a:prstGeom prst="straightConnector1">
            <a:avLst/>
          </a:prstGeom>
          <a:ln w="381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319794" y="4620448"/>
            <a:ext cx="0" cy="566082"/>
          </a:xfrm>
          <a:prstGeom prst="straightConnector1">
            <a:avLst/>
          </a:prstGeom>
          <a:ln w="381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66180" y="4513352"/>
            <a:ext cx="2647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00FF"/>
                </a:solidFill>
              </a:rPr>
              <a:t>Followship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1174" y="6578784"/>
            <a:ext cx="5860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Doesn</a:t>
            </a:r>
            <a:r>
              <a:rPr lang="fr-FR" sz="1600" dirty="0" smtClean="0">
                <a:solidFill>
                  <a:srgbClr val="0000FF"/>
                </a:solidFill>
              </a:rPr>
              <a:t>’</a:t>
            </a:r>
            <a:r>
              <a:rPr lang="en-US" sz="1600" dirty="0" smtClean="0">
                <a:solidFill>
                  <a:srgbClr val="0000FF"/>
                </a:solidFill>
              </a:rPr>
              <a:t>t rely on one person. Considers skills and attributes of group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43671" y="3212895"/>
            <a:ext cx="2784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Transformative because…..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351015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2.deviantart.net/4294/i/2011/355/d/e/female_jump_silhouette_by_allblissfulmemories-d4jtklj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5" y="206833"/>
            <a:ext cx="4251487" cy="638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011" y="151619"/>
            <a:ext cx="80222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>
                <a:solidFill>
                  <a:schemeClr val="bg1"/>
                </a:solidFill>
                <a:latin typeface="+mj-lt"/>
              </a:rPr>
              <a:t>A PHYSICALLY EDUCATED STUDENT?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1648" y="1205795"/>
            <a:ext cx="58693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>
                <a:latin typeface="+mj-lt"/>
              </a:rPr>
              <a:t>What might this student think like and understand by the end of Year 13?</a:t>
            </a:r>
          </a:p>
          <a:p>
            <a:endParaRPr lang="en-NZ" sz="4000" dirty="0">
              <a:latin typeface="+mj-lt"/>
            </a:endParaRPr>
          </a:p>
          <a:p>
            <a:r>
              <a:rPr lang="en-NZ" sz="4000" dirty="0">
                <a:latin typeface="+mj-lt"/>
              </a:rPr>
              <a:t>How might their thinking differ from a student who was not ‘physically educated’ in the school system?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226912" y="1914172"/>
            <a:ext cx="3456" cy="368258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395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24" y="4413250"/>
            <a:ext cx="6207125" cy="730251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A Physically educated student</a:t>
            </a:r>
            <a:endParaRPr lang="en-US" sz="2400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872" y="2233727"/>
            <a:ext cx="2634478" cy="2195398"/>
          </a:xfrm>
          <a:prstGeom prst="rect">
            <a:avLst/>
          </a:prstGeom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275" y="2224251"/>
            <a:ext cx="3086822" cy="22048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10536" y="1070965"/>
            <a:ext cx="1790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 and educative benefits of physical activity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9669" y="1988935"/>
            <a:ext cx="2371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Competent and confident in a range of movement contexts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48939" y="2447920"/>
            <a:ext cx="1208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Developed leadership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19497" y="214193"/>
            <a:ext cx="19433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Understand the inter-dependence of the factors that contribute to </a:t>
            </a:r>
            <a:r>
              <a:rPr lang="en-US" dirty="0" err="1" smtClean="0"/>
              <a:t>hauora</a:t>
            </a:r>
            <a:r>
              <a:rPr lang="en-US" dirty="0" smtClean="0"/>
              <a:t> and the role of physical activity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00501" y="4253260"/>
            <a:ext cx="2019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Critical thinking and critical action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4971" y="3289392"/>
            <a:ext cx="1958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 a joy of movement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00684" y="5278327"/>
            <a:ext cx="21729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Appreciate the importance of fun in physical activity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074183" y="351888"/>
            <a:ext cx="22494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Understand how to use physical education and other discipline knowledge for a purpose </a:t>
            </a:r>
            <a:r>
              <a:rPr lang="en-US" dirty="0" err="1" smtClean="0"/>
              <a:t>e.g</a:t>
            </a:r>
            <a:r>
              <a:rPr lang="en-US" dirty="0" smtClean="0"/>
              <a:t> develop fitness, improve performance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070376" y="5920906"/>
            <a:ext cx="2478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Celebrate and value diversity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17650" y="5278327"/>
            <a:ext cx="2754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 knowledge and understanding of the role and place of physical activity in heir lives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90741" y="336589"/>
            <a:ext cx="3274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 knowledge and understanding of learning in through and about movement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319019" y="2968103"/>
            <a:ext cx="2417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confidence to undertake challenging and manage risk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28461" y="4222661"/>
            <a:ext cx="21729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Understand the role of physical activity in society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983146" y="183594"/>
            <a:ext cx="2647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Inspire engagement in life long movement contexts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563853" y="5324225"/>
            <a:ext cx="186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Know how to work in groups and teams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106340" y="5125332"/>
            <a:ext cx="3029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 understanding of the body in movement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0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02" y="114618"/>
            <a:ext cx="3059127" cy="19016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02" y="2255811"/>
            <a:ext cx="2975798" cy="25654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580" y="4617352"/>
            <a:ext cx="2199642" cy="224064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1621" y="0"/>
            <a:ext cx="719179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971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440" y="377952"/>
            <a:ext cx="9720072" cy="1499616"/>
          </a:xfrm>
        </p:spPr>
        <p:txBody>
          <a:bodyPr/>
          <a:lstStyle/>
          <a:p>
            <a:r>
              <a:rPr lang="en-NZ" dirty="0"/>
              <a:t>Activity: a negotiation task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218688" y="2173962"/>
            <a:ext cx="5961888" cy="3763542"/>
            <a:chOff x="3840480" y="1722858"/>
            <a:chExt cx="5961888" cy="3763542"/>
          </a:xfrm>
        </p:grpSpPr>
        <p:sp>
          <p:nvSpPr>
            <p:cNvPr id="4" name="Oval 3"/>
            <p:cNvSpPr/>
            <p:nvPr/>
          </p:nvSpPr>
          <p:spPr>
            <a:xfrm>
              <a:off x="3840480" y="1877568"/>
              <a:ext cx="4023360" cy="36088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" name="Oval 4"/>
            <p:cNvSpPr/>
            <p:nvPr/>
          </p:nvSpPr>
          <p:spPr>
            <a:xfrm>
              <a:off x="4303776" y="2328672"/>
              <a:ext cx="3096768" cy="2718816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" name="Oval 5"/>
            <p:cNvSpPr/>
            <p:nvPr/>
          </p:nvSpPr>
          <p:spPr>
            <a:xfrm>
              <a:off x="4930902" y="2843784"/>
              <a:ext cx="1906524" cy="17404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837426" y="1722858"/>
              <a:ext cx="2379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b="1" dirty="0">
                  <a:solidFill>
                    <a:schemeClr val="accent1"/>
                  </a:solidFill>
                </a:rPr>
                <a:t>Definitely Not a TC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6608064" y="1993392"/>
              <a:ext cx="609600" cy="3352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705344" y="2659118"/>
              <a:ext cx="1938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b="1" dirty="0">
                  <a:solidFill>
                    <a:schemeClr val="accent4"/>
                  </a:solidFill>
                </a:rPr>
                <a:t>Possibly a TC</a:t>
              </a:r>
            </a:p>
          </p:txBody>
        </p:sp>
        <p:cxnSp>
          <p:nvCxnSpPr>
            <p:cNvPr id="13" name="Straight Arrow Connector 12"/>
            <p:cNvCxnSpPr>
              <a:stCxn id="12" idx="1"/>
            </p:cNvCxnSpPr>
            <p:nvPr/>
          </p:nvCxnSpPr>
          <p:spPr>
            <a:xfrm flipH="1">
              <a:off x="6930009" y="2843784"/>
              <a:ext cx="775335" cy="4401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863840" y="3888093"/>
              <a:ext cx="1938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b="1" dirty="0">
                  <a:solidFill>
                    <a:schemeClr val="accent1"/>
                  </a:solidFill>
                </a:rPr>
                <a:t>Definitely a TC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5884164" y="4072759"/>
              <a:ext cx="187356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5942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469" y="0"/>
            <a:ext cx="97218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833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Currently many </a:t>
            </a:r>
            <a:r>
              <a:rPr lang="en-US" dirty="0" err="1" smtClean="0"/>
              <a:t>programmes</a:t>
            </a:r>
            <a:r>
              <a:rPr lang="en-US" dirty="0" smtClean="0"/>
              <a:t> consist of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60820" y="2631514"/>
            <a:ext cx="1759749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Level 1</a:t>
            </a:r>
          </a:p>
          <a:p>
            <a:endParaRPr lang="en-US" dirty="0"/>
          </a:p>
          <a:p>
            <a:r>
              <a:rPr lang="en-US" dirty="0" smtClean="0"/>
              <a:t>1.1</a:t>
            </a:r>
          </a:p>
          <a:p>
            <a:r>
              <a:rPr lang="en-US" dirty="0" smtClean="0"/>
              <a:t>1.2</a:t>
            </a:r>
          </a:p>
          <a:p>
            <a:r>
              <a:rPr lang="en-US" dirty="0" smtClean="0"/>
              <a:t>1.3</a:t>
            </a:r>
          </a:p>
          <a:p>
            <a:r>
              <a:rPr lang="en-US" dirty="0" smtClean="0"/>
              <a:t>1.4</a:t>
            </a:r>
          </a:p>
          <a:p>
            <a:r>
              <a:rPr lang="en-US" dirty="0" smtClean="0"/>
              <a:t>1.5</a:t>
            </a:r>
          </a:p>
          <a:p>
            <a:r>
              <a:rPr lang="en-US" dirty="0" smtClean="0"/>
              <a:t>1.6</a:t>
            </a:r>
          </a:p>
          <a:p>
            <a:r>
              <a:rPr lang="en-US" dirty="0" smtClean="0"/>
              <a:t>1.7</a:t>
            </a:r>
          </a:p>
          <a:p>
            <a:r>
              <a:rPr lang="en-US" dirty="0" smtClean="0"/>
              <a:t>1.8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26676" y="2554420"/>
            <a:ext cx="17597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Level 2</a:t>
            </a:r>
          </a:p>
          <a:p>
            <a:endParaRPr lang="en-US" dirty="0"/>
          </a:p>
          <a:p>
            <a:r>
              <a:rPr lang="en-US" dirty="0"/>
              <a:t>2</a:t>
            </a:r>
            <a:r>
              <a:rPr lang="en-US" dirty="0" smtClean="0"/>
              <a:t>.1</a:t>
            </a:r>
          </a:p>
          <a:p>
            <a:r>
              <a:rPr lang="en-US" dirty="0" smtClean="0"/>
              <a:t>2.2</a:t>
            </a:r>
          </a:p>
          <a:p>
            <a:r>
              <a:rPr lang="en-US" dirty="0"/>
              <a:t>2</a:t>
            </a:r>
            <a:r>
              <a:rPr lang="en-US" dirty="0" smtClean="0"/>
              <a:t>.3</a:t>
            </a:r>
          </a:p>
          <a:p>
            <a:r>
              <a:rPr lang="en-US" dirty="0"/>
              <a:t>2</a:t>
            </a:r>
            <a:r>
              <a:rPr lang="en-US" dirty="0" smtClean="0"/>
              <a:t>.4</a:t>
            </a:r>
          </a:p>
          <a:p>
            <a:r>
              <a:rPr lang="en-US" dirty="0"/>
              <a:t>2</a:t>
            </a:r>
            <a:r>
              <a:rPr lang="en-US" dirty="0" smtClean="0"/>
              <a:t>.5</a:t>
            </a:r>
          </a:p>
          <a:p>
            <a:r>
              <a:rPr lang="en-US" dirty="0" smtClean="0"/>
              <a:t>2.6</a:t>
            </a:r>
          </a:p>
          <a:p>
            <a:r>
              <a:rPr lang="en-US" dirty="0" smtClean="0"/>
              <a:t>2.7</a:t>
            </a:r>
          </a:p>
          <a:p>
            <a:r>
              <a:rPr lang="en-US" dirty="0" smtClean="0"/>
              <a:t>2.8</a:t>
            </a:r>
          </a:p>
          <a:p>
            <a:r>
              <a:rPr lang="en-US" dirty="0" smtClean="0"/>
              <a:t>2.9</a:t>
            </a:r>
          </a:p>
          <a:p>
            <a:r>
              <a:rPr lang="en-US" dirty="0" smtClean="0"/>
              <a:t>2.10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00718" y="2615024"/>
            <a:ext cx="17597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Level 3</a:t>
            </a:r>
          </a:p>
          <a:p>
            <a:endParaRPr lang="en-US" dirty="0"/>
          </a:p>
          <a:p>
            <a:r>
              <a:rPr lang="en-US" dirty="0"/>
              <a:t>3</a:t>
            </a:r>
            <a:r>
              <a:rPr lang="en-US" dirty="0" smtClean="0"/>
              <a:t>.1</a:t>
            </a:r>
          </a:p>
          <a:p>
            <a:r>
              <a:rPr lang="en-US" dirty="0"/>
              <a:t>3</a:t>
            </a:r>
            <a:r>
              <a:rPr lang="en-US" dirty="0" smtClean="0"/>
              <a:t>.2</a:t>
            </a:r>
          </a:p>
          <a:p>
            <a:r>
              <a:rPr lang="en-US" dirty="0"/>
              <a:t>3</a:t>
            </a:r>
            <a:r>
              <a:rPr lang="en-US" dirty="0" smtClean="0"/>
              <a:t>.3</a:t>
            </a:r>
          </a:p>
          <a:p>
            <a:r>
              <a:rPr lang="en-US" dirty="0"/>
              <a:t>3</a:t>
            </a:r>
            <a:r>
              <a:rPr lang="en-US" dirty="0" smtClean="0"/>
              <a:t>.4</a:t>
            </a:r>
          </a:p>
          <a:p>
            <a:r>
              <a:rPr lang="en-US" dirty="0"/>
              <a:t>3</a:t>
            </a:r>
            <a:r>
              <a:rPr lang="en-US" dirty="0" smtClean="0"/>
              <a:t>.5</a:t>
            </a:r>
          </a:p>
          <a:p>
            <a:r>
              <a:rPr lang="en-US" dirty="0" smtClean="0"/>
              <a:t>3.6</a:t>
            </a:r>
          </a:p>
          <a:p>
            <a:r>
              <a:rPr lang="en-US" dirty="0" smtClean="0"/>
              <a:t>3.7</a:t>
            </a:r>
          </a:p>
          <a:p>
            <a:r>
              <a:rPr lang="en-US" dirty="0" smtClean="0"/>
              <a:t>3.8</a:t>
            </a:r>
          </a:p>
          <a:p>
            <a:r>
              <a:rPr lang="en-US" dirty="0" smtClean="0"/>
              <a:t>3.9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778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605" y="5267325"/>
            <a:ext cx="5683249" cy="1590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063" y="2187634"/>
            <a:ext cx="5699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ED09BC"/>
                </a:solidFill>
              </a:rPr>
              <a:t>Anyone can lead</a:t>
            </a:r>
            <a:endParaRPr lang="en-US" sz="2800" b="1" dirty="0">
              <a:solidFill>
                <a:srgbClr val="ED09BC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259361" y="1943035"/>
            <a:ext cx="5646499" cy="76497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856146" y="2922204"/>
            <a:ext cx="4590649" cy="61198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319794" y="2922205"/>
            <a:ext cx="2096396" cy="1545248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886751" y="2998703"/>
            <a:ext cx="2433043" cy="146875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12" y="0"/>
            <a:ext cx="1618730" cy="1212485"/>
          </a:xfrm>
          <a:prstGeom prst="rect">
            <a:avLst/>
          </a:prstGeom>
        </p:spPr>
      </p:pic>
      <p:pic>
        <p:nvPicPr>
          <p:cNvPr id="17" name="Picture 16" descr="imag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586" y="0"/>
            <a:ext cx="1679413" cy="1257939"/>
          </a:xfrm>
          <a:prstGeom prst="rect">
            <a:avLst/>
          </a:prstGeom>
        </p:spPr>
      </p:pic>
      <p:pic>
        <p:nvPicPr>
          <p:cNvPr id="18" name="Picture 17" descr="imgre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994" y="0"/>
            <a:ext cx="1667936" cy="107224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86749" y="1300458"/>
            <a:ext cx="4024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Liminal space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40160" y="321289"/>
            <a:ext cx="1851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Troublesome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26521" y="321289"/>
            <a:ext cx="1759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Knowledge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431493" y="3121098"/>
            <a:ext cx="1025245" cy="1178061"/>
          </a:xfrm>
          <a:prstGeom prst="straightConnector1">
            <a:avLst/>
          </a:prstGeom>
          <a:ln w="381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381778" y="5354824"/>
            <a:ext cx="5615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Shared /distributed leadership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691630" y="4375656"/>
            <a:ext cx="322875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Situational Leadership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Leadership skills and attributes different for different situations and contexts.</a:t>
            </a:r>
            <a:endParaRPr lang="en-US" sz="1600" b="1" dirty="0">
              <a:solidFill>
                <a:srgbClr val="0000FF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2050490" y="3243494"/>
            <a:ext cx="1622030" cy="1086264"/>
          </a:xfrm>
          <a:prstGeom prst="straightConnector1">
            <a:avLst/>
          </a:prstGeom>
          <a:ln w="381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319794" y="4620448"/>
            <a:ext cx="0" cy="566082"/>
          </a:xfrm>
          <a:prstGeom prst="straightConnector1">
            <a:avLst/>
          </a:prstGeom>
          <a:ln w="381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66180" y="4513352"/>
            <a:ext cx="2647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00FF"/>
                </a:solidFill>
              </a:rPr>
              <a:t>Followship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1174" y="6578784"/>
            <a:ext cx="5860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Doesn</a:t>
            </a:r>
            <a:r>
              <a:rPr lang="fr-FR" sz="1600" dirty="0" smtClean="0">
                <a:solidFill>
                  <a:srgbClr val="0000FF"/>
                </a:solidFill>
              </a:rPr>
              <a:t>’</a:t>
            </a:r>
            <a:r>
              <a:rPr lang="en-US" sz="1600" dirty="0" smtClean="0">
                <a:solidFill>
                  <a:srgbClr val="0000FF"/>
                </a:solidFill>
              </a:rPr>
              <a:t>t rely on one person. Considers skills and attributes of group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43671" y="3212895"/>
            <a:ext cx="2784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Transformative because…..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01615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/>
              <a:t>pRESENTERS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2667978" cy="822960"/>
          </a:xfrm>
        </p:spPr>
        <p:txBody>
          <a:bodyPr/>
          <a:lstStyle/>
          <a:p>
            <a:r>
              <a:rPr lang="en-NZ" dirty="0"/>
              <a:t>NICHOLA MCCALL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3070544" cy="511534"/>
          </a:xfrm>
        </p:spPr>
        <p:txBody>
          <a:bodyPr/>
          <a:lstStyle/>
          <a:p>
            <a:r>
              <a:rPr lang="en-NZ" dirty="0"/>
              <a:t>MN@manurewa.school.nz</a:t>
            </a:r>
          </a:p>
          <a:p>
            <a:endParaRPr lang="en-N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5718" y="2179636"/>
            <a:ext cx="3302636" cy="822960"/>
          </a:xfrm>
        </p:spPr>
        <p:txBody>
          <a:bodyPr/>
          <a:lstStyle/>
          <a:p>
            <a:r>
              <a:rPr lang="en-NZ" dirty="0"/>
              <a:t>ANNE MCKAY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5718" y="2967788"/>
            <a:ext cx="2928825" cy="511534"/>
          </a:xfrm>
        </p:spPr>
        <p:txBody>
          <a:bodyPr/>
          <a:lstStyle/>
          <a:p>
            <a:r>
              <a:rPr lang="en-NZ" dirty="0"/>
              <a:t>amckay@unitec.ac.nz</a:t>
            </a:r>
          </a:p>
          <a:p>
            <a:endParaRPr lang="en-NZ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8213628" y="2179636"/>
            <a:ext cx="2855343" cy="822960"/>
          </a:xfrm>
          <a:prstGeom prst="rect">
            <a:avLst/>
          </a:prstGeom>
        </p:spPr>
        <p:txBody>
          <a:bodyPr vert="horz" lIns="137160" tIns="45720" rIns="13716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/>
              <a:t>KYLIE THOMPSON</a:t>
            </a: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8258354" y="2967788"/>
            <a:ext cx="3189212" cy="419518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/>
              <a:t>kthompson2@unitec.ac.nz</a:t>
            </a:r>
          </a:p>
        </p:txBody>
      </p:sp>
      <p:sp>
        <p:nvSpPr>
          <p:cNvPr id="11" name="Flowchart: Connector 10"/>
          <p:cNvSpPr/>
          <p:nvPr/>
        </p:nvSpPr>
        <p:spPr>
          <a:xfrm>
            <a:off x="4955718" y="3582838"/>
            <a:ext cx="2145102" cy="2076090"/>
          </a:xfrm>
          <a:prstGeom prst="flowChartConnector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6" name="Flowchart: Connector 15"/>
          <p:cNvSpPr/>
          <p:nvPr/>
        </p:nvSpPr>
        <p:spPr>
          <a:xfrm>
            <a:off x="8568748" y="3582838"/>
            <a:ext cx="2145102" cy="2076090"/>
          </a:xfrm>
          <a:prstGeom prst="flowChartConnector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7" name="Flowchart: Connector 16"/>
          <p:cNvSpPr/>
          <p:nvPr/>
        </p:nvSpPr>
        <p:spPr>
          <a:xfrm>
            <a:off x="1285566" y="3582838"/>
            <a:ext cx="2145102" cy="2076090"/>
          </a:xfrm>
          <a:prstGeom prst="flowChartConnector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59230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7936" y="229492"/>
            <a:ext cx="90588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What might this look like in </a:t>
            </a:r>
            <a:r>
              <a:rPr lang="en-US" sz="2800" b="1" dirty="0" err="1" smtClean="0"/>
              <a:t>programme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i.e</a:t>
            </a:r>
            <a:r>
              <a:rPr lang="en-US" sz="2800" b="1" dirty="0" smtClean="0"/>
              <a:t> a unit of work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1951" y="749675"/>
            <a:ext cx="553998" cy="55843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Core Concepts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4642" y="719076"/>
            <a:ext cx="553998" cy="3105799"/>
          </a:xfrm>
          <a:prstGeom prst="rect">
            <a:avLst/>
          </a:prstGeom>
          <a:solidFill>
            <a:srgbClr val="ED09BC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dirty="0" smtClean="0"/>
              <a:t>Liminal Space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0353" y="1101563"/>
            <a:ext cx="738664" cy="1790041"/>
          </a:xfrm>
          <a:prstGeom prst="rect">
            <a:avLst/>
          </a:prstGeom>
          <a:solidFill>
            <a:srgbClr val="FFFF00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/>
              <a:t>Year 13</a:t>
            </a:r>
          </a:p>
          <a:p>
            <a:pPr algn="ctr"/>
            <a:r>
              <a:rPr lang="en-US" dirty="0" smtClean="0"/>
              <a:t>Level 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36261" y="3243493"/>
            <a:ext cx="738664" cy="1529949"/>
          </a:xfrm>
          <a:prstGeom prst="rect">
            <a:avLst/>
          </a:prstGeom>
          <a:solidFill>
            <a:srgbClr val="57FF59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/>
              <a:t>Year 12</a:t>
            </a:r>
          </a:p>
          <a:p>
            <a:pPr algn="ctr"/>
            <a:r>
              <a:rPr lang="en-US" dirty="0" smtClean="0"/>
              <a:t>Level 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66864" y="5079433"/>
            <a:ext cx="738664" cy="1285157"/>
          </a:xfrm>
          <a:prstGeom prst="rect">
            <a:avLst/>
          </a:prstGeom>
          <a:solidFill>
            <a:srgbClr val="B4B6FF"/>
          </a:solidFill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Year 11</a:t>
            </a:r>
          </a:p>
          <a:p>
            <a:r>
              <a:rPr lang="en-US" dirty="0" smtClean="0"/>
              <a:t>Level1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2892107" y="1132699"/>
            <a:ext cx="3366477" cy="149881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Selecting appropriate skills and attributes to suit a context. Comparing and contrasting the different leadership requirements for different situations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46202" y="3564784"/>
            <a:ext cx="3412384" cy="1200329"/>
          </a:xfrm>
          <a:prstGeom prst="rect">
            <a:avLst/>
          </a:prstGeom>
          <a:solidFill>
            <a:srgbClr val="57FF59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Leading </a:t>
            </a:r>
            <a:r>
              <a:rPr lang="en-US" dirty="0"/>
              <a:t>self and leading </a:t>
            </a:r>
            <a:r>
              <a:rPr lang="en-US" dirty="0" smtClean="0"/>
              <a:t>others</a:t>
            </a:r>
          </a:p>
          <a:p>
            <a:r>
              <a:rPr lang="en-US" dirty="0" smtClean="0"/>
              <a:t>Interpersonal skills: Managing groups, planning for action, reflection and evaluation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53319" y="5094733"/>
            <a:ext cx="3320569" cy="1200329"/>
          </a:xfrm>
          <a:prstGeom prst="rect">
            <a:avLst/>
          </a:prstGeom>
          <a:solidFill>
            <a:srgbClr val="B4B6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Co-operative learning</a:t>
            </a:r>
          </a:p>
          <a:p>
            <a:r>
              <a:rPr lang="en-US" dirty="0" smtClean="0"/>
              <a:t>Interpersonal skills: Communication, negotiation, decision making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40066" y="3442388"/>
            <a:ext cx="4391721" cy="1384995"/>
          </a:xfrm>
          <a:prstGeom prst="rect">
            <a:avLst/>
          </a:prstGeom>
          <a:solidFill>
            <a:srgbClr val="57FF59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Leadership in action – leading in a physical activity context </a:t>
            </a:r>
            <a:r>
              <a:rPr lang="en-US" sz="1400" dirty="0" err="1"/>
              <a:t>e.g</a:t>
            </a:r>
            <a:r>
              <a:rPr lang="en-US" sz="1400" dirty="0"/>
              <a:t> coaching, </a:t>
            </a:r>
            <a:r>
              <a:rPr lang="en-US" sz="1400" dirty="0" smtClean="0"/>
              <a:t>working with students with disabilities</a:t>
            </a:r>
          </a:p>
          <a:p>
            <a:r>
              <a:rPr lang="en-US" sz="1400" dirty="0" err="1" smtClean="0"/>
              <a:t>Organising</a:t>
            </a:r>
            <a:r>
              <a:rPr lang="en-US" sz="1400" dirty="0" smtClean="0"/>
              <a:t> and running </a:t>
            </a:r>
            <a:r>
              <a:rPr lang="en-US" sz="1400" dirty="0"/>
              <a:t>physical activity </a:t>
            </a:r>
            <a:r>
              <a:rPr lang="en-US" sz="1400" dirty="0" smtClean="0"/>
              <a:t>opportunities</a:t>
            </a:r>
          </a:p>
          <a:p>
            <a:r>
              <a:rPr lang="en-US" sz="1400" dirty="0" smtClean="0"/>
              <a:t>Supporting school wide events</a:t>
            </a:r>
          </a:p>
          <a:p>
            <a:endParaRPr lang="en-US" sz="1400" dirty="0" smtClean="0"/>
          </a:p>
          <a:p>
            <a:r>
              <a:rPr lang="en-US" sz="1400" b="1" dirty="0" smtClean="0">
                <a:solidFill>
                  <a:srgbClr val="FF0000"/>
                </a:solidFill>
              </a:rPr>
              <a:t>2.7 2.6 2.8 2.9 2.10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5370" y="810874"/>
            <a:ext cx="4452930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Taking action for a physical activity issue, or promoting health enhancing opportunities</a:t>
            </a:r>
          </a:p>
          <a:p>
            <a:r>
              <a:rPr lang="en-US" sz="1400" dirty="0" smtClean="0"/>
              <a:t>Leading in the outdoors</a:t>
            </a:r>
          </a:p>
          <a:p>
            <a:r>
              <a:rPr lang="en-US" sz="1400" dirty="0" smtClean="0"/>
              <a:t>Leading younger students in the outdoors</a:t>
            </a:r>
          </a:p>
          <a:p>
            <a:r>
              <a:rPr lang="en-US" sz="1400" dirty="0" smtClean="0"/>
              <a:t>Comparing and contrasting leadership contexts i.e. coaching, outdoor leadership, </a:t>
            </a:r>
            <a:r>
              <a:rPr lang="en-US" sz="1400" dirty="0" err="1" smtClean="0"/>
              <a:t>organing</a:t>
            </a:r>
            <a:r>
              <a:rPr lang="en-US" sz="1400" dirty="0" smtClean="0"/>
              <a:t> event, school students leaders</a:t>
            </a:r>
          </a:p>
          <a:p>
            <a:endParaRPr lang="en-US" sz="1400" dirty="0"/>
          </a:p>
          <a:p>
            <a:r>
              <a:rPr lang="en-US" sz="1400" b="1" dirty="0" smtClean="0">
                <a:solidFill>
                  <a:srgbClr val="FF0000"/>
                </a:solidFill>
              </a:rPr>
              <a:t>3.1  3.3, 3.6, 3.7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24766" y="5079433"/>
            <a:ext cx="4452930" cy="1169551"/>
          </a:xfrm>
          <a:prstGeom prst="rect">
            <a:avLst/>
          </a:prstGeom>
          <a:solidFill>
            <a:srgbClr val="B4B6FF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Leadership in action – leading in a physical activity context</a:t>
            </a:r>
          </a:p>
          <a:p>
            <a:r>
              <a:rPr lang="en-US" sz="1400" dirty="0"/>
              <a:t>Leadership in the outdoors</a:t>
            </a:r>
          </a:p>
          <a:p>
            <a:r>
              <a:rPr lang="en-US" sz="1400" dirty="0"/>
              <a:t>Leading self and leading </a:t>
            </a:r>
            <a:r>
              <a:rPr lang="en-US" sz="1400" dirty="0" smtClean="0"/>
              <a:t>others</a:t>
            </a:r>
          </a:p>
          <a:p>
            <a:endParaRPr lang="en-US" sz="1400" dirty="0" smtClean="0"/>
          </a:p>
          <a:p>
            <a:r>
              <a:rPr lang="en-US" sz="1400" b="1" dirty="0" smtClean="0">
                <a:solidFill>
                  <a:srgbClr val="FF0000"/>
                </a:solidFill>
              </a:rPr>
              <a:t>1.1 1.5 1.6 1.8 1.9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548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xplosion 1 2"/>
          <p:cNvSpPr/>
          <p:nvPr/>
        </p:nvSpPr>
        <p:spPr>
          <a:xfrm>
            <a:off x="4028076" y="1743948"/>
            <a:ext cx="4159250" cy="3032125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Our Challenge</a:t>
            </a:r>
          </a:p>
          <a:p>
            <a:pPr algn="ctr"/>
            <a:r>
              <a:rPr lang="en-US" dirty="0" smtClean="0"/>
              <a:t>Re looking, re thinking and re imagining senior school PE programming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71584" y="399991"/>
            <a:ext cx="2301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NZQA constraints </a:t>
            </a:r>
            <a:r>
              <a:rPr lang="en-US" dirty="0" err="1" smtClean="0"/>
              <a:t>esp</a:t>
            </a:r>
            <a:r>
              <a:rPr lang="en-US" dirty="0" smtClean="0"/>
              <a:t> Level 3.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765536" y="2349500"/>
            <a:ext cx="2349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School expectations on how courses are presented in “booklet”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62129" y="1169571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to re look</a:t>
            </a:r>
          </a:p>
          <a:p>
            <a:r>
              <a:rPr lang="en-US" dirty="0" smtClean="0"/>
              <a:t>And re develop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45293" y="2393911"/>
            <a:ext cx="2555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Assessment activities available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018309" y="4062849"/>
            <a:ext cx="2029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Moderation expectations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38404" y="3748467"/>
            <a:ext cx="1945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way of thinking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97837" y="4914823"/>
            <a:ext cx="2111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Pressure from Senior leadership for results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53302" y="438984"/>
            <a:ext cx="2521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Scholarship format and expectations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038722" y="5269686"/>
            <a:ext cx="247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Willingness of staff to relook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905860" y="1254558"/>
            <a:ext cx="2280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School wide initiatives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30216" y="4880540"/>
            <a:ext cx="226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Motivation to do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28369" y="1331056"/>
            <a:ext cx="2999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 many initiatives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93181" y="5920906"/>
            <a:ext cx="3504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Would/might need to re develop teaching plan/resources/ideas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70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80" y="1546533"/>
            <a:ext cx="4089248" cy="3146804"/>
          </a:xfrm>
          <a:prstGeom prst="rect">
            <a:avLst/>
          </a:prstGeom>
        </p:spPr>
      </p:pic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448" y="957972"/>
            <a:ext cx="4443276" cy="444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253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32" y="268224"/>
            <a:ext cx="9720072" cy="1020095"/>
          </a:xfrm>
        </p:spPr>
        <p:txBody>
          <a:bodyPr/>
          <a:lstStyle/>
          <a:p>
            <a:r>
              <a:rPr lang="en-NZ" dirty="0"/>
              <a:t>How did we end up here?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5986272"/>
            <a:ext cx="12192001" cy="8717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2648" y="1307026"/>
            <a:ext cx="1116482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NZ" sz="2800" dirty="0"/>
              <a:t>Wanted to think differently about course design – What is a ‘physically educated’ student?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NZ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NZ" sz="2800" dirty="0"/>
              <a:t>Concerned about an over-reliance on standards for course design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NZ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NZ" sz="2800" dirty="0"/>
              <a:t>Curiosity around </a:t>
            </a:r>
            <a:r>
              <a:rPr lang="en-NZ" sz="2800" dirty="0" smtClean="0"/>
              <a:t>scholarship </a:t>
            </a:r>
            <a:r>
              <a:rPr lang="en-NZ" sz="2800" dirty="0"/>
              <a:t>(esp. students not taking PE)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NZ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NZ" sz="2800" dirty="0"/>
              <a:t>Pancake effect in interdisciplinary </a:t>
            </a:r>
            <a:r>
              <a:rPr lang="en-NZ" sz="2800" dirty="0" smtClean="0"/>
              <a:t>environments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NZ" sz="28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NZ" sz="2800" dirty="0" smtClean="0"/>
              <a:t>Concern that students physical education discipline knowledge is often siloed</a:t>
            </a:r>
            <a:endParaRPr lang="en-NZ" sz="2800" dirty="0"/>
          </a:p>
          <a:p>
            <a:endParaRPr lang="en-NZ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26026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Today we hope to…..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5876544"/>
            <a:ext cx="12192001" cy="9814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904" y="2262122"/>
            <a:ext cx="109240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EXPLORE threshold concepts in PE together </a:t>
            </a:r>
          </a:p>
          <a:p>
            <a:endParaRPr lang="en-NZ" sz="3200" dirty="0"/>
          </a:p>
          <a:p>
            <a:r>
              <a:rPr lang="en-NZ" sz="3200" dirty="0"/>
              <a:t>And</a:t>
            </a:r>
          </a:p>
          <a:p>
            <a:endParaRPr lang="en-NZ" sz="3200" dirty="0"/>
          </a:p>
          <a:p>
            <a:r>
              <a:rPr lang="en-NZ" sz="3200" dirty="0"/>
              <a:t>CONSIDER the use of threshold concepts in senior PE course design</a:t>
            </a:r>
          </a:p>
          <a:p>
            <a:r>
              <a:rPr lang="en-NZ" sz="3200" dirty="0"/>
              <a:t> </a:t>
            </a:r>
            <a:r>
              <a:rPr lang="en-N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2986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60" y="2431060"/>
            <a:ext cx="4252079" cy="42520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704" y="536448"/>
            <a:ext cx="9720072" cy="1499616"/>
          </a:xfrm>
        </p:spPr>
        <p:txBody>
          <a:bodyPr/>
          <a:lstStyle/>
          <a:p>
            <a:r>
              <a:rPr lang="en-NZ" dirty="0"/>
              <a:t>Defining threshold concepts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3712" y="1851047"/>
            <a:ext cx="114482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NZ" sz="2800" dirty="0"/>
              <a:t>Similar to moving through a portal or a door, which when opened reveals new and previously inaccessible ways of thinking about something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NZ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NZ" sz="2800" dirty="0"/>
              <a:t>TCs stand on the boundaries of a students' genuine understanding of our subject.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NZ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NZ" sz="2800" dirty="0"/>
              <a:t>TCs are the ideas and </a:t>
            </a:r>
            <a:r>
              <a:rPr lang="en-NZ" sz="2800" dirty="0" err="1"/>
              <a:t>mindsets</a:t>
            </a:r>
            <a:r>
              <a:rPr lang="en-NZ" sz="2800" dirty="0"/>
              <a:t> crucial to students 'getting it'. 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NZ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NZ" sz="2800" dirty="0"/>
              <a:t>When thresholds are crossed important interrelationships also begin to slot into place culminating in a deep and genuine understanding of what it means to be 'physically educated'.</a:t>
            </a:r>
          </a:p>
        </p:txBody>
      </p:sp>
    </p:spTree>
    <p:extLst>
      <p:ext uri="{BB962C8B-B14F-4D97-AF65-F5344CB8AC3E}">
        <p14:creationId xmlns:p14="http://schemas.microsoft.com/office/powerpoint/2010/main" val="336184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24" y="499872"/>
            <a:ext cx="9375648" cy="124358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NZ" dirty="0"/>
              <a:t>Threshold concepts vs core concepts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7824" y="2121408"/>
            <a:ext cx="10399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CORE CONCEPTS =important bits of knowledge within a discipline</a:t>
            </a:r>
          </a:p>
          <a:p>
            <a:endParaRPr lang="en-NZ" sz="2800" dirty="0"/>
          </a:p>
          <a:p>
            <a:r>
              <a:rPr lang="en-NZ" sz="2800" dirty="0"/>
              <a:t>THRESHOLD CONCEPTS =refer to shifts in understanding that often allow for a learner to have a transformative understanding of the content and even the world.   </a:t>
            </a:r>
          </a:p>
          <a:p>
            <a:endParaRPr lang="en-NZ" sz="2800" dirty="0"/>
          </a:p>
          <a:p>
            <a:r>
              <a:rPr lang="en-NZ" sz="2800" dirty="0"/>
              <a:t>Crossing a conceptual threshold usually requires the student to develop new learning dispositions as their </a:t>
            </a:r>
            <a:r>
              <a:rPr lang="en-NZ" sz="2800" dirty="0" err="1"/>
              <a:t>mindsets</a:t>
            </a:r>
            <a:r>
              <a:rPr lang="en-NZ" sz="2800" dirty="0"/>
              <a:t> are challenged and ultimately transformed - not necessarily the case for core concepts.</a:t>
            </a:r>
          </a:p>
        </p:txBody>
      </p:sp>
    </p:spTree>
    <p:extLst>
      <p:ext uri="{BB962C8B-B14F-4D97-AF65-F5344CB8AC3E}">
        <p14:creationId xmlns:p14="http://schemas.microsoft.com/office/powerpoint/2010/main" val="3511682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57" y="161840"/>
            <a:ext cx="6930868" cy="17155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" r="7553" b="1018"/>
          <a:stretch/>
        </p:blipFill>
        <p:spPr>
          <a:xfrm>
            <a:off x="107257" y="2545153"/>
            <a:ext cx="8658497" cy="13392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52185"/>
            <a:ext cx="5425447" cy="1658037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8723215" y="238715"/>
            <a:ext cx="32367" cy="6412938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2554" y="238715"/>
            <a:ext cx="3059127" cy="190162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7973" y="2295000"/>
            <a:ext cx="2528563" cy="21798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39601" y="4383423"/>
            <a:ext cx="2199642" cy="224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03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4479"/>
            <a:ext cx="6677099" cy="3876349"/>
          </a:xfrm>
          <a:prstGeom prst="rect">
            <a:avLst/>
          </a:prstGeom>
        </p:spPr>
      </p:pic>
      <p:pic>
        <p:nvPicPr>
          <p:cNvPr id="5" name="Picture 4" descr="aha_title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358" y="184888"/>
            <a:ext cx="1771101" cy="1287479"/>
          </a:xfrm>
          <a:prstGeom prst="rect">
            <a:avLst/>
          </a:prstGeom>
        </p:spPr>
      </p:pic>
      <p:pic>
        <p:nvPicPr>
          <p:cNvPr id="6" name="Picture 5" descr="ZpbWG2Y2fw-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019" y="-184045"/>
            <a:ext cx="3810000" cy="3175000"/>
          </a:xfrm>
          <a:prstGeom prst="rect">
            <a:avLst/>
          </a:prstGeom>
        </p:spPr>
      </p:pic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290" y="3018349"/>
            <a:ext cx="2769564" cy="24478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0517" y="5429346"/>
            <a:ext cx="2797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Liminal Space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imag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647" y="4932423"/>
            <a:ext cx="1648231" cy="19255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95316" y="6147124"/>
            <a:ext cx="3368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ED09BC"/>
                </a:solidFill>
              </a:rPr>
              <a:t>Troublesome Knowledge</a:t>
            </a:r>
            <a:endParaRPr lang="en-US" sz="2400" b="1" dirty="0">
              <a:solidFill>
                <a:srgbClr val="ED09B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07930" y="1325129"/>
            <a:ext cx="2024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Getting it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32091" y="1969288"/>
            <a:ext cx="2208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Through the portal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82110" y="73618"/>
            <a:ext cx="3570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Crossing the Threshold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424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9264" y="703600"/>
            <a:ext cx="8705088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NZ" sz="7200" dirty="0">
                <a:solidFill>
                  <a:schemeClr val="bg1"/>
                </a:solidFill>
                <a:latin typeface="+mj-lt"/>
              </a:rPr>
              <a:t>2 POSSIBLE EXAMPLES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840" y="1328928"/>
            <a:ext cx="5090160" cy="50901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8512" y="2072640"/>
            <a:ext cx="85465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>
                <a:latin typeface="+mj-lt"/>
              </a:rPr>
              <a:t>1. The environment is a key  defining feature in skill acquisition</a:t>
            </a:r>
          </a:p>
          <a:p>
            <a:endParaRPr lang="en-NZ" sz="5400" dirty="0">
              <a:latin typeface="+mj-lt"/>
            </a:endParaRPr>
          </a:p>
          <a:p>
            <a:r>
              <a:rPr lang="en-NZ" sz="5400" dirty="0">
                <a:latin typeface="+mj-lt"/>
              </a:rPr>
              <a:t>2. Anyone can lead</a:t>
            </a:r>
          </a:p>
        </p:txBody>
      </p:sp>
    </p:spTree>
    <p:extLst>
      <p:ext uri="{BB962C8B-B14F-4D97-AF65-F5344CB8AC3E}">
        <p14:creationId xmlns:p14="http://schemas.microsoft.com/office/powerpoint/2010/main" val="1786837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Integral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Integral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</TotalTime>
  <Words>916</Words>
  <Application>Microsoft Office PowerPoint</Application>
  <PresentationFormat>Widescreen</PresentationFormat>
  <Paragraphs>185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Tw Cen MT</vt:lpstr>
      <vt:lpstr>Tw Cen MT Condensed</vt:lpstr>
      <vt:lpstr>Wingdings</vt:lpstr>
      <vt:lpstr>Wingdings 3</vt:lpstr>
      <vt:lpstr>Integral</vt:lpstr>
      <vt:lpstr>Threshold concepts</vt:lpstr>
      <vt:lpstr>pRESENTERS</vt:lpstr>
      <vt:lpstr>How did we end up here?</vt:lpstr>
      <vt:lpstr>Today we hope to…..</vt:lpstr>
      <vt:lpstr>Defining threshold concepts</vt:lpstr>
      <vt:lpstr>Threshold concepts vs core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Physically educated student</vt:lpstr>
      <vt:lpstr>PowerPoint Presentation</vt:lpstr>
      <vt:lpstr>Activity: a negotiation task</vt:lpstr>
      <vt:lpstr>PowerPoint Presentation</vt:lpstr>
      <vt:lpstr>Currently many programmes consist of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Threshold concepts</dc:title>
  <dc:creator>kylie thompson</dc:creator>
  <cp:lastModifiedBy>Joanna  Cooney</cp:lastModifiedBy>
  <cp:revision>54</cp:revision>
  <cp:lastPrinted>2016-07-07T20:31:17Z</cp:lastPrinted>
  <dcterms:created xsi:type="dcterms:W3CDTF">2016-06-28T08:03:50Z</dcterms:created>
  <dcterms:modified xsi:type="dcterms:W3CDTF">2016-09-28T21:29:02Z</dcterms:modified>
</cp:coreProperties>
</file>