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Average" panose="020B0604020202020204" charset="0"/>
      <p:regular r:id="rId20"/>
    </p:embeddedFont>
    <p:embeddedFont>
      <p:font typeface="Oswald" panose="020B0604020202020204" charset="0"/>
      <p:regular r:id="rId21"/>
      <p:bold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31F04DC-C5CD-4908-9B97-347947C07E55}">
  <a:tblStyle styleId="{A31F04DC-C5CD-4908-9B97-347947C07E55}"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Morena and welcome to today’s korero on ‘Teaching Senior Physical Education in a Modern Learning Environment’, I am Kelly Ross - current head of PE and Health at Tarawera High School </a:t>
            </a:r>
            <a:r>
              <a:rPr lang="en">
                <a:highlight>
                  <a:srgbClr val="00FFFF"/>
                </a:highlight>
              </a:rPr>
              <a:t>and I am Cameron McMillian - 1st year PE and Health teacher. To get us warmed up and introduce us a bit more in this session we are going to start with a bit of a kahoot quiz - so get your devices ready and log on in.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Based on student feedback in 2014 and 2015 - students wanted MORE practical. Senior PE is largely theory based, especially at level 3 and we believed by having a google site it would enable us to do more practical based teaching as students could use the website whenever, wherever to reinforce their knowledge. Because not all have access to internet or computers at home it doesn’t always work, but our timetable with academy days has helped. So at level 1 - I have my class for a whole day. Block 1 and 2 are all practical. I teach the theory concepts within the practical setting. We don’t expect this is anything new to any of you - no doubt you all do this as much as you can, but what it means is that we have a full 3 hours of practical and an hour and a half to reinforce that learning at the student's own pace, however best they learn. </a:t>
            </a:r>
            <a:r>
              <a:rPr lang="en">
                <a:highlight>
                  <a:srgbClr val="FFFF00"/>
                </a:highlight>
              </a:rPr>
              <a:t>(Show website and scroll through anatomy page)</a:t>
            </a:r>
            <a:r>
              <a:rPr lang="en"/>
              <a:t> As you can see on the website - students can use the research padlets the class have created or play a game or watch a youtube clip to cover basic anatomy. I don’t tell them what they HAVE to do, I simply facilitate them reinforcing what we covered in the gym or on the turf. Students can work at a desk, on a high table, in the cave, on a bean bag, at a whiteboard table - whatever suits them.</a:t>
            </a:r>
          </a:p>
          <a:p>
            <a:pPr lvl="0">
              <a:spcBef>
                <a:spcPts val="0"/>
              </a:spcBef>
              <a:buNone/>
            </a:pPr>
            <a:endParaRPr/>
          </a:p>
          <a:p>
            <a:pPr lvl="0">
              <a:spcBef>
                <a:spcPts val="0"/>
              </a:spcBef>
              <a:buNone/>
            </a:pPr>
            <a:r>
              <a:rPr lang="en"/>
              <a:t>Students seem to really enjoy it. My level 1 class is 16 males so they love the practical and digital elements. </a:t>
            </a:r>
          </a:p>
          <a:p>
            <a:pPr lvl="0">
              <a:spcBef>
                <a:spcPts val="0"/>
              </a:spcBef>
              <a:buNone/>
            </a:pPr>
            <a:endParaRPr/>
          </a:p>
          <a:p>
            <a:pPr lvl="0">
              <a:spcBef>
                <a:spcPts val="0"/>
              </a:spcBef>
              <a:buNone/>
            </a:pPr>
            <a:r>
              <a:rPr lang="en"/>
              <a:t>It is working really well - “the good” at level 1. There is still room for improvement at level 2 and 3. Our restrictions are the theory heavy nature of NCEA PE at level 2 and 3 and that we aren’t timetabled on an academy day…however in 2017 our school is looking at having academy days 5 days a week which can only be a good thing for us!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At the end of the day - we believe most good physical educators will be trying to give students more choice AND teaching theory in a practical setting. The biggest change for us though is our website. It is 100% a working document, but we see it as our ‘text book’, but instead of all students having to ‘read’ - they have the freedom of reading, writing, watching, playing, interacting. By 2017 we hope to have all of our yearly content on the website and would only need to make small modifications/updates as we go. Along with our website, we use google classroom as our whiteboard - each lesson we greet the students on here and explain what the plan is for the day or week. We also verbalise it at the start of the lesson but if they don’t listen or aren’t there they know exactly what was covered as it is all on the google classroom and the website.</a:t>
            </a:r>
          </a:p>
          <a:p>
            <a:pPr lvl="0">
              <a:spcBef>
                <a:spcPts val="0"/>
              </a:spcBef>
              <a:buNone/>
            </a:pPr>
            <a:r>
              <a:rPr lang="en"/>
              <a:t>Response is largely positive - there are a handful that get frustrated or struggle with the independent learning, however these seem to be the level 2 and 3 students - we believe it is because it is different, a change. They level 1s have had this style of learning in the MLE before anyone else, so it is the “same” for them, they are just using it within a different subject. It works.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3" name="Shape 1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We are really lucky our school has invested so much into technology because it seems to come hand in hand with the MLE. Creating independent learners to work within an open space, with distractions of other year levels. Students need to identify their strengths and weaknesses and work within a space that best suits them. Starting the website took a while but once mastered has become fairly easy. We try not to reinvent the wheel - there are a lot of useful youtube clips already online - so we use them! We put on our powerpoints used in previous years. We search for fun games or other useful websites and use them. We use padlet to brainstorm and research ideas as a group. Quizlet to create quizzes and test knowledge, we create our own and get students to do their own too. Screencastify is something we have started to use in term 2 - keep getting asked the same question over and over - record your answer or the main points in a quick video - pop it on the website and students can watch at their pace. Some listen, pause, take notes or write their answers and continue to listen. A great tool. It can be a voice recording, a video of yourself or a voice over a powerpoint or your computer screen.</a:t>
            </a:r>
          </a:p>
          <a:p>
            <a:pPr lvl="0">
              <a:spcBef>
                <a:spcPts val="0"/>
              </a:spcBef>
              <a:buNone/>
            </a:pPr>
            <a:endParaRPr/>
          </a:p>
          <a:p>
            <a:pPr lvl="0">
              <a:spcBef>
                <a:spcPts val="0"/>
              </a:spcBef>
              <a:buNone/>
            </a:pPr>
            <a:r>
              <a:rPr lang="en">
                <a:highlight>
                  <a:srgbClr val="00FFFF"/>
                </a:highlight>
              </a:rPr>
              <a:t>In order to keep our lessons practical we wanted to use the 10 i-pads sitting in the gym not being used. So we took ourselves to one of Jarrod Robinson’s aka The PE Geek’s i-pad workshops. It was awesome. We both learnt a lot and now use the i-pads on a daily basis. From quick warm up activities, to games, to skill analysis apps. We have also recently purchased i-pad stands to help with video analysis and recording for evidence. Although we have not had a new gym, we do have full wifi and a projector in the gym which helps with using this technology. Jarrod is coming to run his workshop again in September at our school. Wednesday 7th September - google it and come along. We can assure you that you will not be disappointed!</a:t>
            </a:r>
          </a:p>
          <a:p>
            <a:pPr lvl="0">
              <a:spcBef>
                <a:spcPts val="0"/>
              </a:spcBef>
              <a:buNone/>
            </a:pPr>
            <a:endParaRPr>
              <a:highlight>
                <a:srgbClr val="00FFFF"/>
              </a:highlight>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highlight>
                  <a:srgbClr val="00FFFF"/>
                </a:highlight>
              </a:rPr>
              <a:t>To give you all more of an insight on how it works at Tarawera High School - we have put together a video - this is the reality of teaching PE in a MLE. </a:t>
            </a:r>
            <a:r>
              <a:rPr lang="en">
                <a:highlight>
                  <a:srgbClr val="FFFF00"/>
                </a:highlight>
              </a:rPr>
              <a:t>Play video</a:t>
            </a:r>
          </a:p>
          <a:p>
            <a:pPr lvl="0">
              <a:spcBef>
                <a:spcPts val="0"/>
              </a:spcBef>
              <a:buNone/>
            </a:pPr>
            <a:endParaRPr/>
          </a:p>
          <a:p>
            <a:pPr lvl="0">
              <a:spcBef>
                <a:spcPts val="0"/>
              </a:spcBef>
              <a:buNone/>
            </a:pPr>
            <a:r>
              <a:rPr lang="en"/>
              <a:t>In general we love it. We are enjoying the challenge of upskilling our digital knowledge and use. We enjoy experimenting with teaching in different spaces. Team teaching allows for us to run workshops on different topics in the cave or a breakout space - students can opt in, while the other teacher can roam and help others who are independently working away.</a:t>
            </a:r>
          </a:p>
          <a:p>
            <a:pPr lvl="0">
              <a:spcBef>
                <a:spcPts val="0"/>
              </a:spcBef>
              <a:buNone/>
            </a:pPr>
            <a:endParaRPr/>
          </a:p>
          <a:p>
            <a:pPr lvl="0">
              <a:spcBef>
                <a:spcPts val="0"/>
              </a:spcBef>
              <a:buNone/>
            </a:pPr>
            <a:r>
              <a:rPr lang="en"/>
              <a:t>Going forward it is looking like our timetable will change to full academy days and we will be doing more multi-level teaching with 1s through to 3s in the same classes. Students will HAVE to have individual learning plans and as a school we are looking at integrating more. We have made small steps to getting there and think we are up to the next challenge. We are by no means perfect. We still have a lot of work to do. It takes time, we need to invest a lot more time into our website and setting up the courses, however, once they are set up we can simply modify and update. We can be using a lot more tools and apps.</a:t>
            </a:r>
          </a:p>
          <a:p>
            <a:pPr lvl="0">
              <a:spcBef>
                <a:spcPts val="0"/>
              </a:spcBef>
              <a:buNone/>
            </a:pPr>
            <a:endParaRPr/>
          </a:p>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highlight>
                  <a:srgbClr val="00FFFF"/>
                </a:highlight>
              </a:rPr>
              <a:t>Students are enjoying it or are at least slowly coming around to it. As you can see from the student voice, it means less of the teacher talking, if they want us to go over things we can 1 on 1 or they can listen to our videos. We have more time to work with students 1 on 1 while the rest of the class is still on task.</a:t>
            </a:r>
          </a:p>
          <a:p>
            <a:pPr lvl="0">
              <a:spcBef>
                <a:spcPts val="0"/>
              </a:spcBef>
              <a:buNone/>
            </a:pPr>
            <a:endParaRPr>
              <a:highlight>
                <a:srgbClr val="00FFFF"/>
              </a:highlight>
            </a:endParaRPr>
          </a:p>
          <a:p>
            <a:pPr lvl="0">
              <a:spcBef>
                <a:spcPts val="0"/>
              </a:spcBef>
              <a:buNone/>
            </a:pPr>
            <a:r>
              <a:rPr lang="en">
                <a:highlight>
                  <a:srgbClr val="00FFFF"/>
                </a:highlight>
              </a:rPr>
              <a:t>Distractions are an issue - noise from other areas of the common, students listening to and watching unrelated youtube clips, playing games etc. We overcome these by mixing up the lessons, keeping deadlines tight and encouraging students to stay focused.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4" name="Shape 1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We’d like you to think about what you could do in your schools - what could you change in your course, could you offer more choice? Could you create a website? How would it look for you? Could you have more practical based lessons? What are the challenges? What do you need to learn more about?</a:t>
            </a:r>
          </a:p>
          <a:p>
            <a:pPr lvl="0">
              <a:spcBef>
                <a:spcPts val="0"/>
              </a:spcBef>
              <a:buNone/>
            </a:pPr>
            <a:r>
              <a:rPr lang="en"/>
              <a:t>We truly believe that you don’t need the buildings we have to use modern learning practices, for some things - maybe. But the majority of the things we have talked about can be done within a four walled traditional classroom. So...jump on this padlet and brainstorm away...</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As you can see padlet is a great brainstorming tool and is so easy to use. We hope that this has started to get you thinking about some ideas, how you might overcome the challenges you face and you take away something. Here are a few of the useful tools we use often - the two on the right are apps we have on our ipads that we have loved using. Feel free to have a look at our ipads and the apps on them and ask any questions.</a:t>
            </a:r>
          </a:p>
          <a:p>
            <a:pPr lvl="0">
              <a:spcBef>
                <a:spcPts val="0"/>
              </a:spcBef>
              <a:buNone/>
            </a:pPr>
            <a:endParaRPr/>
          </a:p>
          <a:p>
            <a:pPr lvl="0">
              <a:spcBef>
                <a:spcPts val="0"/>
              </a:spcBef>
              <a:buNone/>
            </a:pPr>
            <a:r>
              <a:rPr lang="en"/>
              <a:t>We are now going to take this time to answer your questions...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Thank you all so much for coming - we both really hope that you can walk away with at least one small thing that you can use in your next lesson or take back to challenge your senior leadership team or department. Please keep in contact and if you would like anymore information - don’t hesitate to ask. Enjoy the rest of your day!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Congratulations *winner*. So a bit more about us - We are a co-ed school from years 7-13 located in beautiful Kawerau, Eastern Bay of Plenty. Kawerau College and Kawerau Intermediate closed and combined in 2013 and became Tarawera High School. Over the last 3 years we have had a total re-build with 2 new whare ako/learning hubs, a technology building, a hospitality suite, a performing arts suite, a whare tapere and a new astro turf. Unfortunately no new gym, however we do have a brand new rock wall inside the gym - but we will explain more on the spaces we use later. We officially opened January this year. I have been at the school since April 2014 and Cam since the start of 2016. </a:t>
            </a:r>
          </a:p>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Our timetable consists of 3x 90min blocks. Across Mon, Tue and Wed are the first 3 lines. Thursday and Friday are full academy days. So in terms of senior PE - Level 1 is taught all day on a Thursday and level 2 and 3 are on the same line across Mon, Tues, Wed. Due to the number of students in the level 3 class - only 9 students we decided to combine and team teach where it suits, allowing for better practical sessions with higher numbers.</a:t>
            </a:r>
          </a:p>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Every student has use of a chromebook in every lesson. We have a set amount of trolley’s which teachers book out for their class and we simply scan them out to the student's name (via kamar) and scan back in at the end of the lesson. They all use their own google account/google drive. Our school decided to invest heavily in the technology as we could never be a BYOD school due to the low socio-economic community. Our work colleague Sam Gibson has set up a trust Te Aka Toitu - trying to get more technology and free wifi in the community so our students can have the same access at home.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So Cam and I met briefly at the end of 2015 to discuss the level 2 and 3 course. Cam, the teacher of level 2 and myself teacher of level 3. and I threw out the idea of combining the classes due to them being timetabled at the same time and the class sizes. Along with that, also setting up a website and allowing students choice - a lot of choice. We wanted to give them choice of how many and which credits they do based on their strengths and weaknesses. Choice of the sports or activities that are covered and taught, and choice on how they are assessed - report, interview, presentation, video and so on.</a:t>
            </a:r>
          </a:p>
          <a:p>
            <a:pPr lvl="0">
              <a:spcBef>
                <a:spcPts val="0"/>
              </a:spcBef>
              <a:buNone/>
            </a:pPr>
            <a:endParaRPr/>
          </a:p>
          <a:p>
            <a:pPr lvl="0">
              <a:spcBef>
                <a:spcPts val="0"/>
              </a:spcBef>
              <a:buNone/>
            </a:pPr>
            <a:r>
              <a:rPr lang="en"/>
              <a:t>The reasoning behind all of this was to not only utlise these beautiful new buildings we have but to allow for more practical based teaching. We wanted all the theory content to be accessed anytime, anywhere and at any pace. We had ideas of running workshops and students opting into them depending on where they were at. We pictured a lot of practical lessons, for example teaching projectile motion on the rugby field and it being reinforced in the classroom, via the website for students to access whenever and wherever. So students working in different spaces and different paces. </a:t>
            </a:r>
          </a:p>
          <a:p>
            <a:pPr lvl="0">
              <a:spcBef>
                <a:spcPts val="0"/>
              </a:spcBef>
              <a:buNone/>
            </a:pPr>
            <a:endParaRPr/>
          </a:p>
          <a:p>
            <a:pPr lvl="0">
              <a:spcBef>
                <a:spcPts val="0"/>
              </a:spcBef>
              <a:buNone/>
            </a:pPr>
            <a:r>
              <a:rPr lang="en"/>
              <a:t>We also wanted to bring in more technology - our department had a set of 10 i-pads but they weren’t used all that often and we had money in the budget to buy go-pro’s.</a:t>
            </a:r>
          </a:p>
          <a:p>
            <a:pPr lvl="0">
              <a:spcBef>
                <a:spcPts val="0"/>
              </a:spcBef>
              <a:buNone/>
            </a:pPr>
            <a:r>
              <a:rPr lang="en"/>
              <a:t>As well as Cam and I doing this for our level 2s and 3s - I also wanted to try the new approach with my level 1 class.</a:t>
            </a:r>
          </a:p>
          <a:p>
            <a:pPr lvl="0">
              <a:spcBef>
                <a:spcPts val="0"/>
              </a:spcBef>
              <a:buNone/>
            </a:pPr>
            <a:r>
              <a:rPr lang="en"/>
              <a:t>So at the start of 2016 we met up again and started to put our courses together - we will continue through today's presentation going into a bit more detail on how we approached it and what has worked and what hasn’t...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The first thing we did was set up our website. Now, all staff in the school were encouraged to do this for their courses. We had the support of Sam Gibson - our “tech ninja” who had already done this with his year 10 homeroom class in 2015. He had put all content for the year within numeracy, literacy and inquiry on his website and the students were humming. So with Sam’s knowledge and having trialed it - he was available to run PD sessions and book in for 1 to 1 help to set up a site. So we created this very raw and working site which we use alongside a google classroom. </a:t>
            </a:r>
            <a:r>
              <a:rPr lang="en">
                <a:highlight>
                  <a:srgbClr val="FFFF00"/>
                </a:highlight>
              </a:rPr>
              <a:t>(Click on website and show - while continuing to speak)</a:t>
            </a:r>
          </a:p>
          <a:p>
            <a:pPr lvl="0">
              <a:spcBef>
                <a:spcPts val="0"/>
              </a:spcBef>
              <a:buNone/>
            </a:pPr>
            <a:r>
              <a:rPr lang="en"/>
              <a:t>Our initial plan was to spend some time going through what a AS was in student language, breaking it down and explaining the standards we offer. Then giving the students time to plan out their own PE course, an individual learning plan. Starting with choosing a sport or activity to base their assessments on and choosing which AS’s they wanted to do. We did know that too much choice can backfire so we limited the term 1 focus to AS 2.3 and 3.3 - improving their chosen sport/activity through a fitness programme. </a:t>
            </a:r>
          </a:p>
          <a:p>
            <a:pPr lvl="0">
              <a:spcBef>
                <a:spcPts val="0"/>
              </a:spcBef>
              <a:buNone/>
            </a:pPr>
            <a:endParaRPr>
              <a:highlight>
                <a:srgbClr val="00FFFF"/>
              </a:highlight>
            </a:endParaRPr>
          </a:p>
          <a:p>
            <a:pPr lvl="0">
              <a:spcBef>
                <a:spcPts val="0"/>
              </a:spcBef>
              <a:buNone/>
            </a:pPr>
            <a:r>
              <a:rPr lang="en">
                <a:highlight>
                  <a:srgbClr val="00FFFF"/>
                </a:highlight>
              </a:rPr>
              <a:t>This part of our aim (students creating their own PE learning plan) hasn’t really panned out they way we thought. </a:t>
            </a:r>
          </a:p>
          <a:p>
            <a:pPr lvl="0">
              <a:spcBef>
                <a:spcPts val="0"/>
              </a:spcBef>
              <a:buNone/>
            </a:pPr>
            <a:r>
              <a:rPr lang="en">
                <a:highlight>
                  <a:srgbClr val="00FFFF"/>
                </a:highlight>
              </a:rPr>
              <a:t>Students have struggled with the independent learning - especially our level 2s and 3s. </a:t>
            </a:r>
          </a:p>
          <a:p>
            <a:pPr lvl="0">
              <a:spcBef>
                <a:spcPts val="0"/>
              </a:spcBef>
              <a:buNone/>
            </a:pPr>
            <a:endParaRPr>
              <a:highlight>
                <a:srgbClr val="00FFFF"/>
              </a:highlight>
            </a:endParaRPr>
          </a:p>
          <a:p>
            <a:pPr lvl="0" rtl="0">
              <a:spcBef>
                <a:spcPts val="0"/>
              </a:spcBef>
              <a:buNone/>
            </a:pPr>
            <a:r>
              <a:rPr lang="en">
                <a:highlight>
                  <a:srgbClr val="00FFFF"/>
                </a:highlight>
              </a:rPr>
              <a:t>Our level 2s are very low academically and we have a large group within that class who are red flagged across all subjects. When they were doing level 1, the school employed a teacher purely for this group to do credit catch ups in order for these students to get their literacy and numeracy. The time has come again now in term 2 leading into term 3, when we need the same support as they are slipping behind.</a:t>
            </a:r>
          </a:p>
          <a:p>
            <a:pPr lvl="0">
              <a:spcBef>
                <a:spcPts val="0"/>
              </a:spcBef>
              <a:buNone/>
            </a:pPr>
            <a:endParaRPr>
              <a:highlight>
                <a:srgbClr val="00FFFF"/>
              </a:highlight>
            </a:endParaRPr>
          </a:p>
          <a:p>
            <a:pPr lvl="0" rtl="0">
              <a:spcBef>
                <a:spcPts val="0"/>
              </a:spcBef>
              <a:buNone/>
            </a:pPr>
            <a:r>
              <a:rPr lang="en">
                <a:highlight>
                  <a:srgbClr val="00FFFF"/>
                </a:highlight>
              </a:rPr>
              <a:t>The level 3s are the last year group who started their high school education at the old Kawerau College, so they are used to very traditional based teaching practices - chalk and talk, rote learning.</a:t>
            </a:r>
          </a:p>
          <a:p>
            <a:pPr lvl="0">
              <a:spcBef>
                <a:spcPts val="0"/>
              </a:spcBef>
              <a:buNone/>
            </a:pPr>
            <a:endParaRPr>
              <a:highlight>
                <a:srgbClr val="00FFFF"/>
              </a:highlight>
            </a:endParaRPr>
          </a:p>
          <a:p>
            <a:pPr lvl="0" rtl="0">
              <a:spcBef>
                <a:spcPts val="0"/>
              </a:spcBef>
              <a:buNone/>
            </a:pPr>
            <a:r>
              <a:rPr lang="en">
                <a:highlight>
                  <a:srgbClr val="00FFFF"/>
                </a:highlight>
              </a:rPr>
              <a:t>So the start of the year with our level 2s and 3s was looooong. It was our ‘ugly’. So we reigned in the ‘choice’ and said we would be focussing on AS 2.3/3.3 first, followed by 2.2/ 3.2 - skill analysis in term 2 and the performance standard 2.4/ 3.4 incorporated also.</a:t>
            </a:r>
          </a:p>
          <a:p>
            <a:pPr lvl="0" rtl="0">
              <a:spcBef>
                <a:spcPts val="0"/>
              </a:spcBef>
              <a:buNone/>
            </a:pPr>
            <a:endParaRPr/>
          </a:p>
          <a:p>
            <a:pPr lvl="0" rtl="0">
              <a:spcBef>
                <a:spcPts val="0"/>
              </a:spcBef>
              <a:buNone/>
            </a:pPr>
            <a:r>
              <a:rPr lang="en"/>
              <a:t>My level 1s - were very different from our 2s and 3s...they had come through with Sam Gibson in year 10 - learning independently with use of a website, blogs etc. so they picked it up fast, however they didn’t have the same NCEA knowledge and I didn’t allow enough time to give them complete choice so again I started them off with AS 1.1 - participating in a variety of activities and explaining factors that influence them. That way they were often active and our theory lessons at the start of the year were getting them educated on NCEA and how the PE standards worked.</a:t>
            </a:r>
          </a:p>
          <a:p>
            <a:pPr lvl="0" rtl="0">
              <a:spcBef>
                <a:spcPts val="0"/>
              </a:spcBef>
              <a:buNone/>
            </a:pPr>
            <a:endParaRPr/>
          </a:p>
          <a:p>
            <a:pPr lvl="0">
              <a:spcBef>
                <a:spcPts val="0"/>
              </a:spcBef>
              <a:buNone/>
            </a:pPr>
            <a:r>
              <a:rPr lang="en"/>
              <a:t>So overall - we had good intentions on providing flexible senior courses, and as you will see as we go on that students do have a lot of choice but in terms of the course itself - we have kept it structured and all students are doing the same standard at the same time. Going forward - this is something we would like to improve on and allow our students to create their own PE learning plan.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For level 1 and 2 &amp; 3 we have given students choice on the sports in which they are assessed on. We did this at the start of the year using google forms. Being a google school - tools such as ‘forms’ make student voice and milestones so easy. We create the form, post it on our google classroom and within minutes have instant feedback. So easy to use! </a:t>
            </a:r>
            <a:r>
              <a:rPr lang="en">
                <a:highlight>
                  <a:srgbClr val="FFFF00"/>
                </a:highlight>
              </a:rPr>
              <a:t>Click on form link and scroll through briefly</a:t>
            </a:r>
          </a:p>
          <a:p>
            <a:pPr lvl="0">
              <a:spcBef>
                <a:spcPts val="0"/>
              </a:spcBef>
              <a:buNone/>
            </a:pPr>
            <a:endParaRPr/>
          </a:p>
          <a:p>
            <a:pPr lvl="0">
              <a:spcBef>
                <a:spcPts val="0"/>
              </a:spcBef>
              <a:buNone/>
            </a:pPr>
            <a:r>
              <a:rPr lang="en"/>
              <a:t>At level 2 and 3 - it is pretty chaotic with students doing basketball, rugby, netball, volleyball, dodgeball. It makes it harder for us to track, however we get students working within those groups and discussing how to apply the different theoretical aspects to their chosen sports. It means it is relative for them, they can then apply it in their own trainings outside of school, it has more meaning. Yes - it is harder for us as teachers to mark assessments and help guide students but it does help having the two of us within the same space to help learners. Again, practically it can be tough, but our students work really well in a practical setting, they are capable of working independently and the two of us rotate around the groups. At times we just bring them all together and focus on one sport. Students then relate it to their own sport in theory lessons.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highlight>
                  <a:srgbClr val="00FFFF"/>
                </a:highlight>
              </a:rPr>
              <a:t>We believe that choice = higher engagement. So in every standard we don’t tell the students how they will present their work - they tell us. Again we will put out a google form to ask how they have chosen how to present their mahi. Some don’t know what works best for them, so we encourage them to trial different ways. </a:t>
            </a:r>
          </a:p>
          <a:p>
            <a:pPr lvl="0">
              <a:spcBef>
                <a:spcPts val="0"/>
              </a:spcBef>
              <a:buNone/>
            </a:pPr>
            <a:endParaRPr>
              <a:highlight>
                <a:srgbClr val="00FFFF"/>
              </a:highlight>
            </a:endParaRPr>
          </a:p>
          <a:p>
            <a:pPr lvl="0">
              <a:spcBef>
                <a:spcPts val="0"/>
              </a:spcBef>
              <a:buNone/>
            </a:pPr>
            <a:r>
              <a:rPr lang="en">
                <a:highlight>
                  <a:srgbClr val="00FFFF"/>
                </a:highlight>
              </a:rPr>
              <a:t>They do stick to what they already know. </a:t>
            </a:r>
          </a:p>
          <a:p>
            <a:pPr lvl="0">
              <a:spcBef>
                <a:spcPts val="0"/>
              </a:spcBef>
              <a:buNone/>
            </a:pPr>
            <a:endParaRPr>
              <a:highlight>
                <a:srgbClr val="00FFFF"/>
              </a:highlight>
            </a:endParaRPr>
          </a:p>
          <a:p>
            <a:pPr lvl="0">
              <a:spcBef>
                <a:spcPts val="0"/>
              </a:spcBef>
              <a:buNone/>
            </a:pPr>
            <a:r>
              <a:rPr lang="en">
                <a:highlight>
                  <a:srgbClr val="00FFFF"/>
                </a:highlight>
              </a:rPr>
              <a:t>The level 3s - being from a traditional teaching approach have stuck to report writing, the level 2s who struggle with their literacy have gone for interviews or google presentations. </a:t>
            </a:r>
          </a:p>
          <a:p>
            <a:pPr lvl="0">
              <a:spcBef>
                <a:spcPts val="0"/>
              </a:spcBef>
              <a:buNone/>
            </a:pPr>
            <a:endParaRPr>
              <a:highlight>
                <a:srgbClr val="00FFFF"/>
              </a:highlight>
            </a:endParaRPr>
          </a:p>
          <a:p>
            <a:pPr lvl="0">
              <a:spcBef>
                <a:spcPts val="0"/>
              </a:spcBef>
              <a:buNone/>
            </a:pPr>
            <a:r>
              <a:rPr lang="en">
                <a:highlight>
                  <a:srgbClr val="00FFFF"/>
                </a:highlight>
              </a:rPr>
              <a:t>The level 1s have done a mix of written questions and answers and google presentations.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grpSp>
        <p:nvGrpSpPr>
          <p:cNvPr id="10" name="Shape 10"/>
          <p:cNvGrpSpPr/>
          <p:nvPr/>
        </p:nvGrpSpPr>
        <p:grpSpPr>
          <a:xfrm>
            <a:off x="4350278" y="2855377"/>
            <a:ext cx="443588" cy="105632"/>
            <a:chOff x="4137525" y="2915950"/>
            <a:chExt cx="869100" cy="207000"/>
          </a:xfrm>
        </p:grpSpPr>
        <p:sp>
          <p:nvSpPr>
            <p:cNvPr id="11" name="Shape 11"/>
            <p:cNvSpPr/>
            <p:nvPr/>
          </p:nvSpPr>
          <p:spPr>
            <a:xfrm>
              <a:off x="446857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479962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413752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14" name="Shape 14"/>
          <p:cNvSpPr txBox="1">
            <a:spLocks noGrp="1"/>
          </p:cNvSpPr>
          <p:nvPr>
            <p:ph type="ctrTitle"/>
          </p:nvPr>
        </p:nvSpPr>
        <p:spPr>
          <a:xfrm>
            <a:off x="671257" y="990800"/>
            <a:ext cx="7801500" cy="1730100"/>
          </a:xfrm>
          <a:prstGeom prst="rect">
            <a:avLst/>
          </a:prstGeom>
        </p:spPr>
        <p:txBody>
          <a:bodyPr lIns="91425" tIns="91425" rIns="91425" bIns="91425" anchor="b"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5" name="Shape 15"/>
          <p:cNvSpPr txBox="1">
            <a:spLocks noGrp="1"/>
          </p:cNvSpPr>
          <p:nvPr>
            <p:ph type="subTitle" idx="1"/>
          </p:nvPr>
        </p:nvSpPr>
        <p:spPr>
          <a:xfrm>
            <a:off x="671250" y="3174875"/>
            <a:ext cx="78015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16" name="Shape 16"/>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255275"/>
            <a:ext cx="8520600" cy="18906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1" name="Shape 51"/>
          <p:cNvSpPr txBox="1">
            <a:spLocks noGrp="1"/>
          </p:cNvSpPr>
          <p:nvPr>
            <p:ph type="body" idx="1"/>
          </p:nvPr>
        </p:nvSpPr>
        <p:spPr>
          <a:xfrm>
            <a:off x="311700" y="32284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671250" y="2141250"/>
            <a:ext cx="7852200" cy="8610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9" name="Shape 19"/>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6227100" cy="4090800"/>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38" name="Shape 3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0"/>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2" name="Shape 42"/>
          <p:cNvSpPr txBox="1">
            <a:spLocks noGrp="1"/>
          </p:cNvSpPr>
          <p:nvPr>
            <p:ph type="title"/>
          </p:nvPr>
        </p:nvSpPr>
        <p:spPr>
          <a:xfrm>
            <a:off x="265500" y="1081400"/>
            <a:ext cx="4045200" cy="1710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3" name="Shape 43"/>
          <p:cNvSpPr txBox="1">
            <a:spLocks noGrp="1"/>
          </p:cNvSpPr>
          <p:nvPr>
            <p:ph type="subTitle" idx="1"/>
          </p:nvPr>
        </p:nvSpPr>
        <p:spPr>
          <a:xfrm>
            <a:off x="265500" y="2845200"/>
            <a:ext cx="4045200" cy="1345500"/>
          </a:xfrm>
          <a:prstGeom prst="rect">
            <a:avLst/>
          </a:prstGeom>
        </p:spPr>
        <p:txBody>
          <a:bodyPr lIns="91425" tIns="91425" rIns="91425" bIns="91425" anchor="t" anchorCtr="0"/>
          <a:lstStyle>
            <a:lvl1pPr lvl="0" algn="ctr">
              <a:lnSpc>
                <a:spcPct val="100000"/>
              </a:lnSpc>
              <a:spcBef>
                <a:spcPts val="0"/>
              </a:spcBef>
              <a:spcAft>
                <a:spcPts val="0"/>
              </a:spcAft>
              <a:buClr>
                <a:schemeClr val="dk1"/>
              </a:buClr>
              <a:buSzPct val="100000"/>
              <a:buNone/>
              <a:defRPr sz="2100">
                <a:solidFill>
                  <a:schemeClr val="dk1"/>
                </a:solidFill>
              </a:defRPr>
            </a:lvl1pPr>
            <a:lvl2pPr lvl="1" algn="ctr">
              <a:lnSpc>
                <a:spcPct val="100000"/>
              </a:lnSpc>
              <a:spcBef>
                <a:spcPts val="0"/>
              </a:spcBef>
              <a:spcAft>
                <a:spcPts val="0"/>
              </a:spcAft>
              <a:buClr>
                <a:schemeClr val="dk1"/>
              </a:buClr>
              <a:buSzPct val="100000"/>
              <a:buNone/>
              <a:defRPr sz="2100">
                <a:solidFill>
                  <a:schemeClr val="dk1"/>
                </a:solidFill>
              </a:defRPr>
            </a:lvl2pPr>
            <a:lvl3pPr lvl="2" algn="ctr">
              <a:lnSpc>
                <a:spcPct val="100000"/>
              </a:lnSpc>
              <a:spcBef>
                <a:spcPts val="0"/>
              </a:spcBef>
              <a:spcAft>
                <a:spcPts val="0"/>
              </a:spcAft>
              <a:buClr>
                <a:schemeClr val="dk1"/>
              </a:buClr>
              <a:buSzPct val="100000"/>
              <a:buNone/>
              <a:defRPr sz="2100">
                <a:solidFill>
                  <a:schemeClr val="dk1"/>
                </a:solidFill>
              </a:defRPr>
            </a:lvl3pPr>
            <a:lvl4pPr lvl="3" algn="ctr">
              <a:lnSpc>
                <a:spcPct val="100000"/>
              </a:lnSpc>
              <a:spcBef>
                <a:spcPts val="0"/>
              </a:spcBef>
              <a:spcAft>
                <a:spcPts val="0"/>
              </a:spcAft>
              <a:buClr>
                <a:schemeClr val="dk1"/>
              </a:buClr>
              <a:buSzPct val="100000"/>
              <a:buNone/>
              <a:defRPr sz="2100">
                <a:solidFill>
                  <a:schemeClr val="dk1"/>
                </a:solidFill>
              </a:defRPr>
            </a:lvl4pPr>
            <a:lvl5pPr lvl="4" algn="ctr">
              <a:lnSpc>
                <a:spcPct val="100000"/>
              </a:lnSpc>
              <a:spcBef>
                <a:spcPts val="0"/>
              </a:spcBef>
              <a:spcAft>
                <a:spcPts val="0"/>
              </a:spcAft>
              <a:buClr>
                <a:schemeClr val="dk1"/>
              </a:buClr>
              <a:buSzPct val="100000"/>
              <a:buNone/>
              <a:defRPr sz="2100">
                <a:solidFill>
                  <a:schemeClr val="dk1"/>
                </a:solidFill>
              </a:defRPr>
            </a:lvl5pPr>
            <a:lvl6pPr lvl="5" algn="ctr">
              <a:lnSpc>
                <a:spcPct val="100000"/>
              </a:lnSpc>
              <a:spcBef>
                <a:spcPts val="0"/>
              </a:spcBef>
              <a:spcAft>
                <a:spcPts val="0"/>
              </a:spcAft>
              <a:buClr>
                <a:schemeClr val="dk1"/>
              </a:buClr>
              <a:buSzPct val="100000"/>
              <a:buNone/>
              <a:defRPr sz="2100">
                <a:solidFill>
                  <a:schemeClr val="dk1"/>
                </a:solidFill>
              </a:defRPr>
            </a:lvl6pPr>
            <a:lvl7pPr lvl="6" algn="ctr">
              <a:lnSpc>
                <a:spcPct val="100000"/>
              </a:lnSpc>
              <a:spcBef>
                <a:spcPts val="0"/>
              </a:spcBef>
              <a:spcAft>
                <a:spcPts val="0"/>
              </a:spcAft>
              <a:buClr>
                <a:schemeClr val="dk1"/>
              </a:buClr>
              <a:buSzPct val="100000"/>
              <a:buNone/>
              <a:defRPr sz="2100">
                <a:solidFill>
                  <a:schemeClr val="dk1"/>
                </a:solidFill>
              </a:defRPr>
            </a:lvl7pPr>
            <a:lvl8pPr lvl="7" algn="ctr">
              <a:lnSpc>
                <a:spcPct val="100000"/>
              </a:lnSpc>
              <a:spcBef>
                <a:spcPts val="0"/>
              </a:spcBef>
              <a:spcAft>
                <a:spcPts val="0"/>
              </a:spcAft>
              <a:buClr>
                <a:schemeClr val="dk1"/>
              </a:buClr>
              <a:buSzPct val="100000"/>
              <a:buNone/>
              <a:defRPr sz="2100">
                <a:solidFill>
                  <a:schemeClr val="dk1"/>
                </a:solidFill>
              </a:defRPr>
            </a:lvl8pPr>
            <a:lvl9pPr lvl="8" algn="ctr">
              <a:lnSpc>
                <a:spcPct val="100000"/>
              </a:lnSpc>
              <a:spcBef>
                <a:spcPts val="0"/>
              </a:spcBef>
              <a:spcAft>
                <a:spcPts val="0"/>
              </a:spcAft>
              <a:buClr>
                <a:schemeClr val="dk1"/>
              </a:buClr>
              <a:buSzPct val="100000"/>
              <a:buNone/>
              <a:defRPr sz="2100">
                <a:solidFill>
                  <a:schemeClr val="dk1"/>
                </a:solidFill>
              </a:defRPr>
            </a:lvl9pPr>
          </a:lstStyle>
          <a:p>
            <a:endParaRPr/>
          </a:p>
        </p:txBody>
      </p:sp>
      <p:sp>
        <p:nvSpPr>
          <p:cNvPr id="44" name="Shape 4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5" name="Shape 45"/>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Clr>
                <a:schemeClr val="dk1"/>
              </a:buClr>
              <a:buSzPct val="100000"/>
              <a:buFont typeface="Oswald"/>
              <a:buNone/>
              <a:defRPr sz="2100">
                <a:solidFill>
                  <a:schemeClr val="dk1"/>
                </a:solidFill>
                <a:latin typeface="Oswald"/>
                <a:ea typeface="Oswald"/>
                <a:cs typeface="Oswald"/>
                <a:sym typeface="Oswald"/>
              </a:defRPr>
            </a:lvl1pPr>
          </a:lstStyle>
          <a:p>
            <a:endParaRPr/>
          </a:p>
        </p:txBody>
      </p:sp>
      <p:sp>
        <p:nvSpPr>
          <p:cNvPr id="48" name="Shape 4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Font typeface="Oswald"/>
              <a:buNone/>
              <a:defRPr sz="3000">
                <a:solidFill>
                  <a:schemeClr val="dk1"/>
                </a:solidFill>
                <a:latin typeface="Oswald"/>
                <a:ea typeface="Oswald"/>
                <a:cs typeface="Oswald"/>
                <a:sym typeface="Oswald"/>
              </a:defRPr>
            </a:lvl1pPr>
            <a:lvl2pPr lvl="1">
              <a:spcBef>
                <a:spcPts val="0"/>
              </a:spcBef>
              <a:buClr>
                <a:schemeClr val="dk1"/>
              </a:buClr>
              <a:buSzPct val="100000"/>
              <a:buFont typeface="Oswald"/>
              <a:buNone/>
              <a:defRPr sz="3000">
                <a:solidFill>
                  <a:schemeClr val="dk1"/>
                </a:solidFill>
                <a:latin typeface="Oswald"/>
                <a:ea typeface="Oswald"/>
                <a:cs typeface="Oswald"/>
                <a:sym typeface="Oswald"/>
              </a:defRPr>
            </a:lvl2pPr>
            <a:lvl3pPr lvl="2">
              <a:spcBef>
                <a:spcPts val="0"/>
              </a:spcBef>
              <a:buClr>
                <a:schemeClr val="dk1"/>
              </a:buClr>
              <a:buSzPct val="100000"/>
              <a:buFont typeface="Oswald"/>
              <a:buNone/>
              <a:defRPr sz="3000">
                <a:solidFill>
                  <a:schemeClr val="dk1"/>
                </a:solidFill>
                <a:latin typeface="Oswald"/>
                <a:ea typeface="Oswald"/>
                <a:cs typeface="Oswald"/>
                <a:sym typeface="Oswald"/>
              </a:defRPr>
            </a:lvl3pPr>
            <a:lvl4pPr lvl="3">
              <a:spcBef>
                <a:spcPts val="0"/>
              </a:spcBef>
              <a:buClr>
                <a:schemeClr val="dk1"/>
              </a:buClr>
              <a:buSzPct val="100000"/>
              <a:buFont typeface="Oswald"/>
              <a:buNone/>
              <a:defRPr sz="3000">
                <a:solidFill>
                  <a:schemeClr val="dk1"/>
                </a:solidFill>
                <a:latin typeface="Oswald"/>
                <a:ea typeface="Oswald"/>
                <a:cs typeface="Oswald"/>
                <a:sym typeface="Oswald"/>
              </a:defRPr>
            </a:lvl4pPr>
            <a:lvl5pPr lvl="4">
              <a:spcBef>
                <a:spcPts val="0"/>
              </a:spcBef>
              <a:buClr>
                <a:schemeClr val="dk1"/>
              </a:buClr>
              <a:buSzPct val="100000"/>
              <a:buFont typeface="Oswald"/>
              <a:buNone/>
              <a:defRPr sz="3000">
                <a:solidFill>
                  <a:schemeClr val="dk1"/>
                </a:solidFill>
                <a:latin typeface="Oswald"/>
                <a:ea typeface="Oswald"/>
                <a:cs typeface="Oswald"/>
                <a:sym typeface="Oswald"/>
              </a:defRPr>
            </a:lvl5pPr>
            <a:lvl6pPr lvl="5">
              <a:spcBef>
                <a:spcPts val="0"/>
              </a:spcBef>
              <a:buClr>
                <a:schemeClr val="dk1"/>
              </a:buClr>
              <a:buSzPct val="100000"/>
              <a:buFont typeface="Oswald"/>
              <a:buNone/>
              <a:defRPr sz="3000">
                <a:solidFill>
                  <a:schemeClr val="dk1"/>
                </a:solidFill>
                <a:latin typeface="Oswald"/>
                <a:ea typeface="Oswald"/>
                <a:cs typeface="Oswald"/>
                <a:sym typeface="Oswald"/>
              </a:defRPr>
            </a:lvl6pPr>
            <a:lvl7pPr lvl="6">
              <a:spcBef>
                <a:spcPts val="0"/>
              </a:spcBef>
              <a:buClr>
                <a:schemeClr val="dk1"/>
              </a:buClr>
              <a:buSzPct val="100000"/>
              <a:buFont typeface="Oswald"/>
              <a:buNone/>
              <a:defRPr sz="3000">
                <a:solidFill>
                  <a:schemeClr val="dk1"/>
                </a:solidFill>
                <a:latin typeface="Oswald"/>
                <a:ea typeface="Oswald"/>
                <a:cs typeface="Oswald"/>
                <a:sym typeface="Oswald"/>
              </a:defRPr>
            </a:lvl7pPr>
            <a:lvl8pPr lvl="7">
              <a:spcBef>
                <a:spcPts val="0"/>
              </a:spcBef>
              <a:buClr>
                <a:schemeClr val="dk1"/>
              </a:buClr>
              <a:buSzPct val="100000"/>
              <a:buFont typeface="Oswald"/>
              <a:buNone/>
              <a:defRPr sz="3000">
                <a:solidFill>
                  <a:schemeClr val="dk1"/>
                </a:solidFill>
                <a:latin typeface="Oswald"/>
                <a:ea typeface="Oswald"/>
                <a:cs typeface="Oswald"/>
                <a:sym typeface="Oswald"/>
              </a:defRPr>
            </a:lvl8pPr>
            <a:lvl9pPr lvl="8">
              <a:spcBef>
                <a:spcPts val="0"/>
              </a:spcBef>
              <a:buClr>
                <a:schemeClr val="dk1"/>
              </a:buClr>
              <a:buSzPct val="100000"/>
              <a:buFont typeface="Oswald"/>
              <a:buNone/>
              <a:defRPr sz="3000">
                <a:solidFill>
                  <a:schemeClr val="dk1"/>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accent3"/>
              </a:buClr>
              <a:buSzPct val="100000"/>
              <a:buFont typeface="Average"/>
              <a:defRPr sz="1800">
                <a:solidFill>
                  <a:schemeClr val="accent3"/>
                </a:solidFill>
                <a:latin typeface="Average"/>
                <a:ea typeface="Average"/>
                <a:cs typeface="Average"/>
                <a:sym typeface="Average"/>
              </a:defRPr>
            </a:lvl1pPr>
            <a:lvl2pPr lvl="1">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2pPr>
            <a:lvl3pPr lvl="2">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3pPr>
            <a:lvl4pPr lvl="3">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4pPr>
            <a:lvl5pPr lvl="4">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5pPr>
            <a:lvl6pPr lvl="5">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6pPr>
            <a:lvl7pPr lvl="6">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7pPr>
            <a:lvl8pPr lvl="7">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8pPr>
            <a:lvl9pPr lvl="8">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9pPr>
          </a:lstStyle>
          <a:p>
            <a:endParaRPr/>
          </a:p>
        </p:txBody>
      </p:sp>
      <p:sp>
        <p:nvSpPr>
          <p:cNvPr id="8" name="Shape 8"/>
          <p:cNvSpPr txBox="1">
            <a:spLocks noGrp="1"/>
          </p:cNvSpPr>
          <p:nvPr>
            <p:ph type="sldNum" idx="12"/>
          </p:nvPr>
        </p:nvSpPr>
        <p:spPr>
          <a:xfrm>
            <a:off x="8490250" y="4681009"/>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accent3"/>
                </a:solidFill>
                <a:latin typeface="Average"/>
                <a:ea typeface="Average"/>
                <a:cs typeface="Average"/>
                <a:sym typeface="Average"/>
              </a:rPr>
              <a:t>‹#›</a:t>
            </a:fld>
            <a:endParaRPr lang="en" sz="1000">
              <a:solidFill>
                <a:schemeClr val="accent3"/>
              </a:solidFill>
              <a:latin typeface="Average"/>
              <a:ea typeface="Average"/>
              <a:cs typeface="Average"/>
              <a:sym typeface="Average"/>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sites.google.com/a/tarawera.school.nz/senior-physical-education/l1-anatomy"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8.jpg"/><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3" Type="http://schemas.openxmlformats.org/officeDocument/2006/relationships/hyperlink" Target="https://sites.google.com/a/tarawera.school.nz/senior-physical-education/l2-biomechanics"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youtube.com/v/p2_7AqOnNOc"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padlet.com/kelly_ross/avfjiz44949z"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hyperlink" Target="https://create.kahoot.it/#quiz/99282e38-f867-4ea4-b220-de01536897f0"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sites.google.com/a/tarawera.school.nz/senior-physical-education/home"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hyperlink" Target="https://docs.google.com/a/tarawera.school.nz/forms/d/1JAyQ43vs-d5eXeQgrqDVIQXTHzobWsupLZNHfbdm4AE/edit#responses"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5.jpg"/><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671257" y="990800"/>
            <a:ext cx="7801500" cy="1730100"/>
          </a:xfrm>
          <a:prstGeom prst="rect">
            <a:avLst/>
          </a:prstGeom>
        </p:spPr>
        <p:txBody>
          <a:bodyPr lIns="91425" tIns="91425" rIns="91425" bIns="91425" anchor="b" anchorCtr="0">
            <a:noAutofit/>
          </a:bodyPr>
          <a:lstStyle/>
          <a:p>
            <a:pPr lvl="0">
              <a:spcBef>
                <a:spcPts val="0"/>
              </a:spcBef>
              <a:buNone/>
            </a:pPr>
            <a:r>
              <a:rPr lang="en">
                <a:solidFill>
                  <a:srgbClr val="000000"/>
                </a:solidFill>
              </a:rPr>
              <a:t>Teaching Senior Physical Education in a Modern Learning Environment</a:t>
            </a:r>
          </a:p>
        </p:txBody>
      </p:sp>
      <p:sp>
        <p:nvSpPr>
          <p:cNvPr id="60" name="Shape 60"/>
          <p:cNvSpPr txBox="1">
            <a:spLocks noGrp="1"/>
          </p:cNvSpPr>
          <p:nvPr>
            <p:ph type="subTitle" idx="1"/>
          </p:nvPr>
        </p:nvSpPr>
        <p:spPr>
          <a:xfrm>
            <a:off x="671250" y="3277525"/>
            <a:ext cx="7801500" cy="792600"/>
          </a:xfrm>
          <a:prstGeom prst="rect">
            <a:avLst/>
          </a:prstGeom>
          <a:ln>
            <a:noFill/>
          </a:ln>
        </p:spPr>
        <p:txBody>
          <a:bodyPr lIns="91425" tIns="91425" rIns="91425" bIns="91425" anchor="t" anchorCtr="0">
            <a:noAutofit/>
          </a:bodyPr>
          <a:lstStyle/>
          <a:p>
            <a:pPr lvl="0" rtl="0">
              <a:spcBef>
                <a:spcPts val="0"/>
              </a:spcBef>
              <a:buNone/>
            </a:pPr>
            <a:r>
              <a:rPr lang="en">
                <a:solidFill>
                  <a:srgbClr val="000000"/>
                </a:solidFill>
              </a:rPr>
              <a:t>Kelly Ross and Cameron McMillian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Practical based teaching</a:t>
            </a:r>
          </a:p>
        </p:txBody>
      </p:sp>
      <p:sp>
        <p:nvSpPr>
          <p:cNvPr id="120" name="Shape 12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buClr>
                <a:srgbClr val="000000"/>
              </a:buClr>
            </a:pPr>
            <a:r>
              <a:rPr lang="en">
                <a:solidFill>
                  <a:srgbClr val="000000"/>
                </a:solidFill>
              </a:rPr>
              <a:t>Full day academy at level 1</a:t>
            </a:r>
          </a:p>
          <a:p>
            <a:pPr marL="457200" lvl="0" indent="-228600" rtl="0">
              <a:spcBef>
                <a:spcPts val="0"/>
              </a:spcBef>
              <a:buClr>
                <a:srgbClr val="000000"/>
              </a:buClr>
            </a:pPr>
            <a:r>
              <a:rPr lang="en">
                <a:solidFill>
                  <a:srgbClr val="000000"/>
                </a:solidFill>
              </a:rPr>
              <a:t>3 x 90min blocks</a:t>
            </a:r>
          </a:p>
          <a:p>
            <a:pPr marL="457200" lvl="0" indent="-228600" rtl="0">
              <a:spcBef>
                <a:spcPts val="0"/>
              </a:spcBef>
              <a:buClr>
                <a:srgbClr val="000000"/>
              </a:buClr>
            </a:pPr>
            <a:r>
              <a:rPr lang="en">
                <a:solidFill>
                  <a:srgbClr val="000000"/>
                </a:solidFill>
              </a:rPr>
              <a:t>First 2 blocks - all practical</a:t>
            </a:r>
          </a:p>
          <a:p>
            <a:pPr marL="457200" lvl="0" indent="-228600" rtl="0">
              <a:spcBef>
                <a:spcPts val="0"/>
              </a:spcBef>
              <a:buClr>
                <a:srgbClr val="000000"/>
              </a:buClr>
            </a:pPr>
            <a:r>
              <a:rPr lang="en">
                <a:solidFill>
                  <a:srgbClr val="000000"/>
                </a:solidFill>
              </a:rPr>
              <a:t>Teach all theory concepts within a practical setting - physiology, biomechanics, anatomy.</a:t>
            </a:r>
          </a:p>
          <a:p>
            <a:pPr marL="457200" lvl="0" indent="-228600" rtl="0">
              <a:spcBef>
                <a:spcPts val="0"/>
              </a:spcBef>
              <a:buClr>
                <a:srgbClr val="000000"/>
              </a:buClr>
            </a:pPr>
            <a:r>
              <a:rPr lang="en">
                <a:solidFill>
                  <a:srgbClr val="000000"/>
                </a:solidFill>
              </a:rPr>
              <a:t>Reinforced in block 3 using the </a:t>
            </a:r>
            <a:r>
              <a:rPr lang="en" u="sng">
                <a:solidFill>
                  <a:srgbClr val="000000"/>
                </a:solidFill>
                <a:hlinkClick r:id="rId3"/>
              </a:rPr>
              <a:t>website</a:t>
            </a:r>
          </a:p>
          <a:p>
            <a:pPr lvl="0">
              <a:spcBef>
                <a:spcPts val="0"/>
              </a:spcBef>
              <a:buNone/>
            </a:pPr>
            <a:endParaRPr>
              <a:solidFill>
                <a:srgbClr val="000000"/>
              </a:solidFill>
            </a:endParaRPr>
          </a:p>
        </p:txBody>
      </p:sp>
      <p:pic>
        <p:nvPicPr>
          <p:cNvPr id="121" name="Shape 121" descr="IMG_1400.JPG"/>
          <p:cNvPicPr preferRelativeResize="0"/>
          <p:nvPr/>
        </p:nvPicPr>
        <p:blipFill>
          <a:blip r:embed="rId4">
            <a:alphaModFix/>
          </a:blip>
          <a:stretch>
            <a:fillRect/>
          </a:stretch>
        </p:blipFill>
        <p:spPr>
          <a:xfrm>
            <a:off x="5754649" y="2586725"/>
            <a:ext cx="1799000" cy="2398625"/>
          </a:xfrm>
          <a:prstGeom prst="rect">
            <a:avLst/>
          </a:prstGeom>
          <a:noFill/>
          <a:ln>
            <a:noFill/>
          </a:ln>
        </p:spPr>
      </p:pic>
      <p:pic>
        <p:nvPicPr>
          <p:cNvPr id="122" name="Shape 122" descr="IMG_1489.JPG"/>
          <p:cNvPicPr preferRelativeResize="0"/>
          <p:nvPr/>
        </p:nvPicPr>
        <p:blipFill>
          <a:blip r:embed="rId5">
            <a:alphaModFix/>
          </a:blip>
          <a:stretch>
            <a:fillRect/>
          </a:stretch>
        </p:blipFill>
        <p:spPr>
          <a:xfrm>
            <a:off x="1780525" y="3139624"/>
            <a:ext cx="2460974" cy="184572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Theory content - any place, any pace, anytime</a:t>
            </a:r>
          </a:p>
        </p:txBody>
      </p:sp>
      <p:sp>
        <p:nvSpPr>
          <p:cNvPr id="128" name="Shape 12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u="sng">
                <a:solidFill>
                  <a:srgbClr val="000000"/>
                </a:solidFill>
                <a:hlinkClick r:id="rId3"/>
              </a:rPr>
              <a:t>Tarawera High School Physical Education website - 2016</a:t>
            </a:r>
          </a:p>
          <a:p>
            <a:pPr marL="457200" lvl="0" indent="-228600" rtl="0">
              <a:spcBef>
                <a:spcPts val="0"/>
              </a:spcBef>
              <a:buClr>
                <a:srgbClr val="000000"/>
              </a:buClr>
            </a:pPr>
            <a:r>
              <a:rPr lang="en">
                <a:solidFill>
                  <a:srgbClr val="000000"/>
                </a:solidFill>
              </a:rPr>
              <a:t>Working document</a:t>
            </a:r>
          </a:p>
          <a:p>
            <a:pPr marL="457200" lvl="0" indent="-228600" rtl="0">
              <a:spcBef>
                <a:spcPts val="0"/>
              </a:spcBef>
              <a:buClr>
                <a:srgbClr val="000000"/>
              </a:buClr>
            </a:pPr>
            <a:r>
              <a:rPr lang="en">
                <a:solidFill>
                  <a:srgbClr val="000000"/>
                </a:solidFill>
              </a:rPr>
              <a:t>Ideally by 2017 small modifications may be needed but will remain as is</a:t>
            </a:r>
          </a:p>
          <a:p>
            <a:pPr marL="457200" lvl="0" indent="-228600" rtl="0">
              <a:spcBef>
                <a:spcPts val="0"/>
              </a:spcBef>
              <a:buClr>
                <a:srgbClr val="000000"/>
              </a:buClr>
            </a:pPr>
            <a:r>
              <a:rPr lang="en">
                <a:solidFill>
                  <a:srgbClr val="000000"/>
                </a:solidFill>
              </a:rPr>
              <a:t>All content for the year is accessible on the website</a:t>
            </a:r>
            <a:br>
              <a:rPr lang="en">
                <a:solidFill>
                  <a:srgbClr val="000000"/>
                </a:solidFill>
              </a:rPr>
            </a:br>
            <a:r>
              <a:rPr lang="en">
                <a:solidFill>
                  <a:srgbClr val="000000"/>
                </a:solidFill>
              </a:rPr>
              <a:t>	</a:t>
            </a:r>
            <a:r>
              <a:rPr lang="en" sz="1400" b="1">
                <a:solidFill>
                  <a:srgbClr val="000000"/>
                </a:solidFill>
              </a:rPr>
              <a:t>Level 1 Responses	</a:t>
            </a:r>
            <a:r>
              <a:rPr lang="en">
                <a:solidFill>
                  <a:srgbClr val="000000"/>
                </a:solidFill>
              </a:rPr>
              <a:t>							</a:t>
            </a:r>
            <a:r>
              <a:rPr lang="en" sz="1400" b="1">
                <a:solidFill>
                  <a:srgbClr val="000000"/>
                </a:solidFill>
              </a:rPr>
              <a:t>Level 2 and 3 Responses</a:t>
            </a:r>
          </a:p>
          <a:p>
            <a:pPr lvl="0" rtl="0">
              <a:spcBef>
                <a:spcPts val="0"/>
              </a:spcBef>
              <a:buNone/>
            </a:pPr>
            <a:endParaRPr>
              <a:solidFill>
                <a:srgbClr val="000000"/>
              </a:solidFill>
            </a:endParaRPr>
          </a:p>
          <a:p>
            <a:pPr lvl="0">
              <a:spcBef>
                <a:spcPts val="0"/>
              </a:spcBef>
              <a:buNone/>
            </a:pPr>
            <a:endParaRPr>
              <a:solidFill>
                <a:srgbClr val="000000"/>
              </a:solidFill>
            </a:endParaRPr>
          </a:p>
        </p:txBody>
      </p:sp>
      <p:pic>
        <p:nvPicPr>
          <p:cNvPr id="129" name="Shape 129" descr="L1 student voice.PNG"/>
          <p:cNvPicPr preferRelativeResize="0"/>
          <p:nvPr/>
        </p:nvPicPr>
        <p:blipFill>
          <a:blip r:embed="rId4">
            <a:alphaModFix/>
          </a:blip>
          <a:stretch>
            <a:fillRect/>
          </a:stretch>
        </p:blipFill>
        <p:spPr>
          <a:xfrm>
            <a:off x="190800" y="3105475"/>
            <a:ext cx="4196025" cy="1976475"/>
          </a:xfrm>
          <a:prstGeom prst="rect">
            <a:avLst/>
          </a:prstGeom>
          <a:noFill/>
          <a:ln>
            <a:noFill/>
          </a:ln>
        </p:spPr>
      </p:pic>
      <p:pic>
        <p:nvPicPr>
          <p:cNvPr id="130" name="Shape 130" descr="L2-3 student voice.PNG"/>
          <p:cNvPicPr preferRelativeResize="0"/>
          <p:nvPr/>
        </p:nvPicPr>
        <p:blipFill>
          <a:blip r:embed="rId5">
            <a:alphaModFix/>
          </a:blip>
          <a:stretch>
            <a:fillRect/>
          </a:stretch>
        </p:blipFill>
        <p:spPr>
          <a:xfrm>
            <a:off x="4707592" y="3105474"/>
            <a:ext cx="4342782" cy="19764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Use of technology</a:t>
            </a:r>
          </a:p>
          <a:p>
            <a:pPr lvl="0">
              <a:spcBef>
                <a:spcPts val="0"/>
              </a:spcBef>
              <a:buNone/>
            </a:pPr>
            <a:endParaRPr/>
          </a:p>
        </p:txBody>
      </p:sp>
      <p:sp>
        <p:nvSpPr>
          <p:cNvPr id="136" name="Shape 13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spcBef>
                <a:spcPts val="0"/>
              </a:spcBef>
              <a:buNone/>
            </a:pPr>
            <a:r>
              <a:rPr lang="en" b="1">
                <a:solidFill>
                  <a:srgbClr val="000000"/>
                </a:solidFill>
              </a:rPr>
              <a:t>Website</a:t>
            </a:r>
            <a:br>
              <a:rPr lang="en" b="1">
                <a:solidFill>
                  <a:srgbClr val="000000"/>
                </a:solidFill>
              </a:rPr>
            </a:br>
            <a:r>
              <a:rPr lang="en">
                <a:solidFill>
                  <a:srgbClr val="000000"/>
                </a:solidFill>
              </a:rPr>
              <a:t>- Youtube clips</a:t>
            </a:r>
            <a:br>
              <a:rPr lang="en">
                <a:solidFill>
                  <a:srgbClr val="000000"/>
                </a:solidFill>
              </a:rPr>
            </a:br>
            <a:r>
              <a:rPr lang="en">
                <a:solidFill>
                  <a:srgbClr val="000000"/>
                </a:solidFill>
              </a:rPr>
              <a:t>- Other useful websites/games</a:t>
            </a:r>
            <a:br>
              <a:rPr lang="en">
                <a:solidFill>
                  <a:srgbClr val="000000"/>
                </a:solidFill>
              </a:rPr>
            </a:br>
            <a:r>
              <a:rPr lang="en">
                <a:solidFill>
                  <a:srgbClr val="000000"/>
                </a:solidFill>
              </a:rPr>
              <a:t>- Padlet</a:t>
            </a:r>
            <a:br>
              <a:rPr lang="en">
                <a:solidFill>
                  <a:srgbClr val="000000"/>
                </a:solidFill>
              </a:rPr>
            </a:br>
            <a:r>
              <a:rPr lang="en">
                <a:solidFill>
                  <a:srgbClr val="000000"/>
                </a:solidFill>
              </a:rPr>
              <a:t>- Quizlet</a:t>
            </a:r>
            <a:br>
              <a:rPr lang="en">
                <a:solidFill>
                  <a:srgbClr val="000000"/>
                </a:solidFill>
              </a:rPr>
            </a:br>
            <a:r>
              <a:rPr lang="en">
                <a:solidFill>
                  <a:srgbClr val="000000"/>
                </a:solidFill>
              </a:rPr>
              <a:t>- Screencastify</a:t>
            </a:r>
          </a:p>
          <a:p>
            <a:pPr lvl="0" rtl="0">
              <a:spcBef>
                <a:spcPts val="0"/>
              </a:spcBef>
              <a:buNone/>
            </a:pPr>
            <a:r>
              <a:rPr lang="en" b="1">
                <a:solidFill>
                  <a:srgbClr val="000000"/>
                </a:solidFill>
              </a:rPr>
              <a:t>I-pads</a:t>
            </a:r>
            <a:br>
              <a:rPr lang="en" b="1">
                <a:solidFill>
                  <a:srgbClr val="000000"/>
                </a:solidFill>
              </a:rPr>
            </a:br>
            <a:r>
              <a:rPr lang="en">
                <a:solidFill>
                  <a:srgbClr val="000000"/>
                </a:solidFill>
              </a:rPr>
              <a:t>- PE Geek workshop</a:t>
            </a:r>
          </a:p>
          <a:p>
            <a:pPr lvl="0" rtl="0">
              <a:spcBef>
                <a:spcPts val="0"/>
              </a:spcBef>
              <a:buNone/>
            </a:pPr>
            <a:r>
              <a:rPr lang="en" b="1">
                <a:solidFill>
                  <a:srgbClr val="000000"/>
                </a:solidFill>
              </a:rPr>
              <a:t>Go Pro’s</a:t>
            </a:r>
            <a:br>
              <a:rPr lang="en" b="1">
                <a:solidFill>
                  <a:srgbClr val="000000"/>
                </a:solidFill>
              </a:rPr>
            </a:br>
            <a:r>
              <a:rPr lang="en">
                <a:solidFill>
                  <a:srgbClr val="000000"/>
                </a:solidFill>
              </a:rPr>
              <a:t>- Students can ‘play’</a:t>
            </a:r>
            <a:r>
              <a:rPr lang="en" b="1">
                <a:solidFill>
                  <a:srgbClr val="000000"/>
                </a:solidFill>
              </a:rPr>
              <a:t/>
            </a:r>
            <a:br>
              <a:rPr lang="en" b="1">
                <a:solidFill>
                  <a:srgbClr val="000000"/>
                </a:solidFill>
              </a:rPr>
            </a:br>
            <a:endParaRPr lang="en" b="1">
              <a:solidFill>
                <a:srgbClr val="000000"/>
              </a:solidFill>
            </a:endParaRPr>
          </a:p>
        </p:txBody>
      </p:sp>
      <p:pic>
        <p:nvPicPr>
          <p:cNvPr id="137" name="Shape 137" descr="IMG_1248.JPG"/>
          <p:cNvPicPr preferRelativeResize="0"/>
          <p:nvPr/>
        </p:nvPicPr>
        <p:blipFill>
          <a:blip r:embed="rId3">
            <a:alphaModFix/>
          </a:blip>
          <a:stretch>
            <a:fillRect/>
          </a:stretch>
        </p:blipFill>
        <p:spPr>
          <a:xfrm>
            <a:off x="4165400" y="1449475"/>
            <a:ext cx="4159225" cy="3119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Team Teaching and using the MLE</a:t>
            </a:r>
          </a:p>
        </p:txBody>
      </p:sp>
      <p:sp>
        <p:nvSpPr>
          <p:cNvPr id="143" name="Shape 14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solidFill>
                <a:srgbClr val="000000"/>
              </a:solidFill>
            </a:endParaRPr>
          </a:p>
        </p:txBody>
      </p:sp>
      <p:sp>
        <p:nvSpPr>
          <p:cNvPr id="144" name="Shape 144" descr="Physical Education in MLE" title="PENZ">
            <a:hlinkClick r:id="rId3"/>
          </p:cNvPr>
          <p:cNvSpPr/>
          <p:nvPr/>
        </p:nvSpPr>
        <p:spPr>
          <a:xfrm>
            <a:off x="2065649" y="1152475"/>
            <a:ext cx="5012700" cy="3759525"/>
          </a:xfrm>
          <a:prstGeom prst="rect">
            <a:avLst/>
          </a:prstGeom>
          <a:blipFill>
            <a:blip r:embed="rId4">
              <a:alphaModFix/>
            </a:blip>
            <a:stretch>
              <a:fillRect/>
            </a:stretch>
          </a:blipFill>
          <a:ln>
            <a:noFill/>
          </a:ln>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endParaRPr/>
          </a:p>
        </p:txBody>
      </p:sp>
      <p:sp>
        <p:nvSpPr>
          <p:cNvPr id="150" name="Shape 15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p:txBody>
      </p:sp>
      <p:pic>
        <p:nvPicPr>
          <p:cNvPr id="151" name="Shape 151" descr="Student voice 2.PNG"/>
          <p:cNvPicPr preferRelativeResize="0"/>
          <p:nvPr/>
        </p:nvPicPr>
        <p:blipFill>
          <a:blip r:embed="rId3">
            <a:alphaModFix/>
          </a:blip>
          <a:stretch>
            <a:fillRect/>
          </a:stretch>
        </p:blipFill>
        <p:spPr>
          <a:xfrm>
            <a:off x="1413317" y="0"/>
            <a:ext cx="6317365" cy="5143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What could you do?</a:t>
            </a:r>
          </a:p>
        </p:txBody>
      </p:sp>
      <p:sp>
        <p:nvSpPr>
          <p:cNvPr id="157" name="Shape 15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endParaRPr>
              <a:solidFill>
                <a:srgbClr val="000000"/>
              </a:solidFill>
            </a:endParaRPr>
          </a:p>
          <a:p>
            <a:pPr lvl="0" algn="ctr" rtl="0">
              <a:spcBef>
                <a:spcPts val="0"/>
              </a:spcBef>
              <a:buNone/>
            </a:pPr>
            <a:endParaRPr>
              <a:solidFill>
                <a:srgbClr val="000000"/>
              </a:solidFill>
            </a:endParaRPr>
          </a:p>
          <a:p>
            <a:pPr lvl="0" algn="ctr">
              <a:spcBef>
                <a:spcPts val="0"/>
              </a:spcBef>
              <a:buNone/>
            </a:pPr>
            <a:endParaRPr>
              <a:solidFill>
                <a:srgbClr val="000000"/>
              </a:solidFill>
            </a:endParaRPr>
          </a:p>
        </p:txBody>
      </p:sp>
      <p:pic>
        <p:nvPicPr>
          <p:cNvPr id="158" name="Shape 158" descr="Padlet.png">
            <a:hlinkClick r:id="rId3"/>
          </p:cNvPr>
          <p:cNvPicPr preferRelativeResize="0"/>
          <p:nvPr/>
        </p:nvPicPr>
        <p:blipFill>
          <a:blip r:embed="rId4">
            <a:alphaModFix/>
          </a:blip>
          <a:stretch>
            <a:fillRect/>
          </a:stretch>
        </p:blipFill>
        <p:spPr>
          <a:xfrm>
            <a:off x="1872012" y="953000"/>
            <a:ext cx="5399975" cy="39910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Useful apps/sites/tools</a:t>
            </a:r>
          </a:p>
        </p:txBody>
      </p:sp>
      <p:sp>
        <p:nvSpPr>
          <p:cNvPr id="164" name="Shape 16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solidFill>
                  <a:srgbClr val="000000"/>
                </a:solidFill>
              </a:rPr>
              <a:t>                   </a:t>
            </a:r>
            <a:br>
              <a:rPr lang="en">
                <a:solidFill>
                  <a:srgbClr val="000000"/>
                </a:solidFill>
              </a:rPr>
            </a:br>
            <a:r>
              <a:rPr lang="en">
                <a:solidFill>
                  <a:srgbClr val="000000"/>
                </a:solidFill>
              </a:rPr>
              <a:t>                                                                                                  </a:t>
            </a:r>
          </a:p>
          <a:p>
            <a:pPr lvl="0">
              <a:spcBef>
                <a:spcPts val="0"/>
              </a:spcBef>
              <a:buNone/>
            </a:pPr>
            <a:r>
              <a:rPr lang="en">
                <a:solidFill>
                  <a:srgbClr val="000000"/>
                </a:solidFill>
              </a:rPr>
              <a:t>                                </a:t>
            </a:r>
            <a:br>
              <a:rPr lang="en">
                <a:solidFill>
                  <a:srgbClr val="000000"/>
                </a:solidFill>
              </a:rPr>
            </a:br>
            <a:r>
              <a:rPr lang="en">
                <a:solidFill>
                  <a:srgbClr val="000000"/>
                </a:solidFill>
              </a:rPr>
              <a:t>                              </a:t>
            </a:r>
          </a:p>
          <a:p>
            <a:pPr lvl="0">
              <a:spcBef>
                <a:spcPts val="0"/>
              </a:spcBef>
              <a:buNone/>
            </a:pPr>
            <a:endParaRPr>
              <a:solidFill>
                <a:srgbClr val="000000"/>
              </a:solidFill>
            </a:endParaRPr>
          </a:p>
          <a:p>
            <a:pPr lvl="0">
              <a:spcBef>
                <a:spcPts val="0"/>
              </a:spcBef>
              <a:buNone/>
            </a:pPr>
            <a:r>
              <a:rPr lang="en">
                <a:solidFill>
                  <a:srgbClr val="000000"/>
                </a:solidFill>
              </a:rPr>
              <a:t>                  </a:t>
            </a:r>
          </a:p>
          <a:p>
            <a:pPr lvl="0">
              <a:spcBef>
                <a:spcPts val="0"/>
              </a:spcBef>
              <a:buNone/>
            </a:pPr>
            <a:r>
              <a:rPr lang="en">
                <a:solidFill>
                  <a:srgbClr val="000000"/>
                </a:solidFill>
              </a:rPr>
              <a:t>                   </a:t>
            </a:r>
          </a:p>
          <a:p>
            <a:pPr lvl="0">
              <a:spcBef>
                <a:spcPts val="0"/>
              </a:spcBef>
              <a:buNone/>
            </a:pPr>
            <a:endParaRPr>
              <a:solidFill>
                <a:srgbClr val="000000"/>
              </a:solidFill>
            </a:endParaRPr>
          </a:p>
        </p:txBody>
      </p:sp>
      <p:pic>
        <p:nvPicPr>
          <p:cNvPr id="165" name="Shape 165" descr="padlet_logo_jit.png"/>
          <p:cNvPicPr preferRelativeResize="0"/>
          <p:nvPr/>
        </p:nvPicPr>
        <p:blipFill>
          <a:blip r:embed="rId3">
            <a:alphaModFix/>
          </a:blip>
          <a:stretch>
            <a:fillRect/>
          </a:stretch>
        </p:blipFill>
        <p:spPr>
          <a:xfrm>
            <a:off x="493524" y="1017725"/>
            <a:ext cx="992480" cy="1033976"/>
          </a:xfrm>
          <a:prstGeom prst="rect">
            <a:avLst/>
          </a:prstGeom>
          <a:noFill/>
          <a:ln>
            <a:noFill/>
          </a:ln>
        </p:spPr>
      </p:pic>
      <p:pic>
        <p:nvPicPr>
          <p:cNvPr id="166" name="Shape 166" descr="Quizlet-logo.jpg"/>
          <p:cNvPicPr preferRelativeResize="0"/>
          <p:nvPr/>
        </p:nvPicPr>
        <p:blipFill>
          <a:blip r:embed="rId4">
            <a:alphaModFix/>
          </a:blip>
          <a:stretch>
            <a:fillRect/>
          </a:stretch>
        </p:blipFill>
        <p:spPr>
          <a:xfrm>
            <a:off x="493525" y="2140600"/>
            <a:ext cx="1579869" cy="572699"/>
          </a:xfrm>
          <a:prstGeom prst="rect">
            <a:avLst/>
          </a:prstGeom>
          <a:noFill/>
          <a:ln>
            <a:noFill/>
          </a:ln>
        </p:spPr>
      </p:pic>
      <p:pic>
        <p:nvPicPr>
          <p:cNvPr id="167" name="Shape 167" descr="screencastify logo.jpg"/>
          <p:cNvPicPr preferRelativeResize="0"/>
          <p:nvPr/>
        </p:nvPicPr>
        <p:blipFill>
          <a:blip r:embed="rId5">
            <a:alphaModFix/>
          </a:blip>
          <a:stretch>
            <a:fillRect/>
          </a:stretch>
        </p:blipFill>
        <p:spPr>
          <a:xfrm>
            <a:off x="493525" y="2879550"/>
            <a:ext cx="890875" cy="890875"/>
          </a:xfrm>
          <a:prstGeom prst="rect">
            <a:avLst/>
          </a:prstGeom>
          <a:noFill/>
          <a:ln>
            <a:noFill/>
          </a:ln>
        </p:spPr>
      </p:pic>
      <p:pic>
        <p:nvPicPr>
          <p:cNvPr id="168" name="Shape 168" descr="Youtube_Logo.png"/>
          <p:cNvPicPr preferRelativeResize="0"/>
          <p:nvPr/>
        </p:nvPicPr>
        <p:blipFill>
          <a:blip r:embed="rId6">
            <a:alphaModFix/>
          </a:blip>
          <a:stretch>
            <a:fillRect/>
          </a:stretch>
        </p:blipFill>
        <p:spPr>
          <a:xfrm>
            <a:off x="493525" y="3936675"/>
            <a:ext cx="890875" cy="890875"/>
          </a:xfrm>
          <a:prstGeom prst="rect">
            <a:avLst/>
          </a:prstGeom>
          <a:noFill/>
          <a:ln>
            <a:noFill/>
          </a:ln>
        </p:spPr>
      </p:pic>
      <p:pic>
        <p:nvPicPr>
          <p:cNvPr id="169" name="Shape 169" descr="icon175x175.jpeg"/>
          <p:cNvPicPr preferRelativeResize="0"/>
          <p:nvPr/>
        </p:nvPicPr>
        <p:blipFill>
          <a:blip r:embed="rId7">
            <a:alphaModFix/>
          </a:blip>
          <a:stretch>
            <a:fillRect/>
          </a:stretch>
        </p:blipFill>
        <p:spPr>
          <a:xfrm>
            <a:off x="4739750" y="1413825"/>
            <a:ext cx="826224" cy="826248"/>
          </a:xfrm>
          <a:prstGeom prst="rect">
            <a:avLst/>
          </a:prstGeom>
          <a:noFill/>
          <a:ln>
            <a:noFill/>
          </a:ln>
        </p:spPr>
      </p:pic>
      <p:sp>
        <p:nvSpPr>
          <p:cNvPr id="170" name="Shape 170"/>
          <p:cNvSpPr txBox="1"/>
          <p:nvPr/>
        </p:nvSpPr>
        <p:spPr>
          <a:xfrm>
            <a:off x="1695500" y="1475050"/>
            <a:ext cx="1239600" cy="399000"/>
          </a:xfrm>
          <a:prstGeom prst="rect">
            <a:avLst/>
          </a:prstGeom>
          <a:noFill/>
          <a:ln>
            <a:noFill/>
          </a:ln>
        </p:spPr>
        <p:txBody>
          <a:bodyPr lIns="91425" tIns="91425" rIns="91425" bIns="91425" anchor="t" anchorCtr="0">
            <a:noAutofit/>
          </a:bodyPr>
          <a:lstStyle/>
          <a:p>
            <a:pPr lvl="0">
              <a:spcBef>
                <a:spcPts val="0"/>
              </a:spcBef>
              <a:buNone/>
            </a:pPr>
            <a:r>
              <a:rPr lang="en" sz="1800">
                <a:latin typeface="Average"/>
                <a:ea typeface="Average"/>
                <a:cs typeface="Average"/>
                <a:sym typeface="Average"/>
              </a:rPr>
              <a:t>Padlet.com</a:t>
            </a:r>
          </a:p>
        </p:txBody>
      </p:sp>
      <p:sp>
        <p:nvSpPr>
          <p:cNvPr id="171" name="Shape 171"/>
          <p:cNvSpPr txBox="1"/>
          <p:nvPr/>
        </p:nvSpPr>
        <p:spPr>
          <a:xfrm>
            <a:off x="2144625" y="2227437"/>
            <a:ext cx="1856400" cy="399000"/>
          </a:xfrm>
          <a:prstGeom prst="rect">
            <a:avLst/>
          </a:prstGeom>
          <a:noFill/>
          <a:ln>
            <a:noFill/>
          </a:ln>
        </p:spPr>
        <p:txBody>
          <a:bodyPr lIns="91425" tIns="91425" rIns="91425" bIns="91425" anchor="t" anchorCtr="0">
            <a:noAutofit/>
          </a:bodyPr>
          <a:lstStyle/>
          <a:p>
            <a:pPr lvl="0" rtl="0">
              <a:spcBef>
                <a:spcPts val="0"/>
              </a:spcBef>
              <a:buNone/>
            </a:pPr>
            <a:r>
              <a:rPr lang="en" sz="1800">
                <a:latin typeface="Average"/>
                <a:ea typeface="Average"/>
                <a:cs typeface="Average"/>
                <a:sym typeface="Average"/>
              </a:rPr>
              <a:t>Quizlet.com</a:t>
            </a:r>
          </a:p>
        </p:txBody>
      </p:sp>
      <p:sp>
        <p:nvSpPr>
          <p:cNvPr id="172" name="Shape 172"/>
          <p:cNvSpPr txBox="1"/>
          <p:nvPr/>
        </p:nvSpPr>
        <p:spPr>
          <a:xfrm>
            <a:off x="1300775" y="3125475"/>
            <a:ext cx="4568100" cy="399000"/>
          </a:xfrm>
          <a:prstGeom prst="rect">
            <a:avLst/>
          </a:prstGeom>
          <a:noFill/>
          <a:ln>
            <a:noFill/>
          </a:ln>
        </p:spPr>
        <p:txBody>
          <a:bodyPr lIns="91425" tIns="91425" rIns="91425" bIns="91425" anchor="t" anchorCtr="0">
            <a:noAutofit/>
          </a:bodyPr>
          <a:lstStyle/>
          <a:p>
            <a:pPr lvl="0" rtl="0">
              <a:lnSpc>
                <a:spcPct val="115000"/>
              </a:lnSpc>
              <a:spcBef>
                <a:spcPts val="0"/>
              </a:spcBef>
              <a:spcAft>
                <a:spcPts val="1600"/>
              </a:spcAft>
              <a:buNone/>
            </a:pPr>
            <a:r>
              <a:rPr lang="en" sz="1800">
                <a:latin typeface="Average"/>
                <a:ea typeface="Average"/>
                <a:cs typeface="Average"/>
                <a:sym typeface="Average"/>
              </a:rPr>
              <a:t>Screencastify.com (or on google apps)</a:t>
            </a:r>
          </a:p>
          <a:p>
            <a:pPr lvl="0" rtl="0">
              <a:spcBef>
                <a:spcPts val="0"/>
              </a:spcBef>
              <a:buNone/>
            </a:pPr>
            <a:endParaRPr sz="1800">
              <a:latin typeface="Average"/>
              <a:ea typeface="Average"/>
              <a:cs typeface="Average"/>
              <a:sym typeface="Average"/>
            </a:endParaRPr>
          </a:p>
        </p:txBody>
      </p:sp>
      <p:sp>
        <p:nvSpPr>
          <p:cNvPr id="173" name="Shape 173"/>
          <p:cNvSpPr txBox="1"/>
          <p:nvPr/>
        </p:nvSpPr>
        <p:spPr>
          <a:xfrm>
            <a:off x="1384400" y="4182600"/>
            <a:ext cx="1480500" cy="399000"/>
          </a:xfrm>
          <a:prstGeom prst="rect">
            <a:avLst/>
          </a:prstGeom>
          <a:noFill/>
          <a:ln>
            <a:noFill/>
          </a:ln>
        </p:spPr>
        <p:txBody>
          <a:bodyPr lIns="91425" tIns="91425" rIns="91425" bIns="91425" anchor="t" anchorCtr="0">
            <a:noAutofit/>
          </a:bodyPr>
          <a:lstStyle/>
          <a:p>
            <a:pPr lvl="0" rtl="0">
              <a:spcBef>
                <a:spcPts val="0"/>
              </a:spcBef>
              <a:buNone/>
            </a:pPr>
            <a:r>
              <a:rPr lang="en" sz="1800">
                <a:latin typeface="Average"/>
                <a:ea typeface="Average"/>
                <a:cs typeface="Average"/>
                <a:sym typeface="Average"/>
              </a:rPr>
              <a:t>youtube.com</a:t>
            </a:r>
          </a:p>
        </p:txBody>
      </p:sp>
      <p:sp>
        <p:nvSpPr>
          <p:cNvPr id="174" name="Shape 174"/>
          <p:cNvSpPr txBox="1"/>
          <p:nvPr/>
        </p:nvSpPr>
        <p:spPr>
          <a:xfrm>
            <a:off x="5738850" y="1627450"/>
            <a:ext cx="2252700" cy="399000"/>
          </a:xfrm>
          <a:prstGeom prst="rect">
            <a:avLst/>
          </a:prstGeom>
          <a:noFill/>
          <a:ln>
            <a:noFill/>
          </a:ln>
        </p:spPr>
        <p:txBody>
          <a:bodyPr lIns="91425" tIns="91425" rIns="91425" bIns="91425" anchor="t" anchorCtr="0">
            <a:noAutofit/>
          </a:bodyPr>
          <a:lstStyle/>
          <a:p>
            <a:pPr lvl="0" rtl="0">
              <a:spcBef>
                <a:spcPts val="0"/>
              </a:spcBef>
              <a:buNone/>
            </a:pPr>
            <a:r>
              <a:rPr lang="en" sz="1800">
                <a:latin typeface="Average"/>
                <a:ea typeface="Average"/>
                <a:cs typeface="Average"/>
                <a:sym typeface="Average"/>
              </a:rPr>
              <a:t>BAM Video Delay</a:t>
            </a:r>
          </a:p>
        </p:txBody>
      </p:sp>
      <p:pic>
        <p:nvPicPr>
          <p:cNvPr id="175" name="Shape 175" descr="Hudl.png"/>
          <p:cNvPicPr preferRelativeResize="0"/>
          <p:nvPr/>
        </p:nvPicPr>
        <p:blipFill>
          <a:blip r:embed="rId8">
            <a:alphaModFix/>
          </a:blip>
          <a:stretch>
            <a:fillRect/>
          </a:stretch>
        </p:blipFill>
        <p:spPr>
          <a:xfrm>
            <a:off x="4739750" y="3770425"/>
            <a:ext cx="826224" cy="826224"/>
          </a:xfrm>
          <a:prstGeom prst="rect">
            <a:avLst/>
          </a:prstGeom>
          <a:noFill/>
          <a:ln>
            <a:noFill/>
          </a:ln>
        </p:spPr>
      </p:pic>
      <p:sp>
        <p:nvSpPr>
          <p:cNvPr id="176" name="Shape 176"/>
          <p:cNvSpPr txBox="1"/>
          <p:nvPr/>
        </p:nvSpPr>
        <p:spPr>
          <a:xfrm>
            <a:off x="5738850" y="3936662"/>
            <a:ext cx="2252700" cy="399000"/>
          </a:xfrm>
          <a:prstGeom prst="rect">
            <a:avLst/>
          </a:prstGeom>
          <a:noFill/>
          <a:ln>
            <a:noFill/>
          </a:ln>
        </p:spPr>
        <p:txBody>
          <a:bodyPr lIns="91425" tIns="91425" rIns="91425" bIns="91425" anchor="t" anchorCtr="0">
            <a:noAutofit/>
          </a:bodyPr>
          <a:lstStyle/>
          <a:p>
            <a:pPr lvl="0" rtl="0">
              <a:spcBef>
                <a:spcPts val="0"/>
              </a:spcBef>
              <a:buNone/>
            </a:pPr>
            <a:r>
              <a:rPr lang="en" sz="1800">
                <a:latin typeface="Average"/>
                <a:ea typeface="Average"/>
                <a:cs typeface="Average"/>
                <a:sym typeface="Average"/>
              </a:rPr>
              <a:t>Hudl technique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Let’s stay in contact</a:t>
            </a:r>
          </a:p>
        </p:txBody>
      </p:sp>
      <p:pic>
        <p:nvPicPr>
          <p:cNvPr id="182" name="Shape 182" descr="New_Logo_Gmail.svg.png"/>
          <p:cNvPicPr preferRelativeResize="0"/>
          <p:nvPr/>
        </p:nvPicPr>
        <p:blipFill>
          <a:blip r:embed="rId3">
            <a:alphaModFix/>
          </a:blip>
          <a:stretch>
            <a:fillRect/>
          </a:stretch>
        </p:blipFill>
        <p:spPr>
          <a:xfrm>
            <a:off x="590401" y="1339800"/>
            <a:ext cx="1489825" cy="1082350"/>
          </a:xfrm>
          <a:prstGeom prst="rect">
            <a:avLst/>
          </a:prstGeom>
          <a:noFill/>
          <a:ln>
            <a:noFill/>
          </a:ln>
        </p:spPr>
      </p:pic>
      <p:sp>
        <p:nvSpPr>
          <p:cNvPr id="183" name="Shape 183"/>
          <p:cNvSpPr txBox="1"/>
          <p:nvPr/>
        </p:nvSpPr>
        <p:spPr>
          <a:xfrm>
            <a:off x="2407875" y="1389425"/>
            <a:ext cx="5770500" cy="983100"/>
          </a:xfrm>
          <a:prstGeom prst="rect">
            <a:avLst/>
          </a:prstGeom>
          <a:noFill/>
          <a:ln>
            <a:noFill/>
          </a:ln>
        </p:spPr>
        <p:txBody>
          <a:bodyPr lIns="91425" tIns="91425" rIns="91425" bIns="91425" anchor="t" anchorCtr="0">
            <a:noAutofit/>
          </a:bodyPr>
          <a:lstStyle/>
          <a:p>
            <a:pPr lvl="0">
              <a:spcBef>
                <a:spcPts val="0"/>
              </a:spcBef>
              <a:buNone/>
            </a:pPr>
            <a:r>
              <a:rPr lang="en" sz="1800" b="1">
                <a:latin typeface="Average"/>
                <a:ea typeface="Average"/>
                <a:cs typeface="Average"/>
                <a:sym typeface="Average"/>
              </a:rPr>
              <a:t>kelly.ross@tarawera.school.nz</a:t>
            </a:r>
          </a:p>
          <a:p>
            <a:pPr lvl="0">
              <a:spcBef>
                <a:spcPts val="0"/>
              </a:spcBef>
              <a:buNone/>
            </a:pPr>
            <a:endParaRPr sz="1800" b="1">
              <a:latin typeface="Average"/>
              <a:ea typeface="Average"/>
              <a:cs typeface="Average"/>
              <a:sym typeface="Average"/>
            </a:endParaRPr>
          </a:p>
          <a:p>
            <a:pPr lvl="0">
              <a:spcBef>
                <a:spcPts val="0"/>
              </a:spcBef>
              <a:buNone/>
            </a:pPr>
            <a:r>
              <a:rPr lang="en" sz="1800" b="1">
                <a:latin typeface="Average"/>
                <a:ea typeface="Average"/>
                <a:cs typeface="Average"/>
                <a:sym typeface="Average"/>
              </a:rPr>
              <a:t>cameron.mcmillian@tarawera.school.nz</a:t>
            </a:r>
          </a:p>
          <a:p>
            <a:pPr lvl="0">
              <a:spcBef>
                <a:spcPts val="0"/>
              </a:spcBef>
              <a:buNone/>
            </a:pPr>
            <a:endParaRPr sz="1800">
              <a:latin typeface="Average"/>
              <a:ea typeface="Average"/>
              <a:cs typeface="Average"/>
              <a:sym typeface="Average"/>
            </a:endParaRPr>
          </a:p>
        </p:txBody>
      </p:sp>
      <p:pic>
        <p:nvPicPr>
          <p:cNvPr id="184" name="Shape 184" descr="twitter.png"/>
          <p:cNvPicPr preferRelativeResize="0"/>
          <p:nvPr/>
        </p:nvPicPr>
        <p:blipFill>
          <a:blip r:embed="rId4">
            <a:alphaModFix/>
          </a:blip>
          <a:stretch>
            <a:fillRect/>
          </a:stretch>
        </p:blipFill>
        <p:spPr>
          <a:xfrm>
            <a:off x="627125" y="2856049"/>
            <a:ext cx="1489824" cy="1489851"/>
          </a:xfrm>
          <a:prstGeom prst="rect">
            <a:avLst/>
          </a:prstGeom>
          <a:noFill/>
          <a:ln>
            <a:noFill/>
          </a:ln>
        </p:spPr>
      </p:pic>
      <p:sp>
        <p:nvSpPr>
          <p:cNvPr id="185" name="Shape 185"/>
          <p:cNvSpPr txBox="1"/>
          <p:nvPr/>
        </p:nvSpPr>
        <p:spPr>
          <a:xfrm>
            <a:off x="2490525" y="3314625"/>
            <a:ext cx="2265300" cy="572700"/>
          </a:xfrm>
          <a:prstGeom prst="rect">
            <a:avLst/>
          </a:prstGeom>
          <a:noFill/>
          <a:ln>
            <a:noFill/>
          </a:ln>
        </p:spPr>
        <p:txBody>
          <a:bodyPr lIns="91425" tIns="91425" rIns="91425" bIns="91425" anchor="t" anchorCtr="0">
            <a:noAutofit/>
          </a:bodyPr>
          <a:lstStyle/>
          <a:p>
            <a:pPr lvl="0">
              <a:spcBef>
                <a:spcPts val="0"/>
              </a:spcBef>
              <a:buNone/>
            </a:pPr>
            <a:r>
              <a:rPr lang="en" sz="1800" b="1">
                <a:latin typeface="Average"/>
                <a:ea typeface="Average"/>
                <a:cs typeface="Average"/>
                <a:sym typeface="Average"/>
              </a:rPr>
              <a:t>@kellsross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ctrTitle"/>
          </p:nvPr>
        </p:nvSpPr>
        <p:spPr>
          <a:xfrm>
            <a:off x="671257" y="990800"/>
            <a:ext cx="7801500" cy="1730100"/>
          </a:xfrm>
          <a:prstGeom prst="rect">
            <a:avLst/>
          </a:prstGeom>
        </p:spPr>
        <p:txBody>
          <a:bodyPr lIns="91425" tIns="91425" rIns="91425" bIns="91425" anchor="b" anchorCtr="0">
            <a:noAutofit/>
          </a:bodyPr>
          <a:lstStyle/>
          <a:p>
            <a:pPr lvl="0">
              <a:spcBef>
                <a:spcPts val="0"/>
              </a:spcBef>
              <a:buNone/>
            </a:pPr>
            <a:endParaRPr/>
          </a:p>
        </p:txBody>
      </p:sp>
      <p:sp>
        <p:nvSpPr>
          <p:cNvPr id="66" name="Shape 66"/>
          <p:cNvSpPr txBox="1">
            <a:spLocks noGrp="1"/>
          </p:cNvSpPr>
          <p:nvPr>
            <p:ph type="subTitle" idx="1"/>
          </p:nvPr>
        </p:nvSpPr>
        <p:spPr>
          <a:xfrm>
            <a:off x="671250" y="3801775"/>
            <a:ext cx="7801500" cy="792600"/>
          </a:xfrm>
          <a:prstGeom prst="rect">
            <a:avLst/>
          </a:prstGeom>
        </p:spPr>
        <p:txBody>
          <a:bodyPr lIns="91425" tIns="91425" rIns="91425" bIns="91425" anchor="t" anchorCtr="0">
            <a:noAutofit/>
          </a:bodyPr>
          <a:lstStyle/>
          <a:p>
            <a:pPr lvl="0">
              <a:spcBef>
                <a:spcPts val="0"/>
              </a:spcBef>
              <a:buNone/>
            </a:pPr>
            <a:endParaRPr>
              <a:solidFill>
                <a:srgbClr val="000000"/>
              </a:solidFill>
            </a:endParaRPr>
          </a:p>
        </p:txBody>
      </p:sp>
      <p:pic>
        <p:nvPicPr>
          <p:cNvPr id="67" name="Shape 67" descr="Kahoot_colours-35.jpg">
            <a:hlinkClick r:id="rId3"/>
          </p:cNvPr>
          <p:cNvPicPr preferRelativeResize="0"/>
          <p:nvPr/>
        </p:nvPicPr>
        <p:blipFill>
          <a:blip r:embed="rId4">
            <a:alphaModFix/>
          </a:blip>
          <a:stretch>
            <a:fillRect/>
          </a:stretch>
        </p:blipFill>
        <p:spPr>
          <a:xfrm>
            <a:off x="1639175" y="862975"/>
            <a:ext cx="6083017" cy="34175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noAutofit/>
          </a:bodyPr>
          <a:lstStyle/>
          <a:p>
            <a:pPr lvl="0" algn="ctr">
              <a:spcBef>
                <a:spcPts val="0"/>
              </a:spcBef>
              <a:buNone/>
            </a:pPr>
            <a:r>
              <a:rPr lang="en">
                <a:solidFill>
                  <a:srgbClr val="000000"/>
                </a:solidFill>
              </a:rPr>
              <a:t>Tarawera High School, Kawerau, Bay of Plenty</a:t>
            </a:r>
          </a:p>
        </p:txBody>
      </p:sp>
      <p:sp>
        <p:nvSpPr>
          <p:cNvPr id="73" name="Shape 7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381000" algn="ctr" rtl="0">
              <a:spcBef>
                <a:spcPts val="0"/>
              </a:spcBef>
              <a:buClr>
                <a:srgbClr val="000000"/>
              </a:buClr>
              <a:buSzPct val="100000"/>
            </a:pPr>
            <a:r>
              <a:rPr lang="en" sz="2400">
                <a:solidFill>
                  <a:srgbClr val="000000"/>
                </a:solidFill>
              </a:rPr>
              <a:t>Co-ed, 455 students, Year 7-13</a:t>
            </a:r>
          </a:p>
          <a:p>
            <a:pPr marL="457200" lvl="0" indent="-381000" algn="ctr" rtl="0">
              <a:spcBef>
                <a:spcPts val="0"/>
              </a:spcBef>
              <a:buClr>
                <a:srgbClr val="000000"/>
              </a:buClr>
              <a:buSzPct val="100000"/>
            </a:pPr>
            <a:r>
              <a:rPr lang="en" sz="2400">
                <a:solidFill>
                  <a:srgbClr val="000000"/>
                </a:solidFill>
              </a:rPr>
              <a:t>New build officially opening Jan 2016</a:t>
            </a:r>
          </a:p>
          <a:p>
            <a:pPr marL="457200" lvl="0" indent="-381000" algn="ctr" rtl="0">
              <a:spcBef>
                <a:spcPts val="0"/>
              </a:spcBef>
              <a:buClr>
                <a:srgbClr val="000000"/>
              </a:buClr>
              <a:buSzPct val="100000"/>
            </a:pPr>
            <a:r>
              <a:rPr lang="en" sz="2400">
                <a:solidFill>
                  <a:srgbClr val="000000"/>
                </a:solidFill>
              </a:rPr>
              <a:t>Modern Learning Environment</a:t>
            </a:r>
          </a:p>
          <a:p>
            <a:pPr marL="457200" lvl="0" indent="-381000" algn="ctr" rtl="0">
              <a:spcBef>
                <a:spcPts val="0"/>
              </a:spcBef>
              <a:buClr>
                <a:srgbClr val="000000"/>
              </a:buClr>
              <a:buSzPct val="100000"/>
            </a:pPr>
            <a:r>
              <a:rPr lang="en" sz="2400">
                <a:solidFill>
                  <a:srgbClr val="000000"/>
                </a:solidFill>
              </a:rPr>
              <a:t>Level 1 PE - Thursday academy day</a:t>
            </a:r>
          </a:p>
          <a:p>
            <a:pPr marL="457200" lvl="0" indent="-381000" algn="ctr" rtl="0">
              <a:spcBef>
                <a:spcPts val="0"/>
              </a:spcBef>
              <a:buClr>
                <a:srgbClr val="000000"/>
              </a:buClr>
              <a:buSzPct val="100000"/>
            </a:pPr>
            <a:r>
              <a:rPr lang="en" sz="2400">
                <a:solidFill>
                  <a:srgbClr val="000000"/>
                </a:solidFill>
              </a:rPr>
              <a:t>Combined level 2 and 3 senior physical education across 3 days</a:t>
            </a:r>
          </a:p>
          <a:p>
            <a:pPr marL="457200" lvl="0" indent="-381000" algn="ctr" rtl="0">
              <a:spcBef>
                <a:spcPts val="0"/>
              </a:spcBef>
              <a:buClr>
                <a:srgbClr val="000000"/>
              </a:buClr>
              <a:buSzPct val="100000"/>
            </a:pPr>
            <a:r>
              <a:rPr lang="en" sz="2400">
                <a:solidFill>
                  <a:srgbClr val="000000"/>
                </a:solidFill>
              </a:rPr>
              <a:t>90min blocks</a:t>
            </a:r>
          </a:p>
          <a:p>
            <a:pPr marL="457200" lvl="0" indent="-381000" algn="ctr">
              <a:spcBef>
                <a:spcPts val="0"/>
              </a:spcBef>
              <a:buClr>
                <a:srgbClr val="000000"/>
              </a:buClr>
              <a:buSzPct val="100000"/>
            </a:pPr>
            <a:r>
              <a:rPr lang="en" sz="2400">
                <a:solidFill>
                  <a:srgbClr val="000000"/>
                </a:solidFill>
              </a:rPr>
              <a:t>School chromebooks for each student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Timetable</a:t>
            </a:r>
          </a:p>
        </p:txBody>
      </p:sp>
      <p:sp>
        <p:nvSpPr>
          <p:cNvPr id="79" name="Shape 7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lgn="ctr">
              <a:spcBef>
                <a:spcPts val="0"/>
              </a:spcBef>
              <a:buNone/>
            </a:pPr>
            <a:r>
              <a:rPr lang="en" b="1">
                <a:solidFill>
                  <a:srgbClr val="000000"/>
                </a:solidFill>
              </a:rPr>
              <a:t>Line 1 - Level 2 and 3 PE</a:t>
            </a:r>
            <a:br>
              <a:rPr lang="en" b="1">
                <a:solidFill>
                  <a:srgbClr val="000000"/>
                </a:solidFill>
              </a:rPr>
            </a:br>
            <a:r>
              <a:rPr lang="en" b="1">
                <a:solidFill>
                  <a:srgbClr val="000000"/>
                </a:solidFill>
              </a:rPr>
              <a:t>Line 4 - Level 1 PE </a:t>
            </a:r>
          </a:p>
          <a:p>
            <a:pPr lvl="0">
              <a:spcBef>
                <a:spcPts val="0"/>
              </a:spcBef>
              <a:buNone/>
            </a:pPr>
            <a:endParaRPr>
              <a:solidFill>
                <a:srgbClr val="000000"/>
              </a:solidFill>
            </a:endParaRPr>
          </a:p>
        </p:txBody>
      </p:sp>
      <p:graphicFrame>
        <p:nvGraphicFramePr>
          <p:cNvPr id="80" name="Shape 80"/>
          <p:cNvGraphicFramePr/>
          <p:nvPr/>
        </p:nvGraphicFramePr>
        <p:xfrm>
          <a:off x="571800" y="1237159"/>
          <a:ext cx="3000000" cy="3000000"/>
        </p:xfrm>
        <a:graphic>
          <a:graphicData uri="http://schemas.openxmlformats.org/drawingml/2006/table">
            <a:tbl>
              <a:tblPr>
                <a:noFill/>
                <a:tableStyleId>{A31F04DC-C5CD-4908-9B97-347947C07E55}</a:tableStyleId>
              </a:tblPr>
              <a:tblGrid>
                <a:gridCol w="1328625">
                  <a:extLst>
                    <a:ext uri="{9D8B030D-6E8A-4147-A177-3AD203B41FA5}">
                      <a16:colId xmlns:a16="http://schemas.microsoft.com/office/drawing/2014/main" val="20000"/>
                    </a:ext>
                  </a:extLst>
                </a:gridCol>
                <a:gridCol w="1328625">
                  <a:extLst>
                    <a:ext uri="{9D8B030D-6E8A-4147-A177-3AD203B41FA5}">
                      <a16:colId xmlns:a16="http://schemas.microsoft.com/office/drawing/2014/main" val="20001"/>
                    </a:ext>
                  </a:extLst>
                </a:gridCol>
                <a:gridCol w="1328625">
                  <a:extLst>
                    <a:ext uri="{9D8B030D-6E8A-4147-A177-3AD203B41FA5}">
                      <a16:colId xmlns:a16="http://schemas.microsoft.com/office/drawing/2014/main" val="20002"/>
                    </a:ext>
                  </a:extLst>
                </a:gridCol>
                <a:gridCol w="1328625">
                  <a:extLst>
                    <a:ext uri="{9D8B030D-6E8A-4147-A177-3AD203B41FA5}">
                      <a16:colId xmlns:a16="http://schemas.microsoft.com/office/drawing/2014/main" val="20003"/>
                    </a:ext>
                  </a:extLst>
                </a:gridCol>
                <a:gridCol w="1328625">
                  <a:extLst>
                    <a:ext uri="{9D8B030D-6E8A-4147-A177-3AD203B41FA5}">
                      <a16:colId xmlns:a16="http://schemas.microsoft.com/office/drawing/2014/main" val="20004"/>
                    </a:ext>
                  </a:extLst>
                </a:gridCol>
                <a:gridCol w="1328625">
                  <a:extLst>
                    <a:ext uri="{9D8B030D-6E8A-4147-A177-3AD203B41FA5}">
                      <a16:colId xmlns:a16="http://schemas.microsoft.com/office/drawing/2014/main" val="20005"/>
                    </a:ext>
                  </a:extLst>
                </a:gridCol>
              </a:tblGrid>
              <a:tr h="635000">
                <a:tc>
                  <a:txBody>
                    <a:bodyPr/>
                    <a:lstStyle/>
                    <a:p>
                      <a:pPr lvl="0">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b="1"/>
                        <a:t>Monday</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b="1"/>
                        <a:t>Tuesday</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b="1"/>
                        <a:t>Wednesday</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b="1"/>
                        <a:t>Thursday</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b="1"/>
                        <a:t>Friday</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628900">
                <a:tc>
                  <a:txBody>
                    <a:bodyPr/>
                    <a:lstStyle/>
                    <a:p>
                      <a:pPr lvl="0">
                        <a:spcBef>
                          <a:spcPts val="0"/>
                        </a:spcBef>
                        <a:buNone/>
                      </a:pPr>
                      <a:r>
                        <a:rPr lang="en" b="1"/>
                        <a:t>Block 1</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1 </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3</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2</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4</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5</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628900">
                <a:tc>
                  <a:txBody>
                    <a:bodyPr/>
                    <a:lstStyle/>
                    <a:p>
                      <a:pPr lvl="0">
                        <a:spcBef>
                          <a:spcPts val="0"/>
                        </a:spcBef>
                        <a:buNone/>
                      </a:pPr>
                      <a:r>
                        <a:rPr lang="en" b="1"/>
                        <a:t>Block 2</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2</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1</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3</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4</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5</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628900">
                <a:tc>
                  <a:txBody>
                    <a:bodyPr/>
                    <a:lstStyle/>
                    <a:p>
                      <a:pPr lvl="0">
                        <a:spcBef>
                          <a:spcPts val="0"/>
                        </a:spcBef>
                        <a:buNone/>
                      </a:pPr>
                      <a:r>
                        <a:rPr lang="en" b="1"/>
                        <a:t>Block 3</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3</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2</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1</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4</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tc>
                  <a:txBody>
                    <a:bodyPr/>
                    <a:lstStyle/>
                    <a:p>
                      <a:pPr lvl="0">
                        <a:spcBef>
                          <a:spcPts val="0"/>
                        </a:spcBef>
                        <a:buNone/>
                      </a:pPr>
                      <a:r>
                        <a:rPr lang="en"/>
                        <a:t>Line 5</a:t>
                      </a: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000000"/>
                </a:solidFill>
              </a:rPr>
              <a:t>Tarawera High School, Kawerau, Bay of Plenty</a:t>
            </a:r>
          </a:p>
        </p:txBody>
      </p:sp>
      <p:sp>
        <p:nvSpPr>
          <p:cNvPr id="86" name="Shape 8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381000" algn="ctr" rtl="0">
              <a:spcBef>
                <a:spcPts val="0"/>
              </a:spcBef>
              <a:buClr>
                <a:srgbClr val="000000"/>
              </a:buClr>
              <a:buSzPct val="100000"/>
            </a:pPr>
            <a:r>
              <a:rPr lang="en" sz="2400">
                <a:solidFill>
                  <a:srgbClr val="000000"/>
                </a:solidFill>
              </a:rPr>
              <a:t>Co-ed, 455 students, Year 7-13</a:t>
            </a:r>
          </a:p>
          <a:p>
            <a:pPr marL="457200" lvl="0" indent="-381000" algn="ctr" rtl="0">
              <a:spcBef>
                <a:spcPts val="0"/>
              </a:spcBef>
              <a:buClr>
                <a:srgbClr val="000000"/>
              </a:buClr>
              <a:buSzPct val="100000"/>
            </a:pPr>
            <a:r>
              <a:rPr lang="en" sz="2400">
                <a:solidFill>
                  <a:srgbClr val="000000"/>
                </a:solidFill>
              </a:rPr>
              <a:t>New build officially opening Jan 2016</a:t>
            </a:r>
          </a:p>
          <a:p>
            <a:pPr marL="457200" lvl="0" indent="-381000" algn="ctr" rtl="0">
              <a:spcBef>
                <a:spcPts val="0"/>
              </a:spcBef>
              <a:buClr>
                <a:srgbClr val="000000"/>
              </a:buClr>
              <a:buSzPct val="100000"/>
            </a:pPr>
            <a:r>
              <a:rPr lang="en" sz="2400">
                <a:solidFill>
                  <a:srgbClr val="000000"/>
                </a:solidFill>
              </a:rPr>
              <a:t>Modern Learning Environment</a:t>
            </a:r>
          </a:p>
          <a:p>
            <a:pPr marL="457200" lvl="0" indent="-381000" algn="ctr" rtl="0">
              <a:spcBef>
                <a:spcPts val="0"/>
              </a:spcBef>
              <a:buClr>
                <a:srgbClr val="000000"/>
              </a:buClr>
              <a:buSzPct val="100000"/>
            </a:pPr>
            <a:r>
              <a:rPr lang="en" sz="2400">
                <a:solidFill>
                  <a:srgbClr val="000000"/>
                </a:solidFill>
              </a:rPr>
              <a:t>Level 1 PE - Thursday academy day</a:t>
            </a:r>
          </a:p>
          <a:p>
            <a:pPr marL="457200" lvl="0" indent="-381000" algn="ctr" rtl="0">
              <a:spcBef>
                <a:spcPts val="0"/>
              </a:spcBef>
              <a:buClr>
                <a:srgbClr val="000000"/>
              </a:buClr>
              <a:buSzPct val="100000"/>
            </a:pPr>
            <a:r>
              <a:rPr lang="en" sz="2400">
                <a:solidFill>
                  <a:srgbClr val="000000"/>
                </a:solidFill>
              </a:rPr>
              <a:t>Combined level 2 and 3 senior physical education across 3 days</a:t>
            </a:r>
          </a:p>
          <a:p>
            <a:pPr marL="457200" lvl="0" indent="-381000" algn="ctr" rtl="0">
              <a:spcBef>
                <a:spcPts val="0"/>
              </a:spcBef>
              <a:buClr>
                <a:srgbClr val="000000"/>
              </a:buClr>
              <a:buSzPct val="100000"/>
            </a:pPr>
            <a:r>
              <a:rPr lang="en" sz="2400">
                <a:solidFill>
                  <a:srgbClr val="000000"/>
                </a:solidFill>
              </a:rPr>
              <a:t>90min blocks</a:t>
            </a:r>
          </a:p>
          <a:p>
            <a:pPr marL="457200" lvl="0" indent="-381000" algn="ctr" rtl="0">
              <a:spcBef>
                <a:spcPts val="0"/>
              </a:spcBef>
              <a:buClr>
                <a:srgbClr val="000000"/>
              </a:buClr>
              <a:buSzPct val="100000"/>
            </a:pPr>
            <a:r>
              <a:rPr lang="en" sz="2400">
                <a:solidFill>
                  <a:srgbClr val="000000"/>
                </a:solidFill>
              </a:rPr>
              <a:t>School chromebooks for each student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What we wanted to achieve in 2016</a:t>
            </a:r>
          </a:p>
        </p:txBody>
      </p:sp>
      <p:sp>
        <p:nvSpPr>
          <p:cNvPr id="92" name="Shape 9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buClr>
                <a:srgbClr val="000000"/>
              </a:buClr>
              <a:buChar char="●"/>
            </a:pPr>
            <a:r>
              <a:rPr lang="en">
                <a:solidFill>
                  <a:srgbClr val="000000"/>
                </a:solidFill>
              </a:rPr>
              <a:t>Flexible senior courses where students have choice</a:t>
            </a:r>
            <a:br>
              <a:rPr lang="en">
                <a:solidFill>
                  <a:srgbClr val="000000"/>
                </a:solidFill>
              </a:rPr>
            </a:br>
            <a:r>
              <a:rPr lang="en">
                <a:solidFill>
                  <a:srgbClr val="000000"/>
                </a:solidFill>
              </a:rPr>
              <a:t>- Choice of credits (within reason)</a:t>
            </a:r>
            <a:br>
              <a:rPr lang="en">
                <a:solidFill>
                  <a:srgbClr val="000000"/>
                </a:solidFill>
              </a:rPr>
            </a:br>
            <a:r>
              <a:rPr lang="en">
                <a:solidFill>
                  <a:srgbClr val="000000"/>
                </a:solidFill>
              </a:rPr>
              <a:t>- Choice of sports covered/taught</a:t>
            </a:r>
            <a:br>
              <a:rPr lang="en">
                <a:solidFill>
                  <a:srgbClr val="000000"/>
                </a:solidFill>
              </a:rPr>
            </a:br>
            <a:r>
              <a:rPr lang="en">
                <a:solidFill>
                  <a:srgbClr val="000000"/>
                </a:solidFill>
              </a:rPr>
              <a:t>- Choice of how they are assessed</a:t>
            </a:r>
            <a:br>
              <a:rPr lang="en">
                <a:solidFill>
                  <a:srgbClr val="000000"/>
                </a:solidFill>
              </a:rPr>
            </a:br>
            <a:endParaRPr lang="en">
              <a:solidFill>
                <a:srgbClr val="000000"/>
              </a:solidFill>
            </a:endParaRPr>
          </a:p>
          <a:p>
            <a:pPr marL="457200" lvl="0" indent="-228600" rtl="0">
              <a:spcBef>
                <a:spcPts val="0"/>
              </a:spcBef>
              <a:buClr>
                <a:srgbClr val="000000"/>
              </a:buClr>
              <a:buChar char="●"/>
            </a:pPr>
            <a:r>
              <a:rPr lang="en">
                <a:solidFill>
                  <a:srgbClr val="000000"/>
                </a:solidFill>
              </a:rPr>
              <a:t>More practical based teaching</a:t>
            </a:r>
          </a:p>
          <a:p>
            <a:pPr marL="457200" lvl="0" indent="-228600" rtl="0">
              <a:spcBef>
                <a:spcPts val="0"/>
              </a:spcBef>
              <a:buClr>
                <a:srgbClr val="000000"/>
              </a:buClr>
              <a:buChar char="●"/>
            </a:pPr>
            <a:r>
              <a:rPr lang="en">
                <a:solidFill>
                  <a:srgbClr val="000000"/>
                </a:solidFill>
              </a:rPr>
              <a:t>Theory content accessed anytime, anywhere and at any pace</a:t>
            </a:r>
          </a:p>
          <a:p>
            <a:pPr marL="457200" lvl="0" indent="-228600" rtl="0">
              <a:spcBef>
                <a:spcPts val="0"/>
              </a:spcBef>
              <a:buClr>
                <a:srgbClr val="000000"/>
              </a:buClr>
              <a:buChar char="●"/>
            </a:pPr>
            <a:r>
              <a:rPr lang="en">
                <a:solidFill>
                  <a:srgbClr val="000000"/>
                </a:solidFill>
              </a:rPr>
              <a:t>Using more technology - i-pads, go pro’s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41937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Flexible senior courses</a:t>
            </a:r>
          </a:p>
        </p:txBody>
      </p:sp>
      <p:sp>
        <p:nvSpPr>
          <p:cNvPr id="98" name="Shape 98"/>
          <p:cNvSpPr txBox="1">
            <a:spLocks noGrp="1"/>
          </p:cNvSpPr>
          <p:nvPr>
            <p:ph type="body" idx="1"/>
          </p:nvPr>
        </p:nvSpPr>
        <p:spPr>
          <a:xfrm>
            <a:off x="311700" y="1178125"/>
            <a:ext cx="8520600" cy="3416400"/>
          </a:xfrm>
          <a:prstGeom prst="rect">
            <a:avLst/>
          </a:prstGeom>
        </p:spPr>
        <p:txBody>
          <a:bodyPr lIns="91425" tIns="91425" rIns="91425" bIns="91425" anchor="t" anchorCtr="0">
            <a:noAutofit/>
          </a:bodyPr>
          <a:lstStyle/>
          <a:p>
            <a:pPr lvl="0">
              <a:spcBef>
                <a:spcPts val="0"/>
              </a:spcBef>
              <a:buNone/>
            </a:pPr>
            <a:r>
              <a:rPr lang="en" b="1" u="sng">
                <a:solidFill>
                  <a:srgbClr val="000000"/>
                </a:solidFill>
              </a:rPr>
              <a:t>Choice of credits</a:t>
            </a:r>
          </a:p>
          <a:p>
            <a:pPr lvl="0">
              <a:spcBef>
                <a:spcPts val="0"/>
              </a:spcBef>
              <a:buNone/>
            </a:pPr>
            <a:r>
              <a:rPr lang="en">
                <a:solidFill>
                  <a:srgbClr val="000000"/>
                </a:solidFill>
              </a:rPr>
              <a:t>We created our website </a:t>
            </a:r>
            <a:r>
              <a:rPr lang="en" u="sng">
                <a:solidFill>
                  <a:srgbClr val="000000"/>
                </a:solidFill>
                <a:hlinkClick r:id="rId3"/>
              </a:rPr>
              <a:t>here</a:t>
            </a:r>
            <a:r>
              <a:rPr lang="en">
                <a:solidFill>
                  <a:srgbClr val="000000"/>
                </a:solidFill>
              </a:rPr>
              <a:t/>
            </a:r>
            <a:br>
              <a:rPr lang="en">
                <a:solidFill>
                  <a:srgbClr val="000000"/>
                </a:solidFill>
              </a:rPr>
            </a:br>
            <a:r>
              <a:rPr lang="en">
                <a:solidFill>
                  <a:srgbClr val="000000"/>
                </a:solidFill>
              </a:rPr>
              <a:t>- We wanted individual learning plans...this hasn’t happend - our “ugly”</a:t>
            </a:r>
            <a:br>
              <a:rPr lang="en">
                <a:solidFill>
                  <a:srgbClr val="000000"/>
                </a:solidFill>
              </a:rPr>
            </a:br>
            <a:r>
              <a:rPr lang="en">
                <a:solidFill>
                  <a:srgbClr val="000000"/>
                </a:solidFill>
              </a:rPr>
              <a:t>- Although we wanted to give them choice - we limited certain standards to certain terms. </a:t>
            </a:r>
            <a:br>
              <a:rPr lang="en">
                <a:solidFill>
                  <a:srgbClr val="000000"/>
                </a:solidFill>
              </a:rPr>
            </a:br>
            <a:r>
              <a:rPr lang="en">
                <a:solidFill>
                  <a:srgbClr val="000000"/>
                </a:solidFill>
              </a:rPr>
              <a:t>- All students do the same standard at the same time</a:t>
            </a:r>
          </a:p>
          <a:p>
            <a:pPr lvl="0" rtl="0">
              <a:spcBef>
                <a:spcPts val="0"/>
              </a:spcBef>
              <a:buNone/>
            </a:pPr>
            <a:r>
              <a:rPr lang="en">
                <a:solidFill>
                  <a:srgbClr val="0B5394"/>
                </a:solidFill>
              </a:rPr>
              <a:t/>
            </a:r>
            <a:br>
              <a:rPr lang="en">
                <a:solidFill>
                  <a:srgbClr val="0B5394"/>
                </a:solidFill>
              </a:rPr>
            </a:br>
            <a:endParaRPr lang="en">
              <a:solidFill>
                <a:srgbClr val="0B5394"/>
              </a:solidFill>
            </a:endParaRPr>
          </a:p>
        </p:txBody>
      </p:sp>
      <p:pic>
        <p:nvPicPr>
          <p:cNvPr id="99" name="Shape 99" descr="IMG_1254.JPG"/>
          <p:cNvPicPr preferRelativeResize="0"/>
          <p:nvPr/>
        </p:nvPicPr>
        <p:blipFill>
          <a:blip r:embed="rId4">
            <a:alphaModFix/>
          </a:blip>
          <a:stretch>
            <a:fillRect/>
          </a:stretch>
        </p:blipFill>
        <p:spPr>
          <a:xfrm>
            <a:off x="5710225" y="2720450"/>
            <a:ext cx="3122075" cy="23415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Flexible senior courses continued...</a:t>
            </a:r>
          </a:p>
        </p:txBody>
      </p:sp>
      <p:sp>
        <p:nvSpPr>
          <p:cNvPr id="105" name="Shape 10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b="1" u="sng">
                <a:solidFill>
                  <a:srgbClr val="000000"/>
                </a:solidFill>
              </a:rPr>
              <a:t>Choice of sports/activities</a:t>
            </a:r>
          </a:p>
          <a:p>
            <a:pPr lvl="0">
              <a:spcBef>
                <a:spcPts val="0"/>
              </a:spcBef>
              <a:buNone/>
            </a:pPr>
            <a:r>
              <a:rPr lang="en">
                <a:solidFill>
                  <a:srgbClr val="000000"/>
                </a:solidFill>
              </a:rPr>
              <a:t>Students choose which sports they wish to be assessed on via </a:t>
            </a:r>
            <a:r>
              <a:rPr lang="en" u="sng">
                <a:solidFill>
                  <a:srgbClr val="000000"/>
                </a:solidFill>
                <a:hlinkClick r:id="rId3"/>
              </a:rPr>
              <a:t>google forms</a:t>
            </a:r>
          </a:p>
          <a:p>
            <a:pPr lvl="0">
              <a:spcBef>
                <a:spcPts val="0"/>
              </a:spcBef>
              <a:buNone/>
            </a:pPr>
            <a:endParaRPr b="1" u="sng">
              <a:solidFill>
                <a:srgbClr val="000000"/>
              </a:solidFill>
            </a:endParaRPr>
          </a:p>
          <a:p>
            <a:pPr lvl="0">
              <a:spcBef>
                <a:spcPts val="0"/>
              </a:spcBef>
              <a:buNone/>
            </a:pPr>
            <a:endParaRPr b="1" u="sng">
              <a:solidFill>
                <a:srgbClr val="000000"/>
              </a:solidFill>
            </a:endParaRPr>
          </a:p>
        </p:txBody>
      </p:sp>
      <p:pic>
        <p:nvPicPr>
          <p:cNvPr id="106" name="Shape 106" descr="GOPR0030.JPG"/>
          <p:cNvPicPr preferRelativeResize="0"/>
          <p:nvPr/>
        </p:nvPicPr>
        <p:blipFill>
          <a:blip r:embed="rId4">
            <a:alphaModFix/>
          </a:blip>
          <a:stretch>
            <a:fillRect/>
          </a:stretch>
        </p:blipFill>
        <p:spPr>
          <a:xfrm>
            <a:off x="632374" y="2243700"/>
            <a:ext cx="3267850" cy="2450876"/>
          </a:xfrm>
          <a:prstGeom prst="rect">
            <a:avLst/>
          </a:prstGeom>
          <a:noFill/>
          <a:ln>
            <a:noFill/>
          </a:ln>
        </p:spPr>
      </p:pic>
      <p:pic>
        <p:nvPicPr>
          <p:cNvPr id="107" name="Shape 107" descr="GOPR0032.JPG"/>
          <p:cNvPicPr preferRelativeResize="0"/>
          <p:nvPr/>
        </p:nvPicPr>
        <p:blipFill>
          <a:blip r:embed="rId5">
            <a:alphaModFix/>
          </a:blip>
          <a:stretch>
            <a:fillRect/>
          </a:stretch>
        </p:blipFill>
        <p:spPr>
          <a:xfrm>
            <a:off x="4882624" y="2243687"/>
            <a:ext cx="3267850" cy="245088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solidFill>
                  <a:srgbClr val="000000"/>
                </a:solidFill>
              </a:rPr>
              <a:t>Flexible senior courses continued...</a:t>
            </a:r>
          </a:p>
        </p:txBody>
      </p:sp>
      <p:sp>
        <p:nvSpPr>
          <p:cNvPr id="113" name="Shape 11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solidFill>
                  <a:srgbClr val="000000"/>
                </a:solidFill>
              </a:rPr>
              <a:t>In all assessment tasks we give students choice on how they present their work</a:t>
            </a:r>
          </a:p>
          <a:p>
            <a:pPr lvl="0">
              <a:spcBef>
                <a:spcPts val="0"/>
              </a:spcBef>
              <a:buNone/>
            </a:pPr>
            <a:endParaRPr>
              <a:solidFill>
                <a:srgbClr val="0000FF"/>
              </a:solidFill>
            </a:endParaRPr>
          </a:p>
          <a:p>
            <a:pPr lvl="0">
              <a:spcBef>
                <a:spcPts val="0"/>
              </a:spcBef>
              <a:buNone/>
            </a:pPr>
            <a:endParaRPr/>
          </a:p>
        </p:txBody>
      </p:sp>
      <p:pic>
        <p:nvPicPr>
          <p:cNvPr id="114" name="Shape 114" descr="1.2 assessment task.PNG"/>
          <p:cNvPicPr preferRelativeResize="0"/>
          <p:nvPr/>
        </p:nvPicPr>
        <p:blipFill>
          <a:blip r:embed="rId3">
            <a:alphaModFix/>
          </a:blip>
          <a:stretch>
            <a:fillRect/>
          </a:stretch>
        </p:blipFill>
        <p:spPr>
          <a:xfrm>
            <a:off x="1465225" y="1886674"/>
            <a:ext cx="5729950" cy="2572924"/>
          </a:xfrm>
          <a:prstGeom prst="rect">
            <a:avLst/>
          </a:prstGeom>
          <a:noFill/>
          <a:ln>
            <a:noFill/>
          </a:ln>
        </p:spPr>
      </p:pic>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3827</Words>
  <Application>Microsoft Office PowerPoint</Application>
  <PresentationFormat>On-screen Show (16:9)</PresentationFormat>
  <Paragraphs>157</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Average</vt:lpstr>
      <vt:lpstr>Oswald</vt:lpstr>
      <vt:lpstr>slate</vt:lpstr>
      <vt:lpstr>Teaching Senior Physical Education in a Modern Learning Environment</vt:lpstr>
      <vt:lpstr>PowerPoint Presentation</vt:lpstr>
      <vt:lpstr>Tarawera High School, Kawerau, Bay of Plenty</vt:lpstr>
      <vt:lpstr>Timetable</vt:lpstr>
      <vt:lpstr>Tarawera High School, Kawerau, Bay of Plenty</vt:lpstr>
      <vt:lpstr>What we wanted to achieve in 2016</vt:lpstr>
      <vt:lpstr>Flexible senior courses</vt:lpstr>
      <vt:lpstr>Flexible senior courses continued...</vt:lpstr>
      <vt:lpstr>Flexible senior courses continued...</vt:lpstr>
      <vt:lpstr>Practical based teaching</vt:lpstr>
      <vt:lpstr>Theory content - any place, any pace, anytime</vt:lpstr>
      <vt:lpstr>Use of technology </vt:lpstr>
      <vt:lpstr>Team Teaching and using the MLE</vt:lpstr>
      <vt:lpstr>PowerPoint Presentation</vt:lpstr>
      <vt:lpstr>What could you do?</vt:lpstr>
      <vt:lpstr>Useful apps/sites/tools</vt:lpstr>
      <vt:lpstr>Let’s stay in 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Senior Physical Education in a Modern Learning Environment</dc:title>
  <dc:creator>admin.Penz</dc:creator>
  <cp:lastModifiedBy>Joanna  Cooney</cp:lastModifiedBy>
  <cp:revision>1</cp:revision>
  <dcterms:modified xsi:type="dcterms:W3CDTF">2016-09-28T21:47:58Z</dcterms:modified>
</cp:coreProperties>
</file>