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8" r:id="rId3"/>
    <p:sldId id="265" r:id="rId4"/>
    <p:sldId id="271" r:id="rId5"/>
    <p:sldId id="267" r:id="rId6"/>
    <p:sldId id="269" r:id="rId7"/>
    <p:sldId id="257" r:id="rId8"/>
    <p:sldId id="270" r:id="rId9"/>
    <p:sldId id="261" r:id="rId10"/>
    <p:sldId id="277" r:id="rId11"/>
    <p:sldId id="258" r:id="rId12"/>
    <p:sldId id="263" r:id="rId13"/>
    <p:sldId id="259" r:id="rId14"/>
    <p:sldId id="260" r:id="rId15"/>
    <p:sldId id="279" r:id="rId16"/>
    <p:sldId id="274" r:id="rId17"/>
    <p:sldId id="280" r:id="rId18"/>
    <p:sldId id="275" r:id="rId19"/>
    <p:sldId id="281" r:id="rId20"/>
    <p:sldId id="276" r:id="rId21"/>
    <p:sldId id="278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E9C801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240161-C9CE-40C9-80CC-25A15166660C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7C0AD652-CCF8-4641-9165-5DC6E66DD431}">
      <dgm:prSet phldrT="[Text]" custT="1"/>
      <dgm:spPr/>
      <dgm:t>
        <a:bodyPr/>
        <a:lstStyle/>
        <a:p>
          <a:r>
            <a:rPr lang="en-NZ" sz="1100" b="1" dirty="0" smtClean="0">
              <a:latin typeface="+mj-lt"/>
            </a:rPr>
            <a:t>Adventurous</a:t>
          </a:r>
        </a:p>
        <a:p>
          <a:r>
            <a:rPr lang="en-NZ" sz="1100" b="1" dirty="0" smtClean="0">
              <a:latin typeface="+mj-lt"/>
            </a:rPr>
            <a:t>Learning</a:t>
          </a:r>
          <a:endParaRPr lang="en-NZ" sz="1100" b="1" dirty="0">
            <a:latin typeface="+mj-lt"/>
          </a:endParaRPr>
        </a:p>
      </dgm:t>
    </dgm:pt>
    <dgm:pt modelId="{D86A8B2C-A549-48EC-83FE-235874154DAC}" type="parTrans" cxnId="{1C39B903-35D2-4F66-977E-06FB9F98F057}">
      <dgm:prSet/>
      <dgm:spPr/>
      <dgm:t>
        <a:bodyPr/>
        <a:lstStyle/>
        <a:p>
          <a:endParaRPr lang="en-NZ"/>
        </a:p>
      </dgm:t>
    </dgm:pt>
    <dgm:pt modelId="{F20A33C2-4B83-47D4-A831-B2E7432D879A}" type="sibTrans" cxnId="{1C39B903-35D2-4F66-977E-06FB9F98F057}">
      <dgm:prSet/>
      <dgm:spPr/>
      <dgm:t>
        <a:bodyPr/>
        <a:lstStyle/>
        <a:p>
          <a:endParaRPr lang="en-NZ"/>
        </a:p>
      </dgm:t>
    </dgm:pt>
    <dgm:pt modelId="{157EEFDA-BC33-4596-816C-64C789DD9AF3}">
      <dgm:prSet phldrT="[Text]"/>
      <dgm:spPr/>
      <dgm:t>
        <a:bodyPr/>
        <a:lstStyle/>
        <a:p>
          <a:r>
            <a:rPr lang="en-NZ" dirty="0" smtClean="0"/>
            <a:t>Authenticity</a:t>
          </a:r>
          <a:endParaRPr lang="en-NZ" dirty="0"/>
        </a:p>
      </dgm:t>
    </dgm:pt>
    <dgm:pt modelId="{2A833941-97E3-46EE-9A8C-C3A94BB9F3DF}" type="parTrans" cxnId="{D04CBF25-EB64-46DC-A6DD-B6B8A3902371}">
      <dgm:prSet/>
      <dgm:spPr/>
      <dgm:t>
        <a:bodyPr/>
        <a:lstStyle/>
        <a:p>
          <a:endParaRPr lang="en-NZ"/>
        </a:p>
      </dgm:t>
    </dgm:pt>
    <dgm:pt modelId="{3368CB39-848E-48B9-8004-409153C75F55}" type="sibTrans" cxnId="{D04CBF25-EB64-46DC-A6DD-B6B8A3902371}">
      <dgm:prSet/>
      <dgm:spPr/>
      <dgm:t>
        <a:bodyPr/>
        <a:lstStyle/>
        <a:p>
          <a:endParaRPr lang="en-NZ"/>
        </a:p>
      </dgm:t>
    </dgm:pt>
    <dgm:pt modelId="{5365DCBC-0218-4C0B-9EDB-646AEC914F72}">
      <dgm:prSet phldrT="[Text]"/>
      <dgm:spPr/>
      <dgm:t>
        <a:bodyPr/>
        <a:lstStyle/>
        <a:p>
          <a:r>
            <a:rPr lang="en-NZ" dirty="0" smtClean="0"/>
            <a:t>Agency</a:t>
          </a:r>
          <a:endParaRPr lang="en-NZ" dirty="0"/>
        </a:p>
      </dgm:t>
    </dgm:pt>
    <dgm:pt modelId="{FA3289F2-FF5C-4DB5-9FEE-407CFCF61CEA}" type="parTrans" cxnId="{8A451A4C-FEEB-4FE8-9944-FAD00A444545}">
      <dgm:prSet/>
      <dgm:spPr/>
      <dgm:t>
        <a:bodyPr/>
        <a:lstStyle/>
        <a:p>
          <a:endParaRPr lang="en-NZ"/>
        </a:p>
      </dgm:t>
    </dgm:pt>
    <dgm:pt modelId="{EB9A0DD3-E917-4AD9-885A-F6A0106940E8}" type="sibTrans" cxnId="{8A451A4C-FEEB-4FE8-9944-FAD00A444545}">
      <dgm:prSet/>
      <dgm:spPr/>
      <dgm:t>
        <a:bodyPr/>
        <a:lstStyle/>
        <a:p>
          <a:endParaRPr lang="en-NZ"/>
        </a:p>
      </dgm:t>
    </dgm:pt>
    <dgm:pt modelId="{153F5229-469C-4C50-BF0A-01A65D2506C4}">
      <dgm:prSet phldrT="[Text]"/>
      <dgm:spPr/>
      <dgm:t>
        <a:bodyPr/>
        <a:lstStyle/>
        <a:p>
          <a:r>
            <a:rPr lang="en-NZ" dirty="0" smtClean="0"/>
            <a:t>Mastery</a:t>
          </a:r>
          <a:endParaRPr lang="en-NZ" dirty="0"/>
        </a:p>
      </dgm:t>
    </dgm:pt>
    <dgm:pt modelId="{3A3ADA9C-1AED-42EB-BA8D-956C6C7BF195}" type="parTrans" cxnId="{C8C35597-F56B-4177-A0FD-B685A61C1EC5}">
      <dgm:prSet/>
      <dgm:spPr/>
      <dgm:t>
        <a:bodyPr/>
        <a:lstStyle/>
        <a:p>
          <a:endParaRPr lang="en-NZ"/>
        </a:p>
      </dgm:t>
    </dgm:pt>
    <dgm:pt modelId="{EA44199B-F400-4A6F-93D5-960E4A9788F5}" type="sibTrans" cxnId="{C8C35597-F56B-4177-A0FD-B685A61C1EC5}">
      <dgm:prSet/>
      <dgm:spPr/>
      <dgm:t>
        <a:bodyPr/>
        <a:lstStyle/>
        <a:p>
          <a:endParaRPr lang="en-NZ"/>
        </a:p>
      </dgm:t>
    </dgm:pt>
    <dgm:pt modelId="{C158D411-89EF-4805-B63A-623A8215A56E}">
      <dgm:prSet/>
      <dgm:spPr/>
      <dgm:t>
        <a:bodyPr/>
        <a:lstStyle/>
        <a:p>
          <a:r>
            <a:rPr lang="en-NZ" dirty="0" smtClean="0"/>
            <a:t>Uncertainty</a:t>
          </a:r>
          <a:endParaRPr lang="en-NZ" dirty="0"/>
        </a:p>
      </dgm:t>
    </dgm:pt>
    <dgm:pt modelId="{16E8A4DF-9482-4D78-B2A3-55F465723710}" type="parTrans" cxnId="{E119FDFE-E954-47F2-B6F6-F9BA4508067E}">
      <dgm:prSet/>
      <dgm:spPr/>
      <dgm:t>
        <a:bodyPr/>
        <a:lstStyle/>
        <a:p>
          <a:endParaRPr lang="en-NZ"/>
        </a:p>
      </dgm:t>
    </dgm:pt>
    <dgm:pt modelId="{DD6A12F5-D754-4F84-9549-A849A3DC0DE5}" type="sibTrans" cxnId="{E119FDFE-E954-47F2-B6F6-F9BA4508067E}">
      <dgm:prSet/>
      <dgm:spPr/>
      <dgm:t>
        <a:bodyPr/>
        <a:lstStyle/>
        <a:p>
          <a:endParaRPr lang="en-NZ"/>
        </a:p>
      </dgm:t>
    </dgm:pt>
    <dgm:pt modelId="{B504B75B-6FB9-410D-AD8A-A45650B94156}" type="pres">
      <dgm:prSet presAssocID="{D5240161-C9CE-40C9-80CC-25A15166660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NZ"/>
        </a:p>
      </dgm:t>
    </dgm:pt>
    <dgm:pt modelId="{A261917C-6BD6-460D-94D9-56054991B902}" type="pres">
      <dgm:prSet presAssocID="{7C0AD652-CCF8-4641-9165-5DC6E66DD431}" presName="singleCycle" presStyleCnt="0"/>
      <dgm:spPr/>
    </dgm:pt>
    <dgm:pt modelId="{EB19C001-D7D2-497A-9DB7-4274C69C973F}" type="pres">
      <dgm:prSet presAssocID="{7C0AD652-CCF8-4641-9165-5DC6E66DD431}" presName="singleCenter" presStyleLbl="node1" presStyleIdx="0" presStyleCnt="5" custAng="0" custScaleX="92960" custScaleY="80781" custLinFactNeighborX="-1606" custLinFactNeighborY="-428">
        <dgm:presLayoutVars>
          <dgm:chMax val="7"/>
          <dgm:chPref val="7"/>
        </dgm:presLayoutVars>
      </dgm:prSet>
      <dgm:spPr/>
      <dgm:t>
        <a:bodyPr/>
        <a:lstStyle/>
        <a:p>
          <a:endParaRPr lang="en-NZ"/>
        </a:p>
      </dgm:t>
    </dgm:pt>
    <dgm:pt modelId="{7094938C-5BF2-47DC-A229-5EBD6CBEAE60}" type="pres">
      <dgm:prSet presAssocID="{2A833941-97E3-46EE-9A8C-C3A94BB9F3DF}" presName="Name56" presStyleLbl="parChTrans1D2" presStyleIdx="0" presStyleCnt="4"/>
      <dgm:spPr/>
      <dgm:t>
        <a:bodyPr/>
        <a:lstStyle/>
        <a:p>
          <a:endParaRPr lang="en-NZ"/>
        </a:p>
      </dgm:t>
    </dgm:pt>
    <dgm:pt modelId="{7F361B17-5957-4CCA-BC70-06B1E3F3BFC7}" type="pres">
      <dgm:prSet presAssocID="{157EEFDA-BC33-4596-816C-64C789DD9AF3}" presName="text0" presStyleLbl="node1" presStyleIdx="1" presStyleCnt="5" custAng="2909288" custScaleX="260942" custScaleY="57401" custRadScaleRad="123574" custRadScaleInc="-9537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F50A4D2C-319B-46C6-95BF-F6CD35ED27CC}" type="pres">
      <dgm:prSet presAssocID="{FA3289F2-FF5C-4DB5-9FEE-407CFCF61CEA}" presName="Name56" presStyleLbl="parChTrans1D2" presStyleIdx="1" presStyleCnt="4"/>
      <dgm:spPr/>
      <dgm:t>
        <a:bodyPr/>
        <a:lstStyle/>
        <a:p>
          <a:endParaRPr lang="en-NZ"/>
        </a:p>
      </dgm:t>
    </dgm:pt>
    <dgm:pt modelId="{DC80553F-B396-4F36-9A7A-8F8A7B84E79F}" type="pres">
      <dgm:prSet presAssocID="{5365DCBC-0218-4C0B-9EDB-646AEC914F72}" presName="text0" presStyleLbl="node1" presStyleIdx="2" presStyleCnt="5" custAng="18803940" custScaleX="242083" custScaleY="55107" custRadScaleRad="115048" custRadScaleInc="-105881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96EFC1EF-458C-4882-AA16-0995FC3755CA}" type="pres">
      <dgm:prSet presAssocID="{3A3ADA9C-1AED-42EB-BA8D-956C6C7BF195}" presName="Name56" presStyleLbl="parChTrans1D2" presStyleIdx="2" presStyleCnt="4"/>
      <dgm:spPr/>
      <dgm:t>
        <a:bodyPr/>
        <a:lstStyle/>
        <a:p>
          <a:endParaRPr lang="en-NZ"/>
        </a:p>
      </dgm:t>
    </dgm:pt>
    <dgm:pt modelId="{7C4760B0-5920-4583-B6D9-AFE2212D5D9E}" type="pres">
      <dgm:prSet presAssocID="{153F5229-469C-4C50-BF0A-01A65D2506C4}" presName="text0" presStyleLbl="node1" presStyleIdx="3" presStyleCnt="5" custAng="2849197" custScaleX="262856" custScaleY="57244" custRadScaleRad="123236" custRadScaleInc="-99020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  <dgm:pt modelId="{3A75F7A7-1E2B-4D99-928D-8ADF59E9A473}" type="pres">
      <dgm:prSet presAssocID="{16E8A4DF-9482-4D78-B2A3-55F465723710}" presName="Name56" presStyleLbl="parChTrans1D2" presStyleIdx="3" presStyleCnt="4"/>
      <dgm:spPr/>
      <dgm:t>
        <a:bodyPr/>
        <a:lstStyle/>
        <a:p>
          <a:endParaRPr lang="en-NZ"/>
        </a:p>
      </dgm:t>
    </dgm:pt>
    <dgm:pt modelId="{C5DEBE99-84CB-4994-82CA-4EF57134325A}" type="pres">
      <dgm:prSet presAssocID="{C158D411-89EF-4805-B63A-623A8215A56E}" presName="text0" presStyleLbl="node1" presStyleIdx="4" presStyleCnt="5" custAng="18987247" custScaleX="276784" custScaleY="57048" custRadScaleRad="127417" custRadScaleInc="-94897">
        <dgm:presLayoutVars>
          <dgm:bulletEnabled val="1"/>
        </dgm:presLayoutVars>
      </dgm:prSet>
      <dgm:spPr/>
      <dgm:t>
        <a:bodyPr/>
        <a:lstStyle/>
        <a:p>
          <a:endParaRPr lang="en-NZ"/>
        </a:p>
      </dgm:t>
    </dgm:pt>
  </dgm:ptLst>
  <dgm:cxnLst>
    <dgm:cxn modelId="{728C03EA-24A5-403B-BF9C-799E5E9CB220}" type="presOf" srcId="{D5240161-C9CE-40C9-80CC-25A15166660C}" destId="{B504B75B-6FB9-410D-AD8A-A45650B94156}" srcOrd="0" destOrd="0" presId="urn:microsoft.com/office/officeart/2008/layout/RadialCluster"/>
    <dgm:cxn modelId="{4C6A9D4A-3504-4BF4-A0C3-D5204BF33DDF}" type="presOf" srcId="{FA3289F2-FF5C-4DB5-9FEE-407CFCF61CEA}" destId="{F50A4D2C-319B-46C6-95BF-F6CD35ED27CC}" srcOrd="0" destOrd="0" presId="urn:microsoft.com/office/officeart/2008/layout/RadialCluster"/>
    <dgm:cxn modelId="{0379A8E4-C8A0-4FB5-8DA9-F7F9B2138E8B}" type="presOf" srcId="{16E8A4DF-9482-4D78-B2A3-55F465723710}" destId="{3A75F7A7-1E2B-4D99-928D-8ADF59E9A473}" srcOrd="0" destOrd="0" presId="urn:microsoft.com/office/officeart/2008/layout/RadialCluster"/>
    <dgm:cxn modelId="{317D3BC1-8C38-4EDC-BCA1-541389D9DD2F}" type="presOf" srcId="{7C0AD652-CCF8-4641-9165-5DC6E66DD431}" destId="{EB19C001-D7D2-497A-9DB7-4274C69C973F}" srcOrd="0" destOrd="0" presId="urn:microsoft.com/office/officeart/2008/layout/RadialCluster"/>
    <dgm:cxn modelId="{8A451A4C-FEEB-4FE8-9944-FAD00A444545}" srcId="{7C0AD652-CCF8-4641-9165-5DC6E66DD431}" destId="{5365DCBC-0218-4C0B-9EDB-646AEC914F72}" srcOrd="1" destOrd="0" parTransId="{FA3289F2-FF5C-4DB5-9FEE-407CFCF61CEA}" sibTransId="{EB9A0DD3-E917-4AD9-885A-F6A0106940E8}"/>
    <dgm:cxn modelId="{D04CBF25-EB64-46DC-A6DD-B6B8A3902371}" srcId="{7C0AD652-CCF8-4641-9165-5DC6E66DD431}" destId="{157EEFDA-BC33-4596-816C-64C789DD9AF3}" srcOrd="0" destOrd="0" parTransId="{2A833941-97E3-46EE-9A8C-C3A94BB9F3DF}" sibTransId="{3368CB39-848E-48B9-8004-409153C75F55}"/>
    <dgm:cxn modelId="{442F457B-EDCA-4936-BDC8-656B48CB26C4}" type="presOf" srcId="{C158D411-89EF-4805-B63A-623A8215A56E}" destId="{C5DEBE99-84CB-4994-82CA-4EF57134325A}" srcOrd="0" destOrd="0" presId="urn:microsoft.com/office/officeart/2008/layout/RadialCluster"/>
    <dgm:cxn modelId="{C8C35597-F56B-4177-A0FD-B685A61C1EC5}" srcId="{7C0AD652-CCF8-4641-9165-5DC6E66DD431}" destId="{153F5229-469C-4C50-BF0A-01A65D2506C4}" srcOrd="2" destOrd="0" parTransId="{3A3ADA9C-1AED-42EB-BA8D-956C6C7BF195}" sibTransId="{EA44199B-F400-4A6F-93D5-960E4A9788F5}"/>
    <dgm:cxn modelId="{92A00A0B-5062-4309-A8AA-82E1FAE2FE39}" type="presOf" srcId="{3A3ADA9C-1AED-42EB-BA8D-956C6C7BF195}" destId="{96EFC1EF-458C-4882-AA16-0995FC3755CA}" srcOrd="0" destOrd="0" presId="urn:microsoft.com/office/officeart/2008/layout/RadialCluster"/>
    <dgm:cxn modelId="{E9E87F8A-FBAE-478E-BE32-76721D87C03C}" type="presOf" srcId="{157EEFDA-BC33-4596-816C-64C789DD9AF3}" destId="{7F361B17-5957-4CCA-BC70-06B1E3F3BFC7}" srcOrd="0" destOrd="0" presId="urn:microsoft.com/office/officeart/2008/layout/RadialCluster"/>
    <dgm:cxn modelId="{1C39B903-35D2-4F66-977E-06FB9F98F057}" srcId="{D5240161-C9CE-40C9-80CC-25A15166660C}" destId="{7C0AD652-CCF8-4641-9165-5DC6E66DD431}" srcOrd="0" destOrd="0" parTransId="{D86A8B2C-A549-48EC-83FE-235874154DAC}" sibTransId="{F20A33C2-4B83-47D4-A831-B2E7432D879A}"/>
    <dgm:cxn modelId="{E119FDFE-E954-47F2-B6F6-F9BA4508067E}" srcId="{7C0AD652-CCF8-4641-9165-5DC6E66DD431}" destId="{C158D411-89EF-4805-B63A-623A8215A56E}" srcOrd="3" destOrd="0" parTransId="{16E8A4DF-9482-4D78-B2A3-55F465723710}" sibTransId="{DD6A12F5-D754-4F84-9549-A849A3DC0DE5}"/>
    <dgm:cxn modelId="{1270CD34-AF5C-4DEC-8E0C-976CE77B3685}" type="presOf" srcId="{5365DCBC-0218-4C0B-9EDB-646AEC914F72}" destId="{DC80553F-B396-4F36-9A7A-8F8A7B84E79F}" srcOrd="0" destOrd="0" presId="urn:microsoft.com/office/officeart/2008/layout/RadialCluster"/>
    <dgm:cxn modelId="{7E78CBEF-2B0A-4DFA-A300-3CA81B5B0A91}" type="presOf" srcId="{153F5229-469C-4C50-BF0A-01A65D2506C4}" destId="{7C4760B0-5920-4583-B6D9-AFE2212D5D9E}" srcOrd="0" destOrd="0" presId="urn:microsoft.com/office/officeart/2008/layout/RadialCluster"/>
    <dgm:cxn modelId="{472C096A-5284-4888-B3B1-BF008E982F43}" type="presOf" srcId="{2A833941-97E3-46EE-9A8C-C3A94BB9F3DF}" destId="{7094938C-5BF2-47DC-A229-5EBD6CBEAE60}" srcOrd="0" destOrd="0" presId="urn:microsoft.com/office/officeart/2008/layout/RadialCluster"/>
    <dgm:cxn modelId="{A09D67D4-F09B-4D77-A528-2B3C00B056C1}" type="presParOf" srcId="{B504B75B-6FB9-410D-AD8A-A45650B94156}" destId="{A261917C-6BD6-460D-94D9-56054991B902}" srcOrd="0" destOrd="0" presId="urn:microsoft.com/office/officeart/2008/layout/RadialCluster"/>
    <dgm:cxn modelId="{F31E6B12-9285-4A58-A259-A32AB7692530}" type="presParOf" srcId="{A261917C-6BD6-460D-94D9-56054991B902}" destId="{EB19C001-D7D2-497A-9DB7-4274C69C973F}" srcOrd="0" destOrd="0" presId="urn:microsoft.com/office/officeart/2008/layout/RadialCluster"/>
    <dgm:cxn modelId="{10E637C2-DCC4-4674-9360-98E4CF765688}" type="presParOf" srcId="{A261917C-6BD6-460D-94D9-56054991B902}" destId="{7094938C-5BF2-47DC-A229-5EBD6CBEAE60}" srcOrd="1" destOrd="0" presId="urn:microsoft.com/office/officeart/2008/layout/RadialCluster"/>
    <dgm:cxn modelId="{E7434511-3F41-4124-801E-E6587DD62DCF}" type="presParOf" srcId="{A261917C-6BD6-460D-94D9-56054991B902}" destId="{7F361B17-5957-4CCA-BC70-06B1E3F3BFC7}" srcOrd="2" destOrd="0" presId="urn:microsoft.com/office/officeart/2008/layout/RadialCluster"/>
    <dgm:cxn modelId="{5644C0E6-55EE-4048-9A5B-F20DF5136029}" type="presParOf" srcId="{A261917C-6BD6-460D-94D9-56054991B902}" destId="{F50A4D2C-319B-46C6-95BF-F6CD35ED27CC}" srcOrd="3" destOrd="0" presId="urn:microsoft.com/office/officeart/2008/layout/RadialCluster"/>
    <dgm:cxn modelId="{714AAD92-8957-4AEE-A34B-EE13B8476FA6}" type="presParOf" srcId="{A261917C-6BD6-460D-94D9-56054991B902}" destId="{DC80553F-B396-4F36-9A7A-8F8A7B84E79F}" srcOrd="4" destOrd="0" presId="urn:microsoft.com/office/officeart/2008/layout/RadialCluster"/>
    <dgm:cxn modelId="{1DBE5554-9575-4142-8B51-9E610C544EF1}" type="presParOf" srcId="{A261917C-6BD6-460D-94D9-56054991B902}" destId="{96EFC1EF-458C-4882-AA16-0995FC3755CA}" srcOrd="5" destOrd="0" presId="urn:microsoft.com/office/officeart/2008/layout/RadialCluster"/>
    <dgm:cxn modelId="{E5D43164-9C44-44AA-B27B-3A010FF405B2}" type="presParOf" srcId="{A261917C-6BD6-460D-94D9-56054991B902}" destId="{7C4760B0-5920-4583-B6D9-AFE2212D5D9E}" srcOrd="6" destOrd="0" presId="urn:microsoft.com/office/officeart/2008/layout/RadialCluster"/>
    <dgm:cxn modelId="{E117DF2B-FB4B-4FBC-AB42-179C75578F9A}" type="presParOf" srcId="{A261917C-6BD6-460D-94D9-56054991B902}" destId="{3A75F7A7-1E2B-4D99-928D-8ADF59E9A473}" srcOrd="7" destOrd="0" presId="urn:microsoft.com/office/officeart/2008/layout/RadialCluster"/>
    <dgm:cxn modelId="{CA9A03D2-0372-4A81-AFFD-FEBB095DA2A8}" type="presParOf" srcId="{A261917C-6BD6-460D-94D9-56054991B902}" destId="{C5DEBE99-84CB-4994-82CA-4EF57134325A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19C001-D7D2-497A-9DB7-4274C69C973F}">
      <dsp:nvSpPr>
        <dsp:cNvPr id="0" name=""/>
        <dsp:cNvSpPr/>
      </dsp:nvSpPr>
      <dsp:spPr>
        <a:xfrm>
          <a:off x="1474767" y="1760128"/>
          <a:ext cx="1126284" cy="97872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b="1" kern="1200" dirty="0" smtClean="0">
              <a:latin typeface="+mj-lt"/>
            </a:rPr>
            <a:t>Adventurous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1100" b="1" kern="1200" dirty="0" smtClean="0">
              <a:latin typeface="+mj-lt"/>
            </a:rPr>
            <a:t>Learning</a:t>
          </a:r>
          <a:endParaRPr lang="en-NZ" sz="1100" b="1" kern="1200" dirty="0">
            <a:latin typeface="+mj-lt"/>
          </a:endParaRPr>
        </a:p>
      </dsp:txBody>
      <dsp:txXfrm>
        <a:off x="1522544" y="1807905"/>
        <a:ext cx="1030730" cy="883172"/>
      </dsp:txXfrm>
    </dsp:sp>
    <dsp:sp modelId="{7094938C-5BF2-47DC-A229-5EBD6CBEAE60}">
      <dsp:nvSpPr>
        <dsp:cNvPr id="0" name=""/>
        <dsp:cNvSpPr/>
      </dsp:nvSpPr>
      <dsp:spPr>
        <a:xfrm rot="13675378">
          <a:off x="781929" y="1398295"/>
          <a:ext cx="97496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7496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361B17-5957-4CCA-BC70-06B1E3F3BFC7}">
      <dsp:nvSpPr>
        <dsp:cNvPr id="0" name=""/>
        <dsp:cNvSpPr/>
      </dsp:nvSpPr>
      <dsp:spPr>
        <a:xfrm rot="2909288">
          <a:off x="-326715" y="570505"/>
          <a:ext cx="2118219" cy="4659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100" kern="1200" dirty="0" smtClean="0"/>
            <a:t>Authenticity</a:t>
          </a:r>
          <a:endParaRPr lang="en-NZ" sz="2100" kern="1200" dirty="0"/>
        </a:p>
      </dsp:txBody>
      <dsp:txXfrm>
        <a:off x="-303969" y="593251"/>
        <a:ext cx="2072727" cy="420465"/>
      </dsp:txXfrm>
    </dsp:sp>
    <dsp:sp modelId="{F50A4D2C-319B-46C6-95BF-F6CD35ED27CC}">
      <dsp:nvSpPr>
        <dsp:cNvPr id="0" name=""/>
        <dsp:cNvSpPr/>
      </dsp:nvSpPr>
      <dsp:spPr>
        <a:xfrm rot="18828196">
          <a:off x="2369782" y="1437825"/>
          <a:ext cx="89315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93153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80553F-B396-4F36-9A7A-8F8A7B84E79F}">
      <dsp:nvSpPr>
        <dsp:cNvPr id="0" name=""/>
        <dsp:cNvSpPr/>
      </dsp:nvSpPr>
      <dsp:spPr>
        <a:xfrm rot="18803940">
          <a:off x="2357422" y="668186"/>
          <a:ext cx="1965129" cy="4473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000" kern="1200" dirty="0" smtClean="0"/>
            <a:t>Agency</a:t>
          </a:r>
          <a:endParaRPr lang="en-NZ" sz="2000" kern="1200" dirty="0"/>
        </a:p>
      </dsp:txBody>
      <dsp:txXfrm>
        <a:off x="2379259" y="690023"/>
        <a:ext cx="1921455" cy="403661"/>
      </dsp:txXfrm>
    </dsp:sp>
    <dsp:sp modelId="{96EFC1EF-458C-4882-AA16-0995FC3755CA}">
      <dsp:nvSpPr>
        <dsp:cNvPr id="0" name=""/>
        <dsp:cNvSpPr/>
      </dsp:nvSpPr>
      <dsp:spPr>
        <a:xfrm rot="2680443">
          <a:off x="2387311" y="3093120"/>
          <a:ext cx="100776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0776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760B0-5920-4583-B6D9-AFE2212D5D9E}">
      <dsp:nvSpPr>
        <dsp:cNvPr id="0" name=""/>
        <dsp:cNvSpPr/>
      </dsp:nvSpPr>
      <dsp:spPr>
        <a:xfrm rot="2849197">
          <a:off x="2417632" y="3447384"/>
          <a:ext cx="2133756" cy="4646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100" kern="1200" dirty="0" smtClean="0"/>
            <a:t>Mastery</a:t>
          </a:r>
          <a:endParaRPr lang="en-NZ" sz="2100" kern="1200" dirty="0"/>
        </a:p>
      </dsp:txBody>
      <dsp:txXfrm>
        <a:off x="2440316" y="3470068"/>
        <a:ext cx="2088388" cy="419315"/>
      </dsp:txXfrm>
    </dsp:sp>
    <dsp:sp modelId="{3A75F7A7-1E2B-4D99-928D-8ADF59E9A473}">
      <dsp:nvSpPr>
        <dsp:cNvPr id="0" name=""/>
        <dsp:cNvSpPr/>
      </dsp:nvSpPr>
      <dsp:spPr>
        <a:xfrm rot="8160975">
          <a:off x="680534" y="3082273"/>
          <a:ext cx="98903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8903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DEBE99-84CB-4994-82CA-4EF57134325A}">
      <dsp:nvSpPr>
        <dsp:cNvPr id="0" name=""/>
        <dsp:cNvSpPr/>
      </dsp:nvSpPr>
      <dsp:spPr>
        <a:xfrm rot="18987247">
          <a:off x="-544090" y="3425692"/>
          <a:ext cx="2246817" cy="46309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100" kern="1200" dirty="0" smtClean="0"/>
            <a:t>Uncertainty</a:t>
          </a:r>
          <a:endParaRPr lang="en-NZ" sz="2100" kern="1200" dirty="0"/>
        </a:p>
      </dsp:txBody>
      <dsp:txXfrm>
        <a:off x="-521484" y="3448298"/>
        <a:ext cx="2201605" cy="4178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53A2C-90FA-494D-A6F4-DB6B22D7C2CA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26795-5A1E-44F7-BF18-B9295DF88268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69905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26795-5A1E-44F7-BF18-B9295DF88268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04078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4FE542-0E4C-431C-8E90-B961B13634DF}" type="datetimeFigureOut">
              <a:rPr lang="en-NZ" smtClean="0"/>
              <a:t>29/09/2016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208529D-919F-45B4-A78F-FA246308C582}" type="slidenum">
              <a:rPr lang="en-NZ" smtClean="0"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2060848"/>
            <a:ext cx="7128792" cy="2016224"/>
          </a:xfrm>
        </p:spPr>
        <p:txBody>
          <a:bodyPr>
            <a:noAutofit/>
          </a:bodyPr>
          <a:lstStyle/>
          <a:p>
            <a:r>
              <a:rPr lang="en-NZ" sz="105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Ext Condensed Bold" pitchFamily="34" charset="0"/>
              </a:rPr>
              <a:t>Adventurous</a:t>
            </a:r>
            <a:r>
              <a:rPr lang="en-NZ" sz="10500" dirty="0" smtClean="0">
                <a:solidFill>
                  <a:srgbClr val="FFC000"/>
                </a:solidFill>
                <a:latin typeface="Gill Sans MT Ext Condensed Bold" pitchFamily="34" charset="0"/>
              </a:rPr>
              <a:t> </a:t>
            </a:r>
            <a:r>
              <a:rPr lang="en-NZ" sz="105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Ext Condensed Bold" pitchFamily="34" charset="0"/>
              </a:rPr>
              <a:t>Learning</a:t>
            </a:r>
            <a:endParaRPr lang="en-NZ" sz="105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 Ext Condensed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4437112"/>
            <a:ext cx="7920880" cy="1752600"/>
          </a:xfrm>
        </p:spPr>
        <p:txBody>
          <a:bodyPr>
            <a:normAutofit fontScale="85000" lnSpcReduction="10000"/>
          </a:bodyPr>
          <a:lstStyle/>
          <a:p>
            <a:r>
              <a:rPr lang="en-NZ" sz="4300" dirty="0" smtClean="0">
                <a:solidFill>
                  <a:srgbClr val="FFFF99"/>
                </a:solidFill>
                <a:latin typeface="+mj-lt"/>
              </a:rPr>
              <a:t>A </a:t>
            </a:r>
            <a:r>
              <a:rPr lang="en-NZ" sz="4300" dirty="0">
                <a:solidFill>
                  <a:srgbClr val="FFFF99"/>
                </a:solidFill>
                <a:latin typeface="+mj-lt"/>
              </a:rPr>
              <a:t>P</a:t>
            </a:r>
            <a:r>
              <a:rPr lang="en-NZ" sz="4300" dirty="0" smtClean="0">
                <a:solidFill>
                  <a:srgbClr val="FFFF99"/>
                </a:solidFill>
                <a:latin typeface="+mj-lt"/>
              </a:rPr>
              <a:t>edagogy for a Changing </a:t>
            </a:r>
            <a:r>
              <a:rPr lang="en-NZ" sz="4300" dirty="0">
                <a:solidFill>
                  <a:srgbClr val="FFFF99"/>
                </a:solidFill>
                <a:latin typeface="+mj-lt"/>
              </a:rPr>
              <a:t>W</a:t>
            </a:r>
            <a:r>
              <a:rPr lang="en-NZ" sz="4300" dirty="0" smtClean="0">
                <a:solidFill>
                  <a:srgbClr val="FFFF99"/>
                </a:solidFill>
                <a:latin typeface="+mj-lt"/>
              </a:rPr>
              <a:t>orld</a:t>
            </a:r>
          </a:p>
          <a:p>
            <a:endParaRPr lang="en-NZ" dirty="0">
              <a:solidFill>
                <a:srgbClr val="FFFF99"/>
              </a:solidFill>
              <a:latin typeface="+mj-lt"/>
            </a:endParaRPr>
          </a:p>
          <a:p>
            <a:r>
              <a:rPr lang="en-NZ" sz="2400" dirty="0" smtClean="0">
                <a:solidFill>
                  <a:srgbClr val="FFFF99"/>
                </a:solidFill>
                <a:latin typeface="+mj-lt"/>
              </a:rPr>
              <a:t>Simon </a:t>
            </a:r>
            <a:r>
              <a:rPr lang="en-NZ" sz="2400" dirty="0" err="1" smtClean="0">
                <a:solidFill>
                  <a:srgbClr val="FFFF99"/>
                </a:solidFill>
                <a:latin typeface="+mj-lt"/>
              </a:rPr>
              <a:t>Beames</a:t>
            </a:r>
            <a:r>
              <a:rPr lang="en-NZ" sz="2400" dirty="0" smtClean="0">
                <a:solidFill>
                  <a:srgbClr val="FFFF99"/>
                </a:solidFill>
                <a:latin typeface="+mj-lt"/>
              </a:rPr>
              <a:t> and Mike Brown</a:t>
            </a:r>
          </a:p>
          <a:p>
            <a:r>
              <a:rPr lang="en-NZ" sz="2400" dirty="0" err="1" smtClean="0">
                <a:solidFill>
                  <a:srgbClr val="FFFF99"/>
                </a:solidFill>
                <a:latin typeface="+mj-lt"/>
              </a:rPr>
              <a:t>Routledge</a:t>
            </a:r>
            <a:r>
              <a:rPr lang="en-NZ" sz="2400" dirty="0" smtClean="0">
                <a:solidFill>
                  <a:srgbClr val="FFFF99"/>
                </a:solidFill>
                <a:latin typeface="+mj-lt"/>
              </a:rPr>
              <a:t> 2016</a:t>
            </a:r>
            <a:endParaRPr lang="en-NZ" sz="2400" dirty="0">
              <a:solidFill>
                <a:srgbClr val="FFFF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99491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C000"/>
                </a:solidFill>
              </a:rPr>
              <a:t>The challenge of our Era</a:t>
            </a:r>
            <a:endParaRPr lang="en-NZ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NZ" dirty="0" smtClean="0">
                <a:solidFill>
                  <a:srgbClr val="FFFF99"/>
                </a:solidFill>
                <a:latin typeface="+mj-lt"/>
              </a:rPr>
              <a:t>The challenge </a:t>
            </a:r>
            <a:r>
              <a:rPr lang="en-NZ" dirty="0">
                <a:solidFill>
                  <a:srgbClr val="FFFF99"/>
                </a:solidFill>
                <a:latin typeface="+mj-lt"/>
              </a:rPr>
              <a:t>of our era is to find </a:t>
            </a:r>
            <a:r>
              <a:rPr lang="en-NZ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creative solutions</a:t>
            </a:r>
            <a:r>
              <a:rPr lang="en-NZ" dirty="0">
                <a:solidFill>
                  <a:srgbClr val="FFFF99"/>
                </a:solidFill>
                <a:latin typeface="+mj-lt"/>
              </a:rPr>
              <a:t> to </a:t>
            </a:r>
            <a:r>
              <a:rPr lang="en-NZ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complex problems</a:t>
            </a:r>
          </a:p>
          <a:p>
            <a:pPr>
              <a:spcAft>
                <a:spcPts val="600"/>
              </a:spcAft>
            </a:pPr>
            <a:r>
              <a:rPr lang="en-NZ" dirty="0">
                <a:solidFill>
                  <a:srgbClr val="FFFF99"/>
                </a:solidFill>
                <a:latin typeface="+mj-lt"/>
              </a:rPr>
              <a:t>How can 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“adventure” </a:t>
            </a:r>
            <a:r>
              <a:rPr lang="en-NZ" dirty="0">
                <a:solidFill>
                  <a:srgbClr val="FFFF99"/>
                </a:solidFill>
                <a:latin typeface="+mj-lt"/>
              </a:rPr>
              <a:t>enhance teaching practices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?</a:t>
            </a:r>
            <a:endParaRPr lang="en-NZ" dirty="0">
              <a:solidFill>
                <a:srgbClr val="FFFF99"/>
              </a:solidFill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en-NZ" dirty="0">
                <a:solidFill>
                  <a:srgbClr val="FFFF99"/>
                </a:solidFill>
                <a:latin typeface="+mj-lt"/>
              </a:rPr>
              <a:t>“Adventurous Learning” is a pedagogy for the modern world.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194987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2475" cy="1143000"/>
          </a:xfrm>
        </p:spPr>
        <p:txBody>
          <a:bodyPr>
            <a:noAutofit/>
          </a:bodyPr>
          <a:lstStyle/>
          <a:p>
            <a:r>
              <a:rPr lang="en-NZ" sz="6000" dirty="0" smtClean="0">
                <a:solidFill>
                  <a:srgbClr val="FFC000"/>
                </a:solidFill>
              </a:rPr>
              <a:t>“Adventure”</a:t>
            </a:r>
            <a:endParaRPr lang="en-NZ" sz="60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5184576" cy="4525963"/>
          </a:xfrm>
        </p:spPr>
        <p:txBody>
          <a:bodyPr>
            <a:normAutofit fontScale="62500" lnSpcReduction="20000"/>
          </a:bodyPr>
          <a:lstStyle/>
          <a:p>
            <a:pPr>
              <a:spcAft>
                <a:spcPts val="600"/>
              </a:spcAft>
            </a:pPr>
            <a:r>
              <a:rPr lang="en-NZ" sz="4000" dirty="0" smtClean="0">
                <a:solidFill>
                  <a:srgbClr val="FFFF99"/>
                </a:solidFill>
                <a:latin typeface="+mj-lt"/>
              </a:rPr>
              <a:t>The meaning of “adventure” is subjective and fluid, with many definitions</a:t>
            </a:r>
          </a:p>
          <a:p>
            <a:pPr>
              <a:spcAft>
                <a:spcPts val="600"/>
              </a:spcAft>
            </a:pPr>
            <a:r>
              <a:rPr lang="en-NZ" sz="4000" dirty="0" smtClean="0">
                <a:solidFill>
                  <a:srgbClr val="FFFF99"/>
                </a:solidFill>
                <a:latin typeface="+mj-lt"/>
              </a:rPr>
              <a:t>adventure contains a degree of </a:t>
            </a:r>
            <a:r>
              <a:rPr lang="en-NZ" sz="4000" b="1" i="1" dirty="0" smtClean="0">
                <a:solidFill>
                  <a:srgbClr val="FFFF99"/>
                </a:solidFill>
                <a:latin typeface="+mj-lt"/>
              </a:rPr>
              <a:t>uncertainty</a:t>
            </a:r>
            <a:r>
              <a:rPr lang="en-NZ" sz="4000" dirty="0" smtClean="0">
                <a:solidFill>
                  <a:srgbClr val="FFFF99"/>
                </a:solidFill>
                <a:latin typeface="+mj-lt"/>
              </a:rPr>
              <a:t> and </a:t>
            </a:r>
            <a:r>
              <a:rPr lang="en-NZ" sz="4000" b="1" i="1" dirty="0" smtClean="0">
                <a:solidFill>
                  <a:srgbClr val="FFFF99"/>
                </a:solidFill>
                <a:latin typeface="+mj-lt"/>
              </a:rPr>
              <a:t>risk</a:t>
            </a:r>
          </a:p>
          <a:p>
            <a:pPr>
              <a:spcAft>
                <a:spcPts val="600"/>
              </a:spcAft>
            </a:pPr>
            <a:r>
              <a:rPr lang="en-NZ" sz="4000" b="1" i="1" dirty="0" smtClean="0">
                <a:solidFill>
                  <a:srgbClr val="FFFF99"/>
                </a:solidFill>
                <a:latin typeface="+mj-lt"/>
              </a:rPr>
              <a:t>Individual perceptions</a:t>
            </a:r>
            <a:r>
              <a:rPr lang="en-NZ" sz="4000" dirty="0" smtClean="0">
                <a:solidFill>
                  <a:srgbClr val="FFFF99"/>
                </a:solidFill>
                <a:latin typeface="+mj-lt"/>
              </a:rPr>
              <a:t> of adventure</a:t>
            </a:r>
          </a:p>
          <a:p>
            <a:pPr>
              <a:spcAft>
                <a:spcPts val="600"/>
              </a:spcAft>
            </a:pPr>
            <a:r>
              <a:rPr lang="en-NZ" sz="4000" dirty="0" smtClean="0">
                <a:solidFill>
                  <a:srgbClr val="FFFF99"/>
                </a:solidFill>
                <a:latin typeface="+mj-lt"/>
              </a:rPr>
              <a:t>“</a:t>
            </a:r>
            <a:r>
              <a:rPr lang="en-NZ" sz="4000" b="1" i="1" dirty="0" smtClean="0">
                <a:solidFill>
                  <a:srgbClr val="FFFF99"/>
                </a:solidFill>
                <a:latin typeface="+mj-lt"/>
              </a:rPr>
              <a:t>embodied engagement</a:t>
            </a:r>
            <a:r>
              <a:rPr lang="en-NZ" sz="4000" dirty="0" smtClean="0">
                <a:solidFill>
                  <a:srgbClr val="FFFF99"/>
                </a:solidFill>
                <a:latin typeface="+mj-lt"/>
              </a:rPr>
              <a:t>”</a:t>
            </a:r>
          </a:p>
          <a:p>
            <a:pPr lvl="1">
              <a:spcAft>
                <a:spcPts val="600"/>
              </a:spcAft>
            </a:pPr>
            <a:r>
              <a:rPr lang="en-NZ" sz="3800" dirty="0" smtClean="0">
                <a:solidFill>
                  <a:srgbClr val="FFFF99"/>
                </a:solidFill>
                <a:latin typeface="+mj-lt"/>
              </a:rPr>
              <a:t>Flow, True adventure</a:t>
            </a:r>
          </a:p>
          <a:p>
            <a:pPr>
              <a:spcAft>
                <a:spcPts val="600"/>
              </a:spcAft>
            </a:pPr>
            <a:r>
              <a:rPr lang="en-NZ" sz="4000" dirty="0" smtClean="0">
                <a:solidFill>
                  <a:srgbClr val="FFFF99"/>
                </a:solidFill>
                <a:latin typeface="+mj-lt"/>
              </a:rPr>
              <a:t>Problematic from an educational perspective</a:t>
            </a:r>
          </a:p>
          <a:p>
            <a:pPr>
              <a:spcAft>
                <a:spcPts val="600"/>
              </a:spcAft>
            </a:pPr>
            <a:endParaRPr lang="en-NZ" sz="4000" dirty="0" smtClean="0">
              <a:solidFill>
                <a:srgbClr val="FFFF99"/>
              </a:solidFill>
              <a:latin typeface="+mj-lt"/>
            </a:endParaRP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2050" name="Picture 2" descr="http://www.attto.org.nz/sites/default/files/images/Milford%20sound%20kayak2%20katcla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417" y="1196752"/>
            <a:ext cx="2490428" cy="1666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farm1.nzstatic.com/_proxy/imageproxy_1y/serve/new-zealand-south-island-franz-josef-glazier-travellers-climbing-daniel-noll-2013-img1005-lg-rgb1.jpg?focalpointx=50&amp;focalpointy=50&amp;height=420&amp;outputformat=jpg&amp;quality=75&amp;source=2265475&amp;transformationsystem=focalpointcrop&amp;width=420&amp;securitytoken=6E2A964859B2BB2FBD8CB2A476D2621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999260"/>
            <a:ext cx="1584176" cy="158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675" y="4498093"/>
            <a:ext cx="1508190" cy="206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 descr="http://www.starrtours.co.nz/pics/5a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5" t="5430" r="18107"/>
          <a:stretch/>
        </p:blipFill>
        <p:spPr bwMode="auto">
          <a:xfrm>
            <a:off x="5580112" y="3026786"/>
            <a:ext cx="1546611" cy="178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://www.rivervalley.co.nz/images/500/415/horseback-riding-adventures-in-new-zealand.jpg?h=fc0fc9a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70" t="19157" r="4703" b="19157"/>
          <a:stretch/>
        </p:blipFill>
        <p:spPr bwMode="auto">
          <a:xfrm>
            <a:off x="7308303" y="3030909"/>
            <a:ext cx="1560899" cy="140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557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Adventure Education</a:t>
            </a:r>
            <a:endParaRPr lang="en-NZ" sz="36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521" y="1600200"/>
            <a:ext cx="5256582" cy="4853136"/>
          </a:xfrm>
        </p:spPr>
        <p:txBody>
          <a:bodyPr>
            <a:normAutofit fontScale="92500"/>
          </a:bodyPr>
          <a:lstStyle/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“</a:t>
            </a:r>
            <a:r>
              <a:rPr lang="en-N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Comfort Zone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” Model of personal development</a:t>
            </a:r>
          </a:p>
          <a:p>
            <a:r>
              <a:rPr lang="en-N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Expert driven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 – safety management is a key aspect of outdoor experiences.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“</a:t>
            </a:r>
            <a:r>
              <a:rPr lang="en-NZ" b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Decontextualised</a:t>
            </a:r>
            <a:r>
              <a:rPr lang="en-NZ" dirty="0">
                <a:solidFill>
                  <a:srgbClr val="FFFF99"/>
                </a:solidFill>
                <a:latin typeface="+mj-lt"/>
              </a:rPr>
              <a:t> activity based” educational experiences (Brown 2007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)</a:t>
            </a:r>
          </a:p>
          <a:p>
            <a:r>
              <a:rPr lang="en-NZ" b="1" dirty="0" err="1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Commodified</a:t>
            </a:r>
            <a:r>
              <a:rPr lang="en-NZ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activity</a:t>
            </a:r>
            <a:endParaRPr lang="en-NZ" dirty="0">
              <a:solidFill>
                <a:srgbClr val="FFFF99"/>
              </a:solidFill>
              <a:latin typeface="+mj-lt"/>
            </a:endParaRP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Assumed </a:t>
            </a:r>
            <a:r>
              <a:rPr lang="en-N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transfer of learning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 from outdoor contexts into daily life</a:t>
            </a:r>
            <a:endParaRPr lang="en-NZ" dirty="0">
              <a:solidFill>
                <a:srgbClr val="FFFF99"/>
              </a:solidFill>
              <a:latin typeface="+mj-lt"/>
            </a:endParaRPr>
          </a:p>
          <a:p>
            <a:endParaRPr lang="en-NZ" dirty="0">
              <a:latin typeface="+mj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3" y="1412776"/>
            <a:ext cx="2811487" cy="2108614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223" b="51828"/>
          <a:stretch/>
        </p:blipFill>
        <p:spPr>
          <a:xfrm>
            <a:off x="5508103" y="3789040"/>
            <a:ext cx="2811487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208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8000" dirty="0" smtClean="0">
                <a:solidFill>
                  <a:srgbClr val="FFC000"/>
                </a:solidFill>
                <a:latin typeface="Gill Sans MT Ext Condensed Bold" pitchFamily="34" charset="0"/>
              </a:rPr>
              <a:t>Adventurous Learning</a:t>
            </a:r>
            <a:endParaRPr lang="en-NZ" sz="8000" dirty="0">
              <a:solidFill>
                <a:srgbClr val="FFC000"/>
              </a:solidFill>
              <a:latin typeface="Gill Sans MT Ext Condensed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556793"/>
            <a:ext cx="3744416" cy="41764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NZ" sz="3600" dirty="0" smtClean="0">
                <a:latin typeface="+mj-lt"/>
              </a:rPr>
              <a:t>Four key elements of adventurous learning:</a:t>
            </a:r>
          </a:p>
          <a:p>
            <a:r>
              <a:rPr lang="en-NZ" sz="3600" dirty="0" smtClean="0">
                <a:latin typeface="+mj-lt"/>
              </a:rPr>
              <a:t>Authenticity</a:t>
            </a:r>
          </a:p>
          <a:p>
            <a:r>
              <a:rPr lang="en-NZ" sz="3600" dirty="0" smtClean="0">
                <a:latin typeface="+mj-lt"/>
              </a:rPr>
              <a:t>Agency</a:t>
            </a:r>
          </a:p>
          <a:p>
            <a:r>
              <a:rPr lang="en-NZ" sz="3600" dirty="0" smtClean="0">
                <a:latin typeface="+mj-lt"/>
              </a:rPr>
              <a:t>Uncertainty</a:t>
            </a:r>
          </a:p>
          <a:p>
            <a:r>
              <a:rPr lang="en-NZ" sz="3600" dirty="0" smtClean="0">
                <a:latin typeface="+mj-lt"/>
              </a:rPr>
              <a:t>Mastery</a:t>
            </a:r>
            <a:endParaRPr lang="en-NZ" sz="3600" dirty="0">
              <a:latin typeface="+mj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420" y="1604198"/>
            <a:ext cx="3566160" cy="4517967"/>
          </a:xfrm>
        </p:spPr>
      </p:pic>
    </p:spTree>
    <p:extLst>
      <p:ext uri="{BB962C8B-B14F-4D97-AF65-F5344CB8AC3E}">
        <p14:creationId xmlns:p14="http://schemas.microsoft.com/office/powerpoint/2010/main" val="836759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6000" dirty="0" smtClean="0">
                <a:solidFill>
                  <a:srgbClr val="FFC000"/>
                </a:solidFill>
              </a:rPr>
              <a:t>Authenticity</a:t>
            </a:r>
            <a:endParaRPr lang="en-NZ" sz="60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1600200"/>
            <a:ext cx="4464496" cy="4525963"/>
          </a:xfrm>
        </p:spPr>
        <p:txBody>
          <a:bodyPr>
            <a:normAutofit lnSpcReduction="10000"/>
          </a:bodyPr>
          <a:lstStyle/>
          <a:p>
            <a:r>
              <a:rPr lang="en-NZ" sz="2400" dirty="0" smtClean="0">
                <a:latin typeface="+mj-lt"/>
              </a:rPr>
              <a:t>John Dewey (1859-1952)</a:t>
            </a:r>
          </a:p>
          <a:p>
            <a:pPr lvl="1"/>
            <a:r>
              <a:rPr lang="en-NZ" dirty="0">
                <a:latin typeface="+mj-lt"/>
              </a:rPr>
              <a:t>prepare students to be active citizens in a democratic </a:t>
            </a:r>
            <a:r>
              <a:rPr lang="en-NZ" dirty="0" smtClean="0">
                <a:latin typeface="+mj-lt"/>
              </a:rPr>
              <a:t>society</a:t>
            </a:r>
          </a:p>
          <a:p>
            <a:pPr lvl="1"/>
            <a:r>
              <a:rPr lang="en-NZ" dirty="0" smtClean="0">
                <a:latin typeface="+mj-lt"/>
              </a:rPr>
              <a:t>Interaction</a:t>
            </a:r>
          </a:p>
          <a:p>
            <a:pPr lvl="1"/>
            <a:r>
              <a:rPr lang="en-NZ" dirty="0" smtClean="0">
                <a:latin typeface="+mj-lt"/>
              </a:rPr>
              <a:t>Continuity</a:t>
            </a:r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NZ" dirty="0" smtClean="0">
                <a:latin typeface="+mj-lt"/>
              </a:rPr>
              <a:t>Contextualised learning  - Real </a:t>
            </a:r>
            <a:r>
              <a:rPr lang="en-NZ" dirty="0">
                <a:latin typeface="+mj-lt"/>
              </a:rPr>
              <a:t>world </a:t>
            </a:r>
            <a:r>
              <a:rPr lang="en-NZ" dirty="0" smtClean="0">
                <a:latin typeface="+mj-lt"/>
              </a:rPr>
              <a:t>contexts</a:t>
            </a:r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NZ" dirty="0" smtClean="0">
                <a:latin typeface="+mj-lt"/>
              </a:rPr>
              <a:t>Transference?</a:t>
            </a:r>
          </a:p>
          <a:p>
            <a:pPr marL="548640" lvl="1" indent="-411480"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en-NZ" dirty="0" smtClean="0">
                <a:latin typeface="+mj-lt"/>
              </a:rPr>
              <a:t>Place and community</a:t>
            </a:r>
          </a:p>
          <a:p>
            <a:pPr marL="907542" lvl="3" indent="-285750"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</a:pPr>
            <a:r>
              <a:rPr lang="en-NZ" dirty="0" smtClean="0">
                <a:latin typeface="+mj-lt"/>
              </a:rPr>
              <a:t>Storied places</a:t>
            </a:r>
          </a:p>
          <a:p>
            <a:pPr marL="907542" lvl="3" indent="-285750">
              <a:buClr>
                <a:schemeClr val="tx1">
                  <a:shade val="95000"/>
                </a:schemeClr>
              </a:buClr>
              <a:buSzPct val="65000"/>
              <a:buFont typeface="Wingdings" pitchFamily="2" charset="2"/>
              <a:buChar char="§"/>
            </a:pPr>
            <a:r>
              <a:rPr lang="en-NZ" dirty="0" smtClean="0">
                <a:latin typeface="+mj-lt"/>
              </a:rPr>
              <a:t>Community service</a:t>
            </a:r>
            <a:endParaRPr lang="en-NZ" dirty="0">
              <a:latin typeface="+mj-lt"/>
            </a:endParaRPr>
          </a:p>
          <a:p>
            <a:endParaRPr lang="en-NZ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628800"/>
            <a:ext cx="2808362" cy="2106272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862402"/>
            <a:ext cx="1989584" cy="265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946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C000"/>
                </a:solidFill>
              </a:rPr>
              <a:t>Agency and responsibility</a:t>
            </a:r>
            <a:endParaRPr lang="en-NZ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>
                <a:solidFill>
                  <a:srgbClr val="FFFF99"/>
                </a:solidFill>
                <a:latin typeface="+mj-lt"/>
              </a:rPr>
              <a:t>Learner autonomy</a:t>
            </a:r>
          </a:p>
          <a:p>
            <a:pPr lvl="1"/>
            <a:r>
              <a:rPr lang="en-NZ" dirty="0">
                <a:solidFill>
                  <a:srgbClr val="FFFF99"/>
                </a:solidFill>
                <a:latin typeface="+mj-lt"/>
              </a:rPr>
              <a:t>Active participation</a:t>
            </a:r>
          </a:p>
          <a:p>
            <a:pPr lvl="1"/>
            <a:r>
              <a:rPr lang="en-NZ" dirty="0">
                <a:solidFill>
                  <a:srgbClr val="FFFF99"/>
                </a:solidFill>
                <a:latin typeface="+mj-lt"/>
              </a:rPr>
              <a:t>Self determination</a:t>
            </a:r>
          </a:p>
          <a:p>
            <a:pPr lvl="1"/>
            <a:r>
              <a:rPr lang="en-NZ" dirty="0">
                <a:solidFill>
                  <a:srgbClr val="FFFF99"/>
                </a:solidFill>
                <a:latin typeface="+mj-lt"/>
              </a:rPr>
              <a:t>Intrinsic motivation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Supportive environment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Fostering Relevance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Working </a:t>
            </a:r>
            <a:r>
              <a:rPr lang="en-NZ" dirty="0">
                <a:solidFill>
                  <a:srgbClr val="FFFF99"/>
                </a:solidFill>
                <a:latin typeface="+mj-lt"/>
              </a:rPr>
              <a:t>towards 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competence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Ownership and responsibility</a:t>
            </a:r>
            <a:endParaRPr lang="en-NZ" dirty="0">
              <a:solidFill>
                <a:srgbClr val="FFFF99"/>
              </a:solidFill>
              <a:latin typeface="+mj-lt"/>
            </a:endParaRPr>
          </a:p>
          <a:p>
            <a:endParaRPr lang="en-NZ" dirty="0">
              <a:solidFill>
                <a:srgbClr val="FFFF99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anchor="ctr" anchorCtr="0">
            <a:normAutofit lnSpcReduction="10000"/>
          </a:bodyPr>
          <a:lstStyle/>
          <a:p>
            <a:pPr marL="137160" indent="0" algn="ctr">
              <a:buNone/>
            </a:pPr>
            <a:r>
              <a:rPr lang="en-NZ" dirty="0" smtClean="0">
                <a:solidFill>
                  <a:srgbClr val="FFC000"/>
                </a:solidFill>
                <a:latin typeface="+mj-lt"/>
              </a:rPr>
              <a:t>“The capability of individual human beings to make choices and act  on these choices in a way that makes a difference in their lives”</a:t>
            </a:r>
          </a:p>
          <a:p>
            <a:pPr marL="137160" indent="0" algn="ctr">
              <a:buNone/>
            </a:pPr>
            <a:r>
              <a:rPr lang="en-NZ" dirty="0" smtClean="0">
                <a:solidFill>
                  <a:srgbClr val="FFFF99"/>
                </a:solidFill>
                <a:latin typeface="+mj-lt"/>
              </a:rPr>
              <a:t>(Martin 2004)</a:t>
            </a:r>
            <a:endParaRPr lang="en-NZ" dirty="0">
              <a:solidFill>
                <a:srgbClr val="FFFF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594787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5400" dirty="0">
                <a:solidFill>
                  <a:srgbClr val="E9C801"/>
                </a:solidFill>
              </a:rPr>
              <a:t>U</a:t>
            </a:r>
            <a:r>
              <a:rPr lang="en-NZ" sz="5400" dirty="0" smtClean="0">
                <a:solidFill>
                  <a:srgbClr val="E9C801"/>
                </a:solidFill>
              </a:rPr>
              <a:t>ncertainty</a:t>
            </a:r>
            <a:endParaRPr lang="en-NZ" sz="5400" dirty="0">
              <a:solidFill>
                <a:srgbClr val="E9C80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528" y="1600200"/>
            <a:ext cx="4680520" cy="4525963"/>
          </a:xfrm>
        </p:spPr>
        <p:txBody>
          <a:bodyPr>
            <a:normAutofit lnSpcReduction="10000"/>
          </a:bodyPr>
          <a:lstStyle/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Cornerstone concept in “Adventure”</a:t>
            </a:r>
          </a:p>
          <a:p>
            <a:pPr lvl="1"/>
            <a:r>
              <a:rPr lang="en-NZ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solution thinking</a:t>
            </a:r>
          </a:p>
          <a:p>
            <a:pPr lvl="1"/>
            <a:r>
              <a:rPr lang="en-NZ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Experimentation</a:t>
            </a:r>
          </a:p>
          <a:p>
            <a:pPr lvl="1"/>
            <a:r>
              <a:rPr lang="en-NZ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creativity</a:t>
            </a:r>
          </a:p>
          <a:p>
            <a:r>
              <a:rPr lang="en-NZ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Intelligent deliberation</a:t>
            </a:r>
          </a:p>
          <a:p>
            <a:pPr lvl="1"/>
            <a:r>
              <a:rPr lang="en-NZ" dirty="0" smtClean="0">
                <a:solidFill>
                  <a:srgbClr val="FFFF99"/>
                </a:solidFill>
                <a:latin typeface="+mj-lt"/>
              </a:rPr>
              <a:t>holistic</a:t>
            </a:r>
          </a:p>
          <a:p>
            <a:pPr lvl="1"/>
            <a:r>
              <a:rPr lang="en-NZ" dirty="0" smtClean="0">
                <a:solidFill>
                  <a:srgbClr val="FFFF99"/>
                </a:solidFill>
                <a:latin typeface="+mj-lt"/>
              </a:rPr>
              <a:t>Cross-fertilisation</a:t>
            </a:r>
          </a:p>
          <a:p>
            <a:pPr lvl="1"/>
            <a:r>
              <a:rPr lang="en-NZ" dirty="0" smtClean="0">
                <a:solidFill>
                  <a:srgbClr val="FFFF99"/>
                </a:solidFill>
                <a:latin typeface="+mj-lt"/>
              </a:rPr>
              <a:t>Time to deliberate</a:t>
            </a:r>
          </a:p>
          <a:p>
            <a:endParaRPr lang="en-NZ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76056" y="1628801"/>
            <a:ext cx="3822576" cy="4320480"/>
          </a:xfrm>
          <a:ln>
            <a:solidFill>
              <a:srgbClr val="FFC000"/>
            </a:solidFill>
          </a:ln>
        </p:spPr>
        <p:txBody>
          <a:bodyPr anchor="ctr" anchorCtr="0">
            <a:normAutofit lnSpcReduction="10000"/>
          </a:bodyPr>
          <a:lstStyle/>
          <a:p>
            <a:pPr marL="137160" indent="0" algn="ctr">
              <a:buNone/>
            </a:pPr>
            <a:r>
              <a:rPr lang="en-NZ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“We must educate young people … to live well in a world that  is increasingly uncertain…</a:t>
            </a:r>
          </a:p>
          <a:p>
            <a:pPr marL="137160" indent="0" algn="ctr">
              <a:buNone/>
            </a:pPr>
            <a:r>
              <a:rPr lang="en-NZ" b="1" dirty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</a:t>
            </a:r>
            <a:r>
              <a:rPr lang="en-NZ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his needs to be done through approaches to learning that embrace uncertainty</a:t>
            </a:r>
            <a:r>
              <a:rPr lang="en-NZ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en-NZ" b="1" dirty="0">
              <a:solidFill>
                <a:srgbClr val="E9C8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0019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E9C801"/>
                </a:solidFill>
              </a:rPr>
              <a:t>Applying uncertainty</a:t>
            </a:r>
            <a:endParaRPr lang="en-NZ" dirty="0">
              <a:solidFill>
                <a:srgbClr val="E9C80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Allow for </a:t>
            </a:r>
            <a:r>
              <a:rPr lang="en-NZ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multiple courses of action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, and no right answer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Complex issues or problems requiring </a:t>
            </a:r>
            <a:r>
              <a:rPr lang="en-NZ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deep reasoning</a:t>
            </a:r>
            <a:r>
              <a:rPr lang="en-NZ" dirty="0" smtClean="0">
                <a:solidFill>
                  <a:srgbClr val="E9C801"/>
                </a:solidFill>
                <a:latin typeface="+mj-lt"/>
              </a:rPr>
              <a:t> 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(without overwhelming students)</a:t>
            </a:r>
          </a:p>
          <a:p>
            <a:r>
              <a:rPr lang="en-NZ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Time and space 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for intelligent deliberation</a:t>
            </a:r>
          </a:p>
          <a:p>
            <a:r>
              <a:rPr lang="en-NZ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Uncertain outcome 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– for educator and student alike</a:t>
            </a:r>
          </a:p>
          <a:p>
            <a:endParaRPr lang="en-NZ" dirty="0">
              <a:solidFill>
                <a:srgbClr val="FFCC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0818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400" dirty="0" smtClean="0">
                <a:solidFill>
                  <a:srgbClr val="FFCC66"/>
                </a:solidFill>
              </a:rPr>
              <a:t>Mastery through challenge</a:t>
            </a:r>
            <a:endParaRPr lang="en-NZ" sz="4400" dirty="0">
              <a:solidFill>
                <a:srgbClr val="FFCC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86808" cy="4525963"/>
          </a:xfrm>
        </p:spPr>
        <p:txBody>
          <a:bodyPr/>
          <a:lstStyle/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Challenge is personal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 </a:t>
            </a:r>
            <a:r>
              <a:rPr lang="en-NZ" dirty="0" err="1">
                <a:solidFill>
                  <a:srgbClr val="FFFF99"/>
                </a:solidFill>
                <a:latin typeface="+mj-lt"/>
              </a:rPr>
              <a:t>Influencd</a:t>
            </a:r>
            <a:r>
              <a:rPr lang="en-NZ" dirty="0">
                <a:solidFill>
                  <a:srgbClr val="FFFF99"/>
                </a:solidFill>
                <a:latin typeface="+mj-lt"/>
              </a:rPr>
              <a:t> by</a:t>
            </a:r>
          </a:p>
          <a:p>
            <a:pPr lvl="1"/>
            <a:r>
              <a:rPr lang="en-NZ" dirty="0">
                <a:solidFill>
                  <a:srgbClr val="FFFF99"/>
                </a:solidFill>
                <a:latin typeface="+mj-lt"/>
              </a:rPr>
              <a:t>Background</a:t>
            </a:r>
          </a:p>
          <a:p>
            <a:pPr lvl="1"/>
            <a:r>
              <a:rPr lang="en-NZ" dirty="0">
                <a:solidFill>
                  <a:srgbClr val="FFFF99"/>
                </a:solidFill>
                <a:latin typeface="+mj-lt"/>
              </a:rPr>
              <a:t>Experience</a:t>
            </a:r>
          </a:p>
          <a:p>
            <a:pPr lvl="1"/>
            <a:r>
              <a:rPr lang="en-NZ" dirty="0">
                <a:solidFill>
                  <a:srgbClr val="FFFF99"/>
                </a:solidFill>
                <a:latin typeface="+mj-lt"/>
              </a:rPr>
              <a:t>Skills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Investment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Draws on existing skills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Appropriate progression</a:t>
            </a:r>
          </a:p>
          <a:p>
            <a:endParaRPr lang="en-NZ" dirty="0" smtClean="0">
              <a:latin typeface="+mj-lt"/>
            </a:endParaRPr>
          </a:p>
          <a:p>
            <a:endParaRPr lang="en-NZ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 anchor="ctr" anchorCtr="0">
            <a:normAutofit/>
          </a:bodyPr>
          <a:lstStyle/>
          <a:p>
            <a:pPr marL="137160" indent="0" algn="ctr">
              <a:buNone/>
            </a:pPr>
            <a:r>
              <a:rPr lang="en-NZ" sz="3200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“Challenge does not require the learner to accept unpleasant feelings of fear, uncertainty and </a:t>
            </a:r>
            <a:r>
              <a:rPr lang="en-NZ" sz="3200" b="1" dirty="0" err="1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discomfortand</a:t>
            </a:r>
            <a:r>
              <a:rPr lang="en-NZ" sz="3200" b="1" dirty="0" smtClean="0">
                <a:solidFill>
                  <a:srgbClr val="E9C8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the need for luck”</a:t>
            </a:r>
            <a:endParaRPr lang="en-NZ" sz="3200" b="1" dirty="0">
              <a:solidFill>
                <a:srgbClr val="E9C8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188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E9C801"/>
                </a:solidFill>
              </a:rPr>
              <a:t>Mastery and flow</a:t>
            </a:r>
            <a:endParaRPr lang="en-NZ" dirty="0">
              <a:solidFill>
                <a:srgbClr val="E9C80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55776" y="1463951"/>
            <a:ext cx="6419056" cy="4938209"/>
          </a:xfrm>
        </p:spPr>
        <p:txBody>
          <a:bodyPr/>
          <a:lstStyle/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Link between intrinsic enjoyment and challenge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Perception of skills and challenge are matched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Requires </a:t>
            </a:r>
            <a:r>
              <a:rPr lang="en-NZ" dirty="0">
                <a:solidFill>
                  <a:srgbClr val="FFFF99"/>
                </a:solidFill>
                <a:latin typeface="+mj-lt"/>
              </a:rPr>
              <a:t>time to build sufficient skills for 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challenge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Incremental challenges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Scaffold experience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Learner driven challenge</a:t>
            </a:r>
            <a:endParaRPr lang="en-NZ" dirty="0">
              <a:solidFill>
                <a:srgbClr val="FFFF99"/>
              </a:solidFill>
              <a:latin typeface="+mj-lt"/>
            </a:endParaRP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Flow is difficult to create in the classroom!</a:t>
            </a:r>
            <a:endParaRPr lang="en-NZ" dirty="0">
              <a:solidFill>
                <a:srgbClr val="FFFF99"/>
              </a:solidFill>
              <a:latin typeface="+mj-lt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56185"/>
            <a:ext cx="1779027" cy="2260847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933056"/>
            <a:ext cx="1799084" cy="263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773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8229600" cy="1828800"/>
          </a:xfrm>
        </p:spPr>
        <p:txBody>
          <a:bodyPr>
            <a:normAutofit fontScale="90000"/>
          </a:bodyPr>
          <a:lstStyle/>
          <a:p>
            <a:r>
              <a:rPr lang="pt-PT" sz="3600" b="1" dirty="0" smtClean="0">
                <a:solidFill>
                  <a:srgbClr val="FFFF99"/>
                </a:solidFill>
              </a:rPr>
              <a:t>Whakatauki:</a:t>
            </a:r>
            <a:r>
              <a:rPr lang="pt-PT" b="1" dirty="0" smtClean="0">
                <a:solidFill>
                  <a:srgbClr val="FFFF99"/>
                </a:solidFill>
              </a:rPr>
              <a:t/>
            </a:r>
            <a:br>
              <a:rPr lang="pt-PT" b="1" dirty="0" smtClean="0">
                <a:solidFill>
                  <a:srgbClr val="FFFF99"/>
                </a:solidFill>
              </a:rPr>
            </a:br>
            <a:r>
              <a:rPr lang="pt-PT" sz="4400" b="1" i="1" dirty="0">
                <a:solidFill>
                  <a:srgbClr val="FFCC66"/>
                </a:solidFill>
              </a:rPr>
              <a:t>E kore te tangata e </a:t>
            </a:r>
            <a:r>
              <a:rPr lang="pt-PT" sz="4400" b="1" i="1" dirty="0" smtClean="0">
                <a:solidFill>
                  <a:srgbClr val="FFCC66"/>
                </a:solidFill>
              </a:rPr>
              <a:t>pakAri </a:t>
            </a:r>
            <a:br>
              <a:rPr lang="pt-PT" sz="4400" b="1" i="1" dirty="0" smtClean="0">
                <a:solidFill>
                  <a:srgbClr val="FFCC66"/>
                </a:solidFill>
              </a:rPr>
            </a:br>
            <a:r>
              <a:rPr lang="pt-PT" sz="4400" b="1" i="1" dirty="0" smtClean="0">
                <a:solidFill>
                  <a:srgbClr val="FFCC66"/>
                </a:solidFill>
              </a:rPr>
              <a:t>i </a:t>
            </a:r>
            <a:r>
              <a:rPr lang="pt-PT" sz="4400" b="1" i="1" dirty="0">
                <a:solidFill>
                  <a:srgbClr val="FFCC66"/>
                </a:solidFill>
              </a:rPr>
              <a:t>runga i te wai marino</a:t>
            </a:r>
            <a:r>
              <a:rPr lang="pt-PT" sz="5300" b="1" i="1" dirty="0" smtClean="0">
                <a:solidFill>
                  <a:srgbClr val="FFCC66"/>
                </a:solidFill>
              </a:rPr>
              <a:t/>
            </a:r>
            <a:br>
              <a:rPr lang="pt-PT" sz="5300" b="1" i="1" dirty="0" smtClean="0">
                <a:solidFill>
                  <a:srgbClr val="FFCC66"/>
                </a:solidFill>
              </a:rPr>
            </a:br>
            <a:endParaRPr lang="en-NZ" sz="5300" i="1" dirty="0">
              <a:solidFill>
                <a:srgbClr val="FFCC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789040"/>
            <a:ext cx="6400800" cy="1270992"/>
          </a:xfrm>
        </p:spPr>
        <p:txBody>
          <a:bodyPr/>
          <a:lstStyle/>
          <a:p>
            <a:r>
              <a:rPr lang="en-NZ" i="1" dirty="0">
                <a:solidFill>
                  <a:srgbClr val="FFFF99"/>
                </a:solidFill>
              </a:rPr>
              <a:t>Those who remain in calm waters will never get strong</a:t>
            </a:r>
            <a:endParaRPr lang="en-NZ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746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8000" dirty="0" smtClean="0">
                <a:solidFill>
                  <a:srgbClr val="E9C801"/>
                </a:solidFill>
                <a:latin typeface="Gill Sans MT Ext Condensed Bold" pitchFamily="34" charset="0"/>
              </a:rPr>
              <a:t>The model</a:t>
            </a:r>
            <a:endParaRPr lang="en-NZ" sz="8000" dirty="0">
              <a:solidFill>
                <a:srgbClr val="E9C801"/>
              </a:solidFill>
              <a:latin typeface="Gill Sans MT Ext Condensed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0" y="1556792"/>
            <a:ext cx="4316288" cy="4525963"/>
          </a:xfrm>
        </p:spPr>
        <p:txBody>
          <a:bodyPr/>
          <a:lstStyle/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4 dimensions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Use Axis to indicate how well your activity creates ideal learning conditions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Each dimension is a scale 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Consider dimensions separately, but also as a whole</a:t>
            </a:r>
          </a:p>
          <a:p>
            <a:endParaRPr lang="en-NZ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21054025"/>
              </p:ext>
            </p:extLst>
          </p:nvPr>
        </p:nvGraphicFramePr>
        <p:xfrm>
          <a:off x="467544" y="1700808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7127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E9C801"/>
                </a:solidFill>
              </a:rPr>
              <a:t>Where from here?</a:t>
            </a:r>
            <a:endParaRPr lang="en-NZ" dirty="0">
              <a:solidFill>
                <a:srgbClr val="E9C80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Identify where you could introduce Adventurous learning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Plot current activities on the Model</a:t>
            </a:r>
          </a:p>
          <a:p>
            <a:r>
              <a:rPr lang="en-NZ" dirty="0" smtClean="0">
                <a:solidFill>
                  <a:srgbClr val="FFFF99"/>
                </a:solidFill>
                <a:latin typeface="+mj-lt"/>
              </a:rPr>
              <a:t>Look at how each dimension could be tweaked</a:t>
            </a:r>
            <a:endParaRPr lang="en-NZ" dirty="0">
              <a:solidFill>
                <a:srgbClr val="FFFF99"/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E9C801"/>
                </a:solidFill>
                <a:latin typeface="+mj-lt"/>
              </a:rPr>
              <a:t>Links with other pedagogies</a:t>
            </a:r>
          </a:p>
          <a:p>
            <a:pPr lvl="1"/>
            <a:r>
              <a:rPr lang="en-NZ" dirty="0" smtClean="0">
                <a:solidFill>
                  <a:srgbClr val="E9C801"/>
                </a:solidFill>
                <a:latin typeface="+mj-lt"/>
              </a:rPr>
              <a:t>Place responsiveness</a:t>
            </a:r>
          </a:p>
          <a:p>
            <a:pPr lvl="1"/>
            <a:r>
              <a:rPr lang="en-NZ" dirty="0" smtClean="0">
                <a:solidFill>
                  <a:srgbClr val="E9C801"/>
                </a:solidFill>
                <a:latin typeface="+mj-lt"/>
              </a:rPr>
              <a:t>Cultural Responsive</a:t>
            </a:r>
          </a:p>
          <a:p>
            <a:pPr lvl="1"/>
            <a:r>
              <a:rPr lang="en-NZ" dirty="0" smtClean="0">
                <a:solidFill>
                  <a:srgbClr val="E9C801"/>
                </a:solidFill>
                <a:latin typeface="+mj-lt"/>
              </a:rPr>
              <a:t>Integrated studies</a:t>
            </a:r>
          </a:p>
          <a:p>
            <a:pPr lvl="1"/>
            <a:r>
              <a:rPr lang="en-NZ" dirty="0" smtClean="0">
                <a:solidFill>
                  <a:srgbClr val="E9C801"/>
                </a:solidFill>
                <a:latin typeface="+mj-lt"/>
              </a:rPr>
              <a:t>Inquiry</a:t>
            </a:r>
          </a:p>
          <a:p>
            <a:pPr lvl="1"/>
            <a:endParaRPr lang="en-NZ" dirty="0" smtClean="0">
              <a:solidFill>
                <a:srgbClr val="E9C801"/>
              </a:solidFill>
              <a:latin typeface="+mj-lt"/>
            </a:endParaRPr>
          </a:p>
          <a:p>
            <a:pPr lvl="1"/>
            <a:endParaRPr lang="en-NZ" dirty="0">
              <a:solidFill>
                <a:srgbClr val="E9C80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991565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Outdoor Education in NZ</a:t>
            </a:r>
            <a:endParaRPr lang="en-NZ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5544616" cy="4997152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600"/>
              </a:spcAft>
            </a:pPr>
            <a:r>
              <a:rPr lang="en-NZ" dirty="0" smtClean="0">
                <a:solidFill>
                  <a:srgbClr val="FFFF99"/>
                </a:solidFill>
                <a:latin typeface="+mj-lt"/>
              </a:rPr>
              <a:t>Outdoor </a:t>
            </a:r>
            <a:r>
              <a:rPr lang="en-NZ" dirty="0">
                <a:solidFill>
                  <a:srgbClr val="FFFF99"/>
                </a:solidFill>
                <a:latin typeface="+mj-lt"/>
              </a:rPr>
              <a:t>Education in NZ 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is at a cross-roads</a:t>
            </a:r>
          </a:p>
          <a:p>
            <a:pPr>
              <a:spcAft>
                <a:spcPts val="600"/>
              </a:spcAft>
            </a:pPr>
            <a:r>
              <a:rPr lang="en-NZ" dirty="0" smtClean="0">
                <a:solidFill>
                  <a:srgbClr val="FFFF99"/>
                </a:solidFill>
                <a:latin typeface="+mj-lt"/>
              </a:rPr>
              <a:t>“Outdoor Education” is </a:t>
            </a:r>
            <a:r>
              <a:rPr lang="en-NZ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open </a:t>
            </a:r>
            <a:r>
              <a:rPr lang="en-NZ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to interpretation</a:t>
            </a:r>
          </a:p>
          <a:p>
            <a:pPr>
              <a:spcAft>
                <a:spcPts val="600"/>
              </a:spcAft>
            </a:pPr>
            <a:r>
              <a:rPr lang="en-NZ" dirty="0" smtClean="0">
                <a:solidFill>
                  <a:srgbClr val="FFFF99"/>
                </a:solidFill>
                <a:latin typeface="+mj-lt"/>
              </a:rPr>
              <a:t>Outdoor Educators often </a:t>
            </a:r>
            <a:r>
              <a:rPr lang="en-NZ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lack ‘formal’ training </a:t>
            </a:r>
            <a:r>
              <a:rPr lang="en-NZ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– 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this is changing</a:t>
            </a:r>
          </a:p>
          <a:p>
            <a:pPr>
              <a:spcAft>
                <a:spcPts val="600"/>
              </a:spcAft>
            </a:pPr>
            <a:r>
              <a:rPr lang="en-NZ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Limited research 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in NZ to support the content of many programmes</a:t>
            </a:r>
          </a:p>
          <a:p>
            <a:pPr>
              <a:spcAft>
                <a:spcPts val="600"/>
              </a:spcAft>
            </a:pPr>
            <a:r>
              <a:rPr lang="en-NZ" dirty="0" smtClean="0">
                <a:solidFill>
                  <a:srgbClr val="FFFF99"/>
                </a:solidFill>
                <a:latin typeface="+mj-lt"/>
              </a:rPr>
              <a:t>Founded in </a:t>
            </a:r>
            <a:r>
              <a:rPr lang="en-NZ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International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 Outdoor programmes and movements</a:t>
            </a:r>
          </a:p>
          <a:p>
            <a:pPr>
              <a:spcAft>
                <a:spcPts val="600"/>
              </a:spcAft>
            </a:pPr>
            <a:r>
              <a:rPr lang="en-NZ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Lack of ‘trickle down’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 of current academic thinking to teachers ‘on the floor’</a:t>
            </a:r>
          </a:p>
          <a:p>
            <a:endParaRPr lang="en-NZ" dirty="0" smtClean="0">
              <a:solidFill>
                <a:srgbClr val="FFFF99"/>
              </a:solidFill>
            </a:endParaRPr>
          </a:p>
          <a:p>
            <a:pPr marL="0" indent="0">
              <a:buNone/>
            </a:pP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340768"/>
            <a:ext cx="2918884" cy="218916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3717032"/>
            <a:ext cx="1872208" cy="288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731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98776" cy="1162050"/>
          </a:xfrm>
        </p:spPr>
        <p:txBody>
          <a:bodyPr>
            <a:noAutofit/>
          </a:bodyPr>
          <a:lstStyle/>
          <a:p>
            <a:r>
              <a:rPr lang="en-NZ" sz="7200" dirty="0" smtClean="0">
                <a:solidFill>
                  <a:srgbClr val="FFC000"/>
                </a:solidFill>
                <a:latin typeface="Gill Sans MT Ext Condensed Bold" pitchFamily="34" charset="0"/>
              </a:rPr>
              <a:t/>
            </a:r>
            <a:br>
              <a:rPr lang="en-NZ" sz="7200" dirty="0" smtClean="0">
                <a:solidFill>
                  <a:srgbClr val="FFC000"/>
                </a:solidFill>
                <a:latin typeface="Gill Sans MT Ext Condensed Bold" pitchFamily="34" charset="0"/>
              </a:rPr>
            </a:br>
            <a:r>
              <a:rPr lang="en-NZ" sz="4800" dirty="0" smtClean="0">
                <a:solidFill>
                  <a:srgbClr val="FFC000"/>
                </a:solidFill>
              </a:rPr>
              <a:t>A </a:t>
            </a:r>
            <a:r>
              <a:rPr lang="en-NZ" sz="4800" dirty="0">
                <a:solidFill>
                  <a:srgbClr val="FFC000"/>
                </a:solidFill>
              </a:rPr>
              <a:t>new </a:t>
            </a:r>
            <a:r>
              <a:rPr lang="en-NZ" sz="4800" dirty="0" smtClean="0">
                <a:solidFill>
                  <a:srgbClr val="FFC000"/>
                </a:solidFill>
              </a:rPr>
              <a:t>wave?</a:t>
            </a:r>
            <a:endParaRPr lang="en-NZ" sz="4800" dirty="0">
              <a:solidFill>
                <a:srgbClr val="FFC000"/>
              </a:solidFill>
            </a:endParaRPr>
          </a:p>
        </p:txBody>
      </p:sp>
      <p:sp>
        <p:nvSpPr>
          <p:cNvPr id="5" name="Content Placeholder 3"/>
          <p:cNvSpPr>
            <a:spLocks noGrp="1"/>
          </p:cNvSpPr>
          <p:nvPr>
            <p:ph type="body" idx="2"/>
          </p:nvPr>
        </p:nvSpPr>
        <p:spPr>
          <a:xfrm>
            <a:off x="179512" y="1556792"/>
            <a:ext cx="5688632" cy="4395049"/>
          </a:xfrm>
        </p:spPr>
        <p:txBody>
          <a:bodyPr wrap="square" anchor="ctr">
            <a:spAutoFit/>
          </a:bodyPr>
          <a:lstStyle/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NZ" sz="2200" dirty="0" smtClean="0">
                <a:solidFill>
                  <a:srgbClr val="FFFF99"/>
                </a:solidFill>
                <a:latin typeface="+mj-lt"/>
              </a:rPr>
              <a:t>a </a:t>
            </a:r>
            <a:r>
              <a:rPr lang="en-NZ" sz="2200" dirty="0">
                <a:solidFill>
                  <a:srgbClr val="FFFF99"/>
                </a:solidFill>
                <a:latin typeface="+mj-lt"/>
              </a:rPr>
              <a:t>move towards </a:t>
            </a:r>
            <a:r>
              <a:rPr lang="en-NZ" sz="22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‘home-grown’ programmes</a:t>
            </a:r>
          </a:p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NZ" sz="22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Sustainability</a:t>
            </a:r>
            <a:r>
              <a:rPr lang="en-NZ" sz="2200" dirty="0">
                <a:solidFill>
                  <a:srgbClr val="FFFF99"/>
                </a:solidFill>
                <a:latin typeface="+mj-lt"/>
              </a:rPr>
              <a:t> in the Outdoor Curriculum</a:t>
            </a:r>
          </a:p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NZ" sz="2200" dirty="0">
                <a:solidFill>
                  <a:srgbClr val="FFFF99"/>
                </a:solidFill>
                <a:latin typeface="+mj-lt"/>
              </a:rPr>
              <a:t>Increasing need for a </a:t>
            </a:r>
            <a:r>
              <a:rPr lang="en-NZ" sz="22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culturally responsive </a:t>
            </a:r>
            <a:r>
              <a:rPr lang="en-NZ" sz="2200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pedagogies</a:t>
            </a:r>
            <a:endParaRPr lang="en-NZ" sz="2200" b="1" dirty="0">
              <a:solidFill>
                <a:srgbClr val="FF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NZ" sz="2200" dirty="0">
                <a:solidFill>
                  <a:srgbClr val="FFFF99"/>
                </a:solidFill>
                <a:latin typeface="+mj-lt"/>
              </a:rPr>
              <a:t>A move towards an identification with </a:t>
            </a:r>
            <a:r>
              <a:rPr lang="en-NZ" sz="2200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</a:t>
            </a:r>
            <a:r>
              <a:rPr lang="en-NZ" sz="22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place</a:t>
            </a:r>
            <a:r>
              <a:rPr lang="en-NZ" sz="2200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”</a:t>
            </a:r>
          </a:p>
          <a:p>
            <a:pPr marL="342900" indent="-342900">
              <a:spcAft>
                <a:spcPts val="600"/>
              </a:spcAft>
              <a:buFont typeface="Arial" pitchFamily="34" charset="0"/>
              <a:buChar char="•"/>
            </a:pPr>
            <a:r>
              <a:rPr lang="en-NZ" sz="2200" dirty="0" smtClean="0">
                <a:solidFill>
                  <a:srgbClr val="FFFF99"/>
                </a:solidFill>
                <a:latin typeface="+mj-lt"/>
              </a:rPr>
              <a:t>towards </a:t>
            </a:r>
            <a:r>
              <a:rPr lang="en-NZ" sz="2200" dirty="0">
                <a:solidFill>
                  <a:srgbClr val="FFFF99"/>
                </a:solidFill>
                <a:latin typeface="+mj-lt"/>
              </a:rPr>
              <a:t>an </a:t>
            </a:r>
            <a:r>
              <a:rPr lang="en-NZ" sz="22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authentically Aotearoa New Zealand Outdoor Education </a:t>
            </a:r>
            <a:r>
              <a:rPr lang="en-NZ" sz="2200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Culture</a:t>
            </a:r>
            <a:endParaRPr lang="en-NZ" sz="2200" b="1" dirty="0">
              <a:solidFill>
                <a:srgbClr val="FF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6" name="Picture 2" descr="http://www.adventuresmart.org.nz/wp-content/uploads/img-Waka-Ama-anni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915" y="620688"/>
            <a:ext cx="2389720" cy="307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eotc.tki.org.nz/var/tki-leotc/storage/images/media/images/p26sectionc-resized-23/7580-1-eng-NZ/p26sectionc-resized-2_referen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49080"/>
            <a:ext cx="2865436" cy="2022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438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1052736"/>
            <a:ext cx="8496944" cy="2016224"/>
          </a:xfrm>
        </p:spPr>
        <p:txBody>
          <a:bodyPr>
            <a:noAutofit/>
          </a:bodyPr>
          <a:lstStyle/>
          <a:p>
            <a:r>
              <a:rPr lang="en-NZ" sz="105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Ext Condensed Bold" pitchFamily="34" charset="0"/>
              </a:rPr>
              <a:t>A</a:t>
            </a:r>
            <a:r>
              <a:rPr lang="en-NZ" sz="10500" cap="none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Ext Condensed Bold" pitchFamily="34" charset="0"/>
              </a:rPr>
              <a:t>dventurous</a:t>
            </a:r>
            <a:r>
              <a:rPr lang="en-NZ" sz="10500" dirty="0" smtClean="0">
                <a:solidFill>
                  <a:srgbClr val="FFC000"/>
                </a:solidFill>
                <a:latin typeface="Gill Sans MT Ext Condensed Bold" pitchFamily="34" charset="0"/>
              </a:rPr>
              <a:t> </a:t>
            </a:r>
            <a:r>
              <a:rPr lang="en-NZ" sz="105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Ext Condensed Bold" pitchFamily="34" charset="0"/>
              </a:rPr>
              <a:t>L</a:t>
            </a:r>
            <a:r>
              <a:rPr lang="en-NZ" sz="10500" cap="none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 Ext Condensed Bold" pitchFamily="34" charset="0"/>
              </a:rPr>
              <a:t>earning</a:t>
            </a:r>
            <a:endParaRPr lang="en-NZ" sz="10500" cap="none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 Ext Condensed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4437112"/>
            <a:ext cx="7920880" cy="1752600"/>
          </a:xfrm>
        </p:spPr>
        <p:txBody>
          <a:bodyPr>
            <a:normAutofit fontScale="85000" lnSpcReduction="10000"/>
          </a:bodyPr>
          <a:lstStyle/>
          <a:p>
            <a:r>
              <a:rPr lang="en-NZ" sz="4300" dirty="0" smtClean="0">
                <a:solidFill>
                  <a:srgbClr val="FFFF99"/>
                </a:solidFill>
                <a:latin typeface="+mj-lt"/>
              </a:rPr>
              <a:t>A </a:t>
            </a:r>
            <a:r>
              <a:rPr lang="en-NZ" sz="4300" dirty="0">
                <a:solidFill>
                  <a:srgbClr val="FFFF99"/>
                </a:solidFill>
                <a:latin typeface="+mj-lt"/>
              </a:rPr>
              <a:t>P</a:t>
            </a:r>
            <a:r>
              <a:rPr lang="en-NZ" sz="4300" dirty="0" smtClean="0">
                <a:solidFill>
                  <a:srgbClr val="FFFF99"/>
                </a:solidFill>
                <a:latin typeface="+mj-lt"/>
              </a:rPr>
              <a:t>edagogy for a Changing </a:t>
            </a:r>
            <a:r>
              <a:rPr lang="en-NZ" sz="4300" dirty="0">
                <a:solidFill>
                  <a:srgbClr val="FFFF99"/>
                </a:solidFill>
                <a:latin typeface="+mj-lt"/>
              </a:rPr>
              <a:t>W</a:t>
            </a:r>
            <a:r>
              <a:rPr lang="en-NZ" sz="4300" dirty="0" smtClean="0">
                <a:solidFill>
                  <a:srgbClr val="FFFF99"/>
                </a:solidFill>
                <a:latin typeface="+mj-lt"/>
              </a:rPr>
              <a:t>orld</a:t>
            </a:r>
          </a:p>
          <a:p>
            <a:endParaRPr lang="en-NZ" dirty="0">
              <a:solidFill>
                <a:srgbClr val="FFFF99"/>
              </a:solidFill>
              <a:latin typeface="+mj-lt"/>
            </a:endParaRPr>
          </a:p>
          <a:p>
            <a:r>
              <a:rPr lang="en-NZ" sz="2400" dirty="0" smtClean="0">
                <a:solidFill>
                  <a:srgbClr val="FFFF99"/>
                </a:solidFill>
                <a:latin typeface="+mj-lt"/>
              </a:rPr>
              <a:t>Simon </a:t>
            </a:r>
            <a:r>
              <a:rPr lang="en-NZ" sz="2400" dirty="0" err="1" smtClean="0">
                <a:solidFill>
                  <a:srgbClr val="FFFF99"/>
                </a:solidFill>
                <a:latin typeface="+mj-lt"/>
              </a:rPr>
              <a:t>Beames</a:t>
            </a:r>
            <a:r>
              <a:rPr lang="en-NZ" sz="2400" dirty="0" smtClean="0">
                <a:solidFill>
                  <a:srgbClr val="FFFF99"/>
                </a:solidFill>
                <a:latin typeface="+mj-lt"/>
              </a:rPr>
              <a:t> and Mike Brown</a:t>
            </a:r>
          </a:p>
          <a:p>
            <a:r>
              <a:rPr lang="en-NZ" sz="2400" dirty="0" err="1" smtClean="0">
                <a:solidFill>
                  <a:srgbClr val="FFFF99"/>
                </a:solidFill>
                <a:latin typeface="+mj-lt"/>
              </a:rPr>
              <a:t>Routledge</a:t>
            </a:r>
            <a:r>
              <a:rPr lang="en-NZ" sz="2400" dirty="0" smtClean="0">
                <a:solidFill>
                  <a:srgbClr val="FFFF99"/>
                </a:solidFill>
                <a:latin typeface="+mj-lt"/>
              </a:rPr>
              <a:t> 2016</a:t>
            </a:r>
            <a:endParaRPr lang="en-NZ" sz="2400" dirty="0">
              <a:solidFill>
                <a:srgbClr val="FFFF99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52795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7200" dirty="0" smtClean="0">
                <a:solidFill>
                  <a:srgbClr val="FFC000"/>
                </a:solidFill>
                <a:latin typeface="Gill Sans MT Ext Condensed Bold" pitchFamily="34" charset="0"/>
              </a:rPr>
              <a:t>Introduction – The Authors</a:t>
            </a:r>
            <a:endParaRPr lang="en-NZ" sz="72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51520" y="2420888"/>
            <a:ext cx="4316288" cy="4205064"/>
          </a:xfrm>
        </p:spPr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en-NZ" sz="4600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Simon </a:t>
            </a:r>
            <a:r>
              <a:rPr lang="en-NZ" sz="4600" b="1" dirty="0" err="1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Beames</a:t>
            </a:r>
            <a:endParaRPr lang="en-NZ" sz="4600" b="1" dirty="0" smtClean="0">
              <a:solidFill>
                <a:srgbClr val="FF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spcBef>
                <a:spcPts val="450"/>
              </a:spcBef>
              <a:spcAft>
                <a:spcPts val="600"/>
              </a:spcAft>
            </a:pPr>
            <a:endParaRPr lang="en-NZ" sz="3100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spcBef>
                <a:spcPts val="450"/>
              </a:spcBef>
              <a:spcAft>
                <a:spcPts val="600"/>
              </a:spcAft>
            </a:pPr>
            <a:r>
              <a:rPr lang="en-NZ" sz="31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Senior </a:t>
            </a:r>
            <a:r>
              <a:rPr lang="en-NZ" sz="3100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Lecurer</a:t>
            </a:r>
            <a:r>
              <a:rPr lang="en-NZ" sz="3100" dirty="0" smtClean="0">
                <a:solidFill>
                  <a:srgbClr val="FFFF99"/>
                </a:solidFill>
                <a:latin typeface="+mj-lt"/>
              </a:rPr>
              <a:t> in Outdoor Learning, </a:t>
            </a:r>
            <a:r>
              <a:rPr lang="en-NZ" sz="31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Edinburgh University</a:t>
            </a:r>
          </a:p>
          <a:p>
            <a:pPr>
              <a:spcBef>
                <a:spcPts val="450"/>
              </a:spcBef>
              <a:spcAft>
                <a:spcPts val="600"/>
              </a:spcAft>
            </a:pPr>
            <a:r>
              <a:rPr lang="en-NZ" sz="3100" dirty="0" smtClean="0">
                <a:solidFill>
                  <a:srgbClr val="FFFF99"/>
                </a:solidFill>
                <a:latin typeface="+mj-lt"/>
              </a:rPr>
              <a:t>25 years teaching </a:t>
            </a:r>
            <a:r>
              <a:rPr lang="en-NZ" sz="3100" dirty="0">
                <a:solidFill>
                  <a:srgbClr val="FFFF99"/>
                </a:solidFill>
                <a:latin typeface="+mj-lt"/>
              </a:rPr>
              <a:t>outdoors in North America, Asia, and </a:t>
            </a:r>
            <a:r>
              <a:rPr lang="en-NZ" sz="3100" dirty="0" smtClean="0">
                <a:solidFill>
                  <a:srgbClr val="FFFF99"/>
                </a:solidFill>
                <a:latin typeface="+mj-lt"/>
              </a:rPr>
              <a:t>Europe</a:t>
            </a:r>
          </a:p>
          <a:p>
            <a:pPr>
              <a:spcBef>
                <a:spcPts val="450"/>
              </a:spcBef>
              <a:spcAft>
                <a:spcPts val="600"/>
              </a:spcAft>
            </a:pPr>
            <a:r>
              <a:rPr lang="en-NZ" sz="3100" dirty="0">
                <a:solidFill>
                  <a:srgbClr val="FFFF99"/>
                </a:solidFill>
                <a:latin typeface="+mj-lt"/>
              </a:rPr>
              <a:t>developed the </a:t>
            </a:r>
            <a:r>
              <a:rPr lang="en-NZ" sz="31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Outdoor Journeys</a:t>
            </a:r>
            <a:r>
              <a:rPr lang="en-NZ" sz="3100" dirty="0">
                <a:solidFill>
                  <a:srgbClr val="FFFF99"/>
                </a:solidFill>
                <a:latin typeface="+mj-lt"/>
              </a:rPr>
              <a:t> programme - a cross-curricular, local outdoor learning </a:t>
            </a:r>
            <a:r>
              <a:rPr lang="en-NZ" sz="3100" dirty="0" smtClean="0">
                <a:solidFill>
                  <a:srgbClr val="FFFF99"/>
                </a:solidFill>
                <a:latin typeface="+mj-lt"/>
              </a:rPr>
              <a:t>initiative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16016" y="2420888"/>
            <a:ext cx="4038600" cy="4205064"/>
          </a:xfrm>
        </p:spPr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en-NZ" sz="4600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Mike Brown </a:t>
            </a:r>
          </a:p>
          <a:p>
            <a:pPr>
              <a:spcAft>
                <a:spcPts val="600"/>
              </a:spcAft>
            </a:pPr>
            <a:endParaRPr lang="en-NZ" sz="3100" b="1" dirty="0" smtClean="0">
              <a:solidFill>
                <a:srgbClr val="FF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en-NZ" sz="3100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Senior Lecturer</a:t>
            </a:r>
            <a:r>
              <a:rPr lang="en-NZ" sz="31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  <a:r>
              <a:rPr lang="en-NZ" sz="3100" dirty="0" smtClean="0">
                <a:solidFill>
                  <a:srgbClr val="FFFF99"/>
                </a:solidFill>
                <a:latin typeface="+mj-lt"/>
              </a:rPr>
              <a:t>Faculty of Education,</a:t>
            </a:r>
            <a:r>
              <a:rPr lang="en-NZ" sz="31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NZ" sz="3100" b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Waikato university</a:t>
            </a:r>
            <a:r>
              <a:rPr lang="en-NZ" sz="3100" dirty="0" smtClean="0">
                <a:solidFill>
                  <a:srgbClr val="FFFF99"/>
                </a:solidFill>
                <a:latin typeface="+mj-lt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NZ" sz="3100" dirty="0">
                <a:solidFill>
                  <a:srgbClr val="FFFF99"/>
                </a:solidFill>
                <a:latin typeface="+mj-lt"/>
              </a:rPr>
              <a:t>areas of interest relate to </a:t>
            </a:r>
            <a:r>
              <a:rPr lang="en-NZ" sz="3100" b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place-responsive pedagogy</a:t>
            </a:r>
            <a:r>
              <a:rPr lang="en-NZ" sz="3100" dirty="0">
                <a:solidFill>
                  <a:srgbClr val="FFFF99"/>
                </a:solidFill>
                <a:latin typeface="+mj-lt"/>
              </a:rPr>
              <a:t>, learning theories in outdoor education and more recently human relationships with </a:t>
            </a:r>
            <a:r>
              <a:rPr lang="en-NZ" sz="3100" dirty="0" smtClean="0">
                <a:solidFill>
                  <a:srgbClr val="FFFF99"/>
                </a:solidFill>
                <a:latin typeface="+mj-lt"/>
              </a:rPr>
              <a:t>sea.</a:t>
            </a:r>
          </a:p>
        </p:txBody>
      </p:sp>
      <p:pic>
        <p:nvPicPr>
          <p:cNvPr id="3074" name="Picture 2" descr="https://encrypted-tbn1.gstatic.com/images?q=tbn:ANd9GcQYxPL-Mi2EW0tUm-9mWneH9NoDWJ7aCZ1GVqhNLU4dPkRxgbW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608135"/>
            <a:ext cx="1127867" cy="115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hoto of Dr Simon Beam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486775"/>
            <a:ext cx="962346" cy="127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799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112568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en-NZ" sz="3600" dirty="0" smtClean="0">
                <a:solidFill>
                  <a:srgbClr val="FFFF99"/>
                </a:solidFill>
                <a:latin typeface="+mj-lt"/>
              </a:rPr>
              <a:t>“…</a:t>
            </a:r>
            <a:r>
              <a:rPr lang="en-NZ" sz="3600" i="1" dirty="0" smtClean="0">
                <a:solidFill>
                  <a:srgbClr val="FFFF99"/>
                </a:solidFill>
                <a:latin typeface="+mj-lt"/>
              </a:rPr>
              <a:t>the </a:t>
            </a:r>
            <a:r>
              <a:rPr lang="en-NZ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potential benefits </a:t>
            </a:r>
            <a:r>
              <a:rPr lang="en-NZ" sz="3600" i="1" dirty="0" smtClean="0">
                <a:solidFill>
                  <a:srgbClr val="FFFF99"/>
                </a:solidFill>
                <a:latin typeface="+mj-lt"/>
              </a:rPr>
              <a:t>of mainstream education and </a:t>
            </a:r>
            <a:r>
              <a:rPr lang="en-NZ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outdoor adventure education</a:t>
            </a:r>
            <a:r>
              <a:rPr lang="en-NZ" sz="3600" i="1" dirty="0" smtClean="0">
                <a:solidFill>
                  <a:srgbClr val="FFFF99"/>
                </a:solidFill>
                <a:latin typeface="+mj-lt"/>
              </a:rPr>
              <a:t> have been increasingly </a:t>
            </a:r>
            <a:r>
              <a:rPr lang="en-NZ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restricted</a:t>
            </a:r>
            <a:r>
              <a:rPr lang="en-NZ" sz="3600" i="1" dirty="0" smtClean="0">
                <a:solidFill>
                  <a:srgbClr val="FFFF99"/>
                </a:solidFill>
                <a:latin typeface="+mj-lt"/>
              </a:rPr>
              <a:t> and </a:t>
            </a:r>
            <a:r>
              <a:rPr lang="en-NZ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marginalised</a:t>
            </a:r>
            <a:r>
              <a:rPr lang="en-NZ" sz="3600" i="1" dirty="0" smtClean="0">
                <a:solidFill>
                  <a:srgbClr val="FFFF99"/>
                </a:solidFill>
                <a:latin typeface="+mj-lt"/>
              </a:rPr>
              <a:t> to a point where </a:t>
            </a:r>
            <a:r>
              <a:rPr lang="en-NZ" sz="3600" b="1" i="1" dirty="0" smtClean="0">
                <a:solidFill>
                  <a:srgbClr val="FFFF99"/>
                </a:solidFill>
                <a:latin typeface="+mj-lt"/>
              </a:rPr>
              <a:t>neither offers a strong platform for</a:t>
            </a:r>
            <a:r>
              <a:rPr lang="en-NZ" sz="3600" b="1" i="1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lang="en-NZ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meaningful student learning</a:t>
            </a:r>
            <a:r>
              <a:rPr lang="en-NZ" sz="3600" dirty="0" smtClean="0">
                <a:solidFill>
                  <a:srgbClr val="FFFF99"/>
                </a:solidFill>
                <a:latin typeface="+mj-lt"/>
              </a:rPr>
              <a:t>”</a:t>
            </a:r>
            <a:endParaRPr lang="en-NZ" dirty="0" smtClean="0"/>
          </a:p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943245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6600" dirty="0">
                <a:solidFill>
                  <a:srgbClr val="FFC000"/>
                </a:solidFill>
              </a:rPr>
              <a:t>Introduction</a:t>
            </a:r>
            <a:endParaRPr lang="en-NZ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322846" y="1628800"/>
            <a:ext cx="6497626" cy="490991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NZ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Massive social change</a:t>
            </a:r>
            <a:r>
              <a:rPr lang="en-NZ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NZ" dirty="0">
                <a:solidFill>
                  <a:srgbClr val="FFFF99"/>
                </a:solidFill>
                <a:latin typeface="+mj-lt"/>
              </a:rPr>
              <a:t>has influenced Education, Teaching and Learning.</a:t>
            </a:r>
          </a:p>
          <a:p>
            <a:pPr lvl="1">
              <a:spcAft>
                <a:spcPts val="600"/>
              </a:spcAft>
            </a:pPr>
            <a:r>
              <a:rPr lang="en-N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Industrial model</a:t>
            </a:r>
            <a:r>
              <a:rPr lang="en-NZ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of education</a:t>
            </a:r>
            <a:endParaRPr lang="en-NZ" b="1" dirty="0" smtClean="0">
              <a:solidFill>
                <a:srgbClr val="FFC000"/>
              </a:solidFill>
              <a:latin typeface="+mj-lt"/>
            </a:endParaRPr>
          </a:p>
          <a:p>
            <a:pPr lvl="1">
              <a:spcAft>
                <a:spcPts val="600"/>
              </a:spcAft>
            </a:pPr>
            <a:r>
              <a:rPr lang="en-N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Economic </a:t>
            </a:r>
            <a:r>
              <a:rPr lang="en-NZ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rationalisation</a:t>
            </a:r>
            <a:r>
              <a:rPr lang="en-NZ" dirty="0">
                <a:solidFill>
                  <a:srgbClr val="FFFF99"/>
                </a:solidFill>
                <a:latin typeface="+mj-lt"/>
              </a:rPr>
              <a:t>; “</a:t>
            </a:r>
            <a:r>
              <a:rPr lang="en-NZ" dirty="0" err="1">
                <a:solidFill>
                  <a:srgbClr val="FFFF99"/>
                </a:solidFill>
                <a:latin typeface="+mj-lt"/>
              </a:rPr>
              <a:t>McDonaldization</a:t>
            </a:r>
            <a:r>
              <a:rPr lang="en-NZ" dirty="0">
                <a:solidFill>
                  <a:srgbClr val="FFFF99"/>
                </a:solidFill>
                <a:latin typeface="+mj-lt"/>
              </a:rPr>
              <a:t>” and “</a:t>
            </a:r>
            <a:r>
              <a:rPr lang="en-NZ" dirty="0" err="1">
                <a:solidFill>
                  <a:srgbClr val="FFFF99"/>
                </a:solidFill>
                <a:latin typeface="+mj-lt"/>
              </a:rPr>
              <a:t>Disneyization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”</a:t>
            </a:r>
          </a:p>
          <a:p>
            <a:pPr lvl="1">
              <a:spcAft>
                <a:spcPts val="600"/>
              </a:spcAft>
            </a:pPr>
            <a:r>
              <a:rPr lang="en-NZ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One size fits all</a:t>
            </a:r>
            <a:r>
              <a:rPr lang="en-NZ" dirty="0" smtClean="0">
                <a:solidFill>
                  <a:srgbClr val="FFFF99"/>
                </a:solidFill>
                <a:latin typeface="+mj-lt"/>
              </a:rPr>
              <a:t> model of education</a:t>
            </a:r>
            <a:endParaRPr lang="en-NZ" dirty="0">
              <a:solidFill>
                <a:srgbClr val="FFFF99"/>
              </a:solidFill>
              <a:latin typeface="+mj-lt"/>
            </a:endParaRPr>
          </a:p>
        </p:txBody>
      </p:sp>
      <p:pic>
        <p:nvPicPr>
          <p:cNvPr id="1026" name="Picture 2" descr="http://www.pcc.govt.nz/Visiting/Activities-and-Attractions/GetImage.aspx?ImageID=5c49c915-692d-4b77-a014-afd3d14458d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59" y="1628800"/>
            <a:ext cx="1854390" cy="1598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atic2.stuff.co.nz/1382344936/606/93096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085184"/>
            <a:ext cx="1927310" cy="128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commons/b/b3/Snowplane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38127"/>
            <a:ext cx="1907523" cy="143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1653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246343" cy="1354162"/>
          </a:xfrm>
        </p:spPr>
        <p:txBody>
          <a:bodyPr>
            <a:noAutofit/>
          </a:bodyPr>
          <a:lstStyle/>
          <a:p>
            <a:r>
              <a:rPr lang="en-NZ" sz="4800" dirty="0" smtClean="0">
                <a:solidFill>
                  <a:srgbClr val="FFC000"/>
                </a:solidFill>
              </a:rPr>
              <a:t> Socio-cultural backdrop</a:t>
            </a:r>
            <a:endParaRPr lang="en-NZ" sz="48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842992" cy="5069160"/>
          </a:xfrm>
        </p:spPr>
        <p:txBody>
          <a:bodyPr>
            <a:normAutofit lnSpcReduction="10000"/>
          </a:bodyPr>
          <a:lstStyle/>
          <a:p>
            <a:r>
              <a:rPr lang="en-NZ" dirty="0" smtClean="0">
                <a:latin typeface="+mj-lt"/>
              </a:rPr>
              <a:t>“late modernity”, “post modernity”, “</a:t>
            </a:r>
            <a:r>
              <a:rPr lang="en-N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Liquid times</a:t>
            </a:r>
            <a:r>
              <a:rPr lang="en-NZ" dirty="0" smtClean="0">
                <a:latin typeface="+mj-lt"/>
              </a:rPr>
              <a:t>”</a:t>
            </a:r>
          </a:p>
          <a:p>
            <a:pPr lvl="1"/>
            <a:r>
              <a:rPr lang="en-NZ" dirty="0" smtClean="0">
                <a:latin typeface="+mj-lt"/>
              </a:rPr>
              <a:t>Fast paced lifestyles,</a:t>
            </a:r>
          </a:p>
          <a:p>
            <a:pPr lvl="1"/>
            <a:r>
              <a:rPr lang="en-NZ" dirty="0" smtClean="0">
                <a:latin typeface="+mj-lt"/>
              </a:rPr>
              <a:t> cosmopolitanism, </a:t>
            </a:r>
          </a:p>
          <a:p>
            <a:pPr lvl="1"/>
            <a:r>
              <a:rPr lang="en-NZ" dirty="0" smtClean="0">
                <a:latin typeface="+mj-lt"/>
              </a:rPr>
              <a:t>global movement, </a:t>
            </a:r>
          </a:p>
          <a:p>
            <a:pPr lvl="1"/>
            <a:r>
              <a:rPr lang="en-NZ" dirty="0" smtClean="0">
                <a:latin typeface="+mj-lt"/>
              </a:rPr>
              <a:t>constantly evolving technology</a:t>
            </a:r>
          </a:p>
          <a:p>
            <a:pPr lvl="1"/>
            <a:r>
              <a:rPr lang="en-NZ" dirty="0" smtClean="0">
                <a:latin typeface="+mj-lt"/>
              </a:rPr>
              <a:t>Diminishing “Grand narrative”</a:t>
            </a:r>
          </a:p>
          <a:p>
            <a:r>
              <a:rPr lang="en-NZ" dirty="0" smtClean="0">
                <a:latin typeface="+mj-lt"/>
              </a:rPr>
              <a:t>Insulation from harm; “</a:t>
            </a:r>
            <a:r>
              <a:rPr lang="en-N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risk averse</a:t>
            </a:r>
            <a:r>
              <a:rPr lang="en-NZ" dirty="0" smtClean="0">
                <a:latin typeface="+mj-lt"/>
              </a:rPr>
              <a:t>” culture</a:t>
            </a:r>
          </a:p>
          <a:p>
            <a:r>
              <a:rPr lang="en-N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Uncertainty</a:t>
            </a:r>
            <a:r>
              <a:rPr lang="en-NZ" dirty="0" smtClean="0">
                <a:latin typeface="+mj-lt"/>
              </a:rPr>
              <a:t> </a:t>
            </a:r>
          </a:p>
          <a:p>
            <a:r>
              <a:rPr lang="en-NZ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</a:t>
            </a:r>
            <a:r>
              <a:rPr lang="en-NZ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omplexity</a:t>
            </a:r>
          </a:p>
          <a:p>
            <a:r>
              <a:rPr lang="en-NZ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Neoliberalism</a:t>
            </a:r>
          </a:p>
          <a:p>
            <a:endParaRPr lang="en-NZ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en-NZ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endParaRPr lang="en-NZ" dirty="0" smtClean="0"/>
          </a:p>
          <a:p>
            <a:endParaRPr lang="en-NZ" dirty="0"/>
          </a:p>
        </p:txBody>
      </p:sp>
      <p:pic>
        <p:nvPicPr>
          <p:cNvPr id="3074" name="Picture 2" descr="https://www.silversurfers.com/wp-content/uploads/2013/08/bigstock-Mobile-devices-448279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246" y="1628800"/>
            <a:ext cx="2213361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crowded city, new zeala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573016"/>
            <a:ext cx="2187327" cy="145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Image result for crowd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5" name="AutoShape 4" descr="Image result for crowd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6" name="AutoShape 6" descr="Image result for crowd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032" name="Picture 8" descr="http://runonpurpose.com/wp-content/uploads/2013/02/Crowd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482" y="5103443"/>
            <a:ext cx="2207061" cy="157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0853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3276</TotalTime>
  <Words>781</Words>
  <Application>Microsoft Office PowerPoint</Application>
  <PresentationFormat>On-screen Show (4:3)</PresentationFormat>
  <Paragraphs>153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 Unicode MS</vt:lpstr>
      <vt:lpstr>Arial</vt:lpstr>
      <vt:lpstr>Book Antiqua</vt:lpstr>
      <vt:lpstr>Calibri</vt:lpstr>
      <vt:lpstr>Gill Sans MT Ext Condensed Bold</vt:lpstr>
      <vt:lpstr>Lucida Sans</vt:lpstr>
      <vt:lpstr>Wingdings</vt:lpstr>
      <vt:lpstr>Wingdings 2</vt:lpstr>
      <vt:lpstr>Wingdings 3</vt:lpstr>
      <vt:lpstr>Apex</vt:lpstr>
      <vt:lpstr>Adventurous Learning</vt:lpstr>
      <vt:lpstr>Whakatauki: E kore te tangata e pakAri  i runga i te wai marino </vt:lpstr>
      <vt:lpstr>Outdoor Education in NZ</vt:lpstr>
      <vt:lpstr> A new wave?</vt:lpstr>
      <vt:lpstr>Adventurous Learning</vt:lpstr>
      <vt:lpstr>Introduction – The Authors</vt:lpstr>
      <vt:lpstr>PowerPoint Presentation</vt:lpstr>
      <vt:lpstr>Introduction</vt:lpstr>
      <vt:lpstr> Socio-cultural backdrop</vt:lpstr>
      <vt:lpstr>The challenge of our Era</vt:lpstr>
      <vt:lpstr>“Adventure”</vt:lpstr>
      <vt:lpstr>Adventure Education</vt:lpstr>
      <vt:lpstr>Adventurous Learning</vt:lpstr>
      <vt:lpstr>Authenticity</vt:lpstr>
      <vt:lpstr>Agency and responsibility</vt:lpstr>
      <vt:lpstr>Uncertainty</vt:lpstr>
      <vt:lpstr>Applying uncertainty</vt:lpstr>
      <vt:lpstr>Mastery through challenge</vt:lpstr>
      <vt:lpstr>Mastery and flow</vt:lpstr>
      <vt:lpstr>The model</vt:lpstr>
      <vt:lpstr>Where from here?</vt:lpstr>
    </vt:vector>
  </TitlesOfParts>
  <Company>Papanui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Adventurous Learning</dc:title>
  <dc:creator>Default</dc:creator>
  <cp:lastModifiedBy>Joanna  Cooney</cp:lastModifiedBy>
  <cp:revision>81</cp:revision>
  <dcterms:created xsi:type="dcterms:W3CDTF">2016-03-29T08:07:10Z</dcterms:created>
  <dcterms:modified xsi:type="dcterms:W3CDTF">2016-09-28T22:14:41Z</dcterms:modified>
</cp:coreProperties>
</file>