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8"/>
  </p:notesMasterIdLst>
  <p:handoutMasterIdLst>
    <p:handoutMasterId r:id="rId19"/>
  </p:handoutMasterIdLst>
  <p:sldIdLst>
    <p:sldId id="282" r:id="rId5"/>
    <p:sldId id="335" r:id="rId6"/>
    <p:sldId id="326" r:id="rId7"/>
    <p:sldId id="327" r:id="rId8"/>
    <p:sldId id="337" r:id="rId9"/>
    <p:sldId id="329" r:id="rId10"/>
    <p:sldId id="328" r:id="rId11"/>
    <p:sldId id="336" r:id="rId12"/>
    <p:sldId id="341" r:id="rId13"/>
    <p:sldId id="342" r:id="rId14"/>
    <p:sldId id="338" r:id="rId15"/>
    <p:sldId id="340" r:id="rId16"/>
    <p:sldId id="339" r:id="rId17"/>
  </p:sldIdLst>
  <p:sldSz cx="12192000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40" autoAdjust="0"/>
    <p:restoredTop sz="79862" autoAdjust="0"/>
  </p:normalViewPr>
  <p:slideViewPr>
    <p:cSldViewPr snapToGrid="0">
      <p:cViewPr varScale="1">
        <p:scale>
          <a:sx n="58" d="100"/>
          <a:sy n="58" d="100"/>
        </p:scale>
        <p:origin x="1134" y="4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notesViewPr>
    <p:cSldViewPr snapToGrid="0">
      <p:cViewPr varScale="1">
        <p:scale>
          <a:sx n="82" d="100"/>
          <a:sy n="82" d="100"/>
        </p:scale>
        <p:origin x="3972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C07A10-CE90-407C-9B54-1B79F49C94C9}" type="datetimeFigureOut">
              <a:rPr lang="en-NZ" smtClean="0"/>
              <a:t>29/09/2016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D154AD-4217-4FBA-8571-6651E404D944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9539249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5B4E41-8BB3-45E8-AD89-2321240838CD}" type="datetimeFigureOut">
              <a:rPr lang="en-NZ" smtClean="0"/>
              <a:t>29/09/2016</a:t>
            </a:fld>
            <a:endParaRPr lang="en-N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N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453BB5-F135-40C7-BE35-52602CFFA50A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6553993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453BB5-F135-40C7-BE35-52602CFFA50A}" type="slidenum">
              <a:rPr lang="en-NZ" smtClean="0"/>
              <a:t>1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21474683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453BB5-F135-40C7-BE35-52602CFFA50A}" type="slidenum">
              <a:rPr lang="en-NZ" smtClean="0"/>
              <a:t>12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58498960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453BB5-F135-40C7-BE35-52602CFFA50A}" type="slidenum">
              <a:rPr lang="en-NZ" smtClean="0"/>
              <a:t>13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2240211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453BB5-F135-40C7-BE35-52602CFFA50A}" type="slidenum">
              <a:rPr lang="en-NZ" smtClean="0"/>
              <a:t>2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5156601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NZ curriculum states that all</a:t>
            </a:r>
            <a:r>
              <a:rPr lang="en-US" baseline="0" dirty="0" smtClean="0"/>
              <a:t> children must be PPL</a:t>
            </a:r>
            <a:endParaRPr lang="en-US" dirty="0" smtClean="0"/>
          </a:p>
          <a:p>
            <a:r>
              <a:rPr lang="en-US" dirty="0" smtClean="0"/>
              <a:t>What</a:t>
            </a:r>
            <a:r>
              <a:rPr lang="en-US" baseline="0" dirty="0" smtClean="0"/>
              <a:t> does inclusion mean to you??</a:t>
            </a:r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453BB5-F135-40C7-BE35-52602CFFA50A}" type="slidenum">
              <a:rPr lang="en-NZ" smtClean="0"/>
              <a:t>3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2024103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453BB5-F135-40C7-BE35-52602CFFA50A}" type="slidenum">
              <a:rPr lang="en-NZ" smtClean="0"/>
              <a:t>4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2281010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SAME FOR EVERYONE!!</a:t>
            </a:r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453BB5-F135-40C7-BE35-52602CFFA50A}" type="slidenum">
              <a:rPr lang="en-NZ" smtClean="0"/>
              <a:t>5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8070295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134 NETs last year with 1256 attendees</a:t>
            </a:r>
          </a:p>
          <a:p>
            <a:r>
              <a:rPr lang="en-US" dirty="0" smtClean="0"/>
              <a:t>Education – 61 Primary and Secondary</a:t>
            </a:r>
            <a:r>
              <a:rPr lang="en-US" baseline="0" dirty="0" smtClean="0"/>
              <a:t> School – 53% of total and 821 attendees – 66% of total</a:t>
            </a:r>
          </a:p>
          <a:p>
            <a:r>
              <a:rPr lang="en-US" baseline="0" dirty="0" smtClean="0"/>
              <a:t>290 submitted feedback form, 23%, only 2 would not recommend and the average rating was Excellent</a:t>
            </a:r>
          </a:p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453BB5-F135-40C7-BE35-52602CFFA50A}" type="slidenum">
              <a:rPr lang="en-NZ" smtClean="0"/>
              <a:t>6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9537259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453BB5-F135-40C7-BE35-52602CFFA50A}" type="slidenum">
              <a:rPr lang="en-NZ" smtClean="0"/>
              <a:t>7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9861525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en-US" dirty="0" smtClean="0"/>
              <a:t>Assessing her ability</a:t>
            </a:r>
          </a:p>
          <a:p>
            <a:pPr marL="171450" indent="-171450">
              <a:buFontTx/>
              <a:buChar char="-"/>
            </a:pPr>
            <a:r>
              <a:rPr lang="en-US" dirty="0" smtClean="0"/>
              <a:t>Where she fits in the class ability range</a:t>
            </a:r>
          </a:p>
          <a:p>
            <a:pPr marL="171450" indent="-171450">
              <a:buFontTx/>
              <a:buChar char="-"/>
            </a:pPr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453BB5-F135-40C7-BE35-52602CFFA50A}" type="slidenum">
              <a:rPr lang="en-NZ" smtClean="0"/>
              <a:t>8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44455302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453BB5-F135-40C7-BE35-52602CFFA50A}" type="slidenum">
              <a:rPr lang="en-NZ" smtClean="0"/>
              <a:t>11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4629612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latin typeface="Stag Black" panose="02000603060000020004" pitchFamily="50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Stag Black" panose="02000603060000020004" pitchFamily="50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Stag Black" panose="02000603060000020004" pitchFamily="50" charset="0"/>
              </a:defRPr>
            </a:lvl1pPr>
          </a:lstStyle>
          <a:p>
            <a:fld id="{53E822F0-651A-4C04-8994-A47C5C9164B5}" type="datetimeFigureOut">
              <a:rPr lang="en-NZ" smtClean="0"/>
              <a:pPr/>
              <a:t>29/09/2016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Stag Black" panose="02000603060000020004" pitchFamily="50" charset="0"/>
              </a:defRPr>
            </a:lvl1pPr>
          </a:lstStyle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Stag Black" panose="02000603060000020004" pitchFamily="50" charset="0"/>
              </a:defRPr>
            </a:lvl1pPr>
          </a:lstStyle>
          <a:p>
            <a:fld id="{44AF9BDB-66D4-40D9-B552-4A8F4FC34806}" type="slidenum">
              <a:rPr lang="en-NZ" smtClean="0"/>
              <a:pPr/>
              <a:t>‹#›</a:t>
            </a:fld>
            <a:endParaRPr lang="en-NZ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6112509"/>
            <a:ext cx="10058400" cy="74549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900" y="5732110"/>
            <a:ext cx="2130667" cy="1506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3701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822F0-651A-4C04-8994-A47C5C9164B5}" type="datetimeFigureOut">
              <a:rPr lang="en-NZ" smtClean="0"/>
              <a:t>29/09/2016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9BDB-66D4-40D9-B552-4A8F4FC34806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457430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822F0-651A-4C04-8994-A47C5C9164B5}" type="datetimeFigureOut">
              <a:rPr lang="en-NZ" smtClean="0"/>
              <a:t>29/09/2016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9BDB-66D4-40D9-B552-4A8F4FC34806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342841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Stag Bold" panose="02000603060000020004" pitchFamily="50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Stag Light" panose="02000603060000020004" pitchFamily="50" charset="0"/>
              </a:defRPr>
            </a:lvl1pPr>
            <a:lvl2pPr>
              <a:defRPr>
                <a:latin typeface="Stag Light" panose="02000603060000020004" pitchFamily="50" charset="0"/>
              </a:defRPr>
            </a:lvl2pPr>
            <a:lvl3pPr>
              <a:defRPr>
                <a:latin typeface="Stag Light" panose="02000603060000020004" pitchFamily="50" charset="0"/>
              </a:defRPr>
            </a:lvl3pPr>
            <a:lvl4pPr>
              <a:defRPr>
                <a:latin typeface="Stag Light" panose="02000603060000020004" pitchFamily="50" charset="0"/>
              </a:defRPr>
            </a:lvl4pPr>
            <a:lvl5pPr>
              <a:defRPr>
                <a:latin typeface="Stag Light" panose="02000603060000020004" pitchFamily="50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NZ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822F0-651A-4C04-8994-A47C5C9164B5}" type="datetimeFigureOut">
              <a:rPr lang="en-NZ" smtClean="0"/>
              <a:t>29/09/2016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9BDB-66D4-40D9-B552-4A8F4FC34806}" type="slidenum">
              <a:rPr lang="en-NZ" smtClean="0"/>
              <a:t>‹#›</a:t>
            </a:fld>
            <a:endParaRPr lang="en-NZ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6112509"/>
            <a:ext cx="10058400" cy="74549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900" y="5732110"/>
            <a:ext cx="2130667" cy="1506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141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822F0-651A-4C04-8994-A47C5C9164B5}" type="datetimeFigureOut">
              <a:rPr lang="en-NZ" smtClean="0"/>
              <a:t>29/09/2016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9BDB-66D4-40D9-B552-4A8F4FC34806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446111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Stag Bold" panose="02000603060000020004" pitchFamily="50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Stag Light" panose="02000603060000020004" pitchFamily="50" charset="0"/>
              </a:defRPr>
            </a:lvl1pPr>
            <a:lvl2pPr>
              <a:defRPr>
                <a:latin typeface="Stag Light" panose="02000603060000020004" pitchFamily="50" charset="0"/>
              </a:defRPr>
            </a:lvl2pPr>
            <a:lvl3pPr>
              <a:defRPr>
                <a:latin typeface="Stag Light" panose="02000603060000020004" pitchFamily="50" charset="0"/>
              </a:defRPr>
            </a:lvl3pPr>
            <a:lvl4pPr>
              <a:defRPr>
                <a:latin typeface="Stag Light" panose="02000603060000020004" pitchFamily="50" charset="0"/>
              </a:defRPr>
            </a:lvl4pPr>
            <a:lvl5pPr>
              <a:defRPr>
                <a:latin typeface="Stag Light" panose="02000603060000020004" pitchFamily="50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NZ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Stag Light" panose="02000603060000020004" pitchFamily="50" charset="0"/>
              </a:defRPr>
            </a:lvl1pPr>
            <a:lvl2pPr>
              <a:defRPr>
                <a:latin typeface="Stag Light" panose="02000603060000020004" pitchFamily="50" charset="0"/>
              </a:defRPr>
            </a:lvl2pPr>
            <a:lvl3pPr>
              <a:defRPr>
                <a:latin typeface="Stag Light" panose="02000603060000020004" pitchFamily="50" charset="0"/>
              </a:defRPr>
            </a:lvl3pPr>
            <a:lvl4pPr>
              <a:defRPr>
                <a:latin typeface="Stag Light" panose="02000603060000020004" pitchFamily="50" charset="0"/>
              </a:defRPr>
            </a:lvl4pPr>
            <a:lvl5pPr>
              <a:defRPr>
                <a:latin typeface="Stag Light" panose="02000603060000020004" pitchFamily="50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NZ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822F0-651A-4C04-8994-A47C5C9164B5}" type="datetimeFigureOut">
              <a:rPr lang="en-NZ" smtClean="0"/>
              <a:t>29/09/2016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9BDB-66D4-40D9-B552-4A8F4FC34806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718940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822F0-651A-4C04-8994-A47C5C9164B5}" type="datetimeFigureOut">
              <a:rPr lang="en-NZ" smtClean="0"/>
              <a:t>29/09/2016</a:t>
            </a:fld>
            <a:endParaRPr lang="en-N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9BDB-66D4-40D9-B552-4A8F4FC34806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833422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822F0-651A-4C04-8994-A47C5C9164B5}" type="datetimeFigureOut">
              <a:rPr lang="en-NZ" smtClean="0"/>
              <a:t>29/09/2016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9BDB-66D4-40D9-B552-4A8F4FC34806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170097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822F0-651A-4C04-8994-A47C5C9164B5}" type="datetimeFigureOut">
              <a:rPr lang="en-NZ" smtClean="0"/>
              <a:t>29/09/2016</a:t>
            </a:fld>
            <a:endParaRPr lang="en-N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9BDB-66D4-40D9-B552-4A8F4FC34806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64979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822F0-651A-4C04-8994-A47C5C9164B5}" type="datetimeFigureOut">
              <a:rPr lang="en-NZ" smtClean="0"/>
              <a:t>29/09/2016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9BDB-66D4-40D9-B552-4A8F4FC34806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713535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822F0-651A-4C04-8994-A47C5C9164B5}" type="datetimeFigureOut">
              <a:rPr lang="en-NZ" smtClean="0"/>
              <a:t>29/09/2016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9BDB-66D4-40D9-B552-4A8F4FC34806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355625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E822F0-651A-4C04-8994-A47C5C9164B5}" type="datetimeFigureOut">
              <a:rPr lang="en-NZ" smtClean="0"/>
              <a:t>29/09/2016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AF9BDB-66D4-40D9-B552-4A8F4FC34806}" type="slidenum">
              <a:rPr lang="en-NZ" smtClean="0"/>
              <a:t>‹#›</a:t>
            </a:fld>
            <a:endParaRPr lang="en-NZ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6112509"/>
            <a:ext cx="10058400" cy="74549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900" y="5732110"/>
            <a:ext cx="2130667" cy="1506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3511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3.png"/><Relationship Id="rId18" Type="http://schemas.openxmlformats.org/officeDocument/2006/relationships/image" Target="../media/image28.png"/><Relationship Id="rId3" Type="http://schemas.openxmlformats.org/officeDocument/2006/relationships/image" Target="../media/image13.jpeg"/><Relationship Id="rId7" Type="http://schemas.openxmlformats.org/officeDocument/2006/relationships/image" Target="../media/image17.png"/><Relationship Id="rId12" Type="http://schemas.openxmlformats.org/officeDocument/2006/relationships/image" Target="../media/image22.jpeg"/><Relationship Id="rId17" Type="http://schemas.openxmlformats.org/officeDocument/2006/relationships/image" Target="../media/image27.pn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5" Type="http://schemas.openxmlformats.org/officeDocument/2006/relationships/image" Target="../media/image2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Relationship Id="rId14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 bwMode="auto">
          <a:xfrm>
            <a:off x="1544884" y="1924990"/>
            <a:ext cx="9003272" cy="1270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fontScale="2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Stag Bold" panose="02000603060000020004" pitchFamily="50" charset="0"/>
                <a:ea typeface="+mj-ea"/>
                <a:cs typeface="+mj-cs"/>
              </a:defRPr>
            </a:lvl1pPr>
          </a:lstStyle>
          <a:p>
            <a:pPr algn="ctr"/>
            <a:endParaRPr lang="en-NZ" sz="5300" b="1" dirty="0" smtClean="0">
              <a:solidFill>
                <a:srgbClr val="0070C0"/>
              </a:solidFill>
              <a:latin typeface="+mn-lt"/>
              <a:ea typeface="ＭＳ Ｐゴシック" panose="020B0600070205080204" pitchFamily="34" charset="-128"/>
            </a:endParaRPr>
          </a:p>
          <a:p>
            <a:pPr algn="ctr">
              <a:lnSpc>
                <a:spcPct val="170000"/>
              </a:lnSpc>
            </a:pPr>
            <a:r>
              <a:rPr lang="en-NZ" sz="9600" b="1" dirty="0" smtClean="0">
                <a:solidFill>
                  <a:srgbClr val="0070C0"/>
                </a:solidFill>
                <a:ea typeface="ＭＳ Ｐゴシック" panose="020B0600070205080204" pitchFamily="34" charset="-128"/>
              </a:rPr>
              <a:t>PENZ Conference 2016</a:t>
            </a:r>
          </a:p>
          <a:p>
            <a:pPr algn="ctr">
              <a:lnSpc>
                <a:spcPct val="170000"/>
              </a:lnSpc>
            </a:pPr>
            <a:r>
              <a:rPr lang="en-NZ" sz="9600" b="1" dirty="0" smtClean="0">
                <a:solidFill>
                  <a:srgbClr val="0070C0"/>
                </a:solidFill>
                <a:ea typeface="ＭＳ Ｐゴシック" panose="020B0600070205080204" pitchFamily="34" charset="-128"/>
              </a:rPr>
              <a:t>Practical tips on creating a truly inclusive lesson</a:t>
            </a:r>
            <a:r>
              <a:rPr lang="en-NZ" sz="7100" b="1" dirty="0" smtClean="0">
                <a:solidFill>
                  <a:srgbClr val="0070C0"/>
                </a:solidFill>
                <a:ea typeface="ＭＳ Ｐゴシック" panose="020B0600070205080204" pitchFamily="34" charset="-128"/>
              </a:rPr>
              <a:t/>
            </a:r>
            <a:br>
              <a:rPr lang="en-NZ" sz="7100" b="1" dirty="0" smtClean="0">
                <a:solidFill>
                  <a:srgbClr val="0070C0"/>
                </a:solidFill>
                <a:ea typeface="ＭＳ Ｐゴシック" panose="020B0600070205080204" pitchFamily="34" charset="-128"/>
              </a:rPr>
            </a:br>
            <a:r>
              <a:rPr lang="en-NZ" sz="2800" b="1" dirty="0" smtClean="0">
                <a:solidFill>
                  <a:srgbClr val="0070C0"/>
                </a:solidFill>
                <a:latin typeface="+mn-lt"/>
                <a:ea typeface="ＭＳ Ｐゴシック" panose="020B0600070205080204" pitchFamily="34" charset="-128"/>
              </a:rPr>
              <a:t/>
            </a:r>
            <a:br>
              <a:rPr lang="en-NZ" sz="2800" b="1" dirty="0" smtClean="0">
                <a:solidFill>
                  <a:srgbClr val="0070C0"/>
                </a:solidFill>
                <a:latin typeface="+mn-lt"/>
                <a:ea typeface="ＭＳ Ｐゴシック" panose="020B0600070205080204" pitchFamily="34" charset="-128"/>
              </a:rPr>
            </a:br>
            <a:endParaRPr lang="en-NZ" sz="6700" b="1" dirty="0">
              <a:solidFill>
                <a:srgbClr val="0070C0"/>
              </a:solidFill>
              <a:latin typeface="+mn-lt"/>
              <a:ea typeface="ＭＳ Ｐゴシック" panose="020B0600070205080204" pitchFamily="34" charset="-12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00" t="30901" r="4538" b="29771"/>
          <a:stretch>
            <a:fillRect/>
          </a:stretch>
        </p:blipFill>
        <p:spPr bwMode="auto">
          <a:xfrm>
            <a:off x="2705247" y="300383"/>
            <a:ext cx="6857703" cy="1762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7540" y="3467716"/>
            <a:ext cx="1815101" cy="2433847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3324" y="3467716"/>
            <a:ext cx="1664216" cy="243384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212" r="9847"/>
          <a:stretch/>
        </p:blipFill>
        <p:spPr>
          <a:xfrm>
            <a:off x="2705247" y="3467716"/>
            <a:ext cx="1728077" cy="243384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2642" y="3467715"/>
            <a:ext cx="1650308" cy="2445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9721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 descr="Net Icon_Grey.eps"/>
          <p:cNvPicPr>
            <a:picLocks noChangeAspect="1"/>
          </p:cNvPicPr>
          <p:nvPr/>
        </p:nvPicPr>
        <p:blipFill>
          <a:blip r:embed="rId2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1240" y="45407"/>
            <a:ext cx="5122032" cy="5870637"/>
          </a:xfrm>
          <a:prstGeom prst="rect">
            <a:avLst/>
          </a:prstGeom>
        </p:spPr>
      </p:pic>
      <p:sp>
        <p:nvSpPr>
          <p:cNvPr id="5" name="Isosceles Triangle 4"/>
          <p:cNvSpPr/>
          <p:nvPr/>
        </p:nvSpPr>
        <p:spPr>
          <a:xfrm>
            <a:off x="5826856" y="3825012"/>
            <a:ext cx="539875" cy="539875"/>
          </a:xfrm>
          <a:prstGeom prst="triangle">
            <a:avLst/>
          </a:prstGeom>
          <a:solidFill>
            <a:srgbClr val="70B3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grpSp>
        <p:nvGrpSpPr>
          <p:cNvPr id="16" name="Group 15"/>
          <p:cNvGrpSpPr/>
          <p:nvPr/>
        </p:nvGrpSpPr>
        <p:grpSpPr>
          <a:xfrm>
            <a:off x="1593504" y="2699254"/>
            <a:ext cx="9001454" cy="1200051"/>
            <a:chOff x="1591668" y="2231766"/>
            <a:chExt cx="9003538" cy="1200329"/>
          </a:xfrm>
        </p:grpSpPr>
        <p:sp>
          <p:nvSpPr>
            <p:cNvPr id="21" name="Rectangle 20"/>
            <p:cNvSpPr/>
            <p:nvPr/>
          </p:nvSpPr>
          <p:spPr>
            <a:xfrm>
              <a:off x="1595206" y="3357786"/>
              <a:ext cx="9000000" cy="74309"/>
            </a:xfrm>
            <a:prstGeom prst="rect">
              <a:avLst/>
            </a:prstGeom>
            <a:solidFill>
              <a:srgbClr val="70B3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1591668" y="2231766"/>
              <a:ext cx="1874371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17">
                <a:defRPr/>
              </a:pPr>
              <a:r>
                <a:rPr lang="en-NZ" sz="2400" b="1" kern="0" dirty="0">
                  <a:solidFill>
                    <a:srgbClr val="36454E"/>
                  </a:solidFill>
                </a:rPr>
                <a:t>Maintaining Integrity of Activity 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8960146" y="2231766"/>
              <a:ext cx="163506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17">
                <a:defRPr/>
              </a:pPr>
              <a:r>
                <a:rPr lang="en-NZ" sz="2400" b="1" kern="0" dirty="0">
                  <a:solidFill>
                    <a:srgbClr val="36454E"/>
                  </a:solidFill>
                </a:rPr>
                <a:t>Maximise Persons’ Potential</a:t>
              </a: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5455398" y="3177090"/>
            <a:ext cx="1281205" cy="6686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7">
              <a:defRPr/>
            </a:pPr>
            <a:r>
              <a:rPr lang="en-NZ" sz="3599" b="1" kern="0" spc="300" dirty="0">
                <a:solidFill>
                  <a:srgbClr val="007DC3"/>
                </a:solidFill>
              </a:rPr>
              <a:t>S</a:t>
            </a:r>
            <a:r>
              <a:rPr lang="en-NZ" sz="3599" b="1" kern="0" spc="300" dirty="0">
                <a:solidFill>
                  <a:srgbClr val="70B331"/>
                </a:solidFill>
              </a:rPr>
              <a:t>T</a:t>
            </a:r>
            <a:r>
              <a:rPr lang="en-NZ" sz="3599" b="1" kern="0" spc="300" dirty="0">
                <a:solidFill>
                  <a:srgbClr val="4C575D"/>
                </a:solidFill>
              </a:rPr>
              <a:t>E</a:t>
            </a:r>
            <a:r>
              <a:rPr lang="en-NZ" sz="3599" b="1" kern="0" spc="300" dirty="0">
                <a:solidFill>
                  <a:srgbClr val="007DC3"/>
                </a:solidFill>
              </a:rPr>
              <a:t>P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1593504" y="2696953"/>
            <a:ext cx="9001454" cy="1200051"/>
            <a:chOff x="1591668" y="3669625"/>
            <a:chExt cx="9003538" cy="1200329"/>
          </a:xfrm>
        </p:grpSpPr>
        <p:sp>
          <p:nvSpPr>
            <p:cNvPr id="10" name="TextBox 9"/>
            <p:cNvSpPr txBox="1"/>
            <p:nvPr/>
          </p:nvSpPr>
          <p:spPr>
            <a:xfrm>
              <a:off x="5466000" y="4149946"/>
              <a:ext cx="1260000" cy="6480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17">
                <a:defRPr/>
              </a:pPr>
              <a:r>
                <a:rPr lang="en-NZ" sz="3599" b="1" kern="0" spc="300" dirty="0">
                  <a:solidFill>
                    <a:srgbClr val="007DC3"/>
                  </a:solidFill>
                </a:rPr>
                <a:t>S</a:t>
              </a:r>
              <a:r>
                <a:rPr lang="en-NZ" sz="3599" b="1" kern="0" spc="300" dirty="0">
                  <a:solidFill>
                    <a:srgbClr val="70B331"/>
                  </a:solidFill>
                </a:rPr>
                <a:t>T</a:t>
              </a:r>
              <a:r>
                <a:rPr lang="en-NZ" sz="3599" b="1" kern="0" spc="300" dirty="0">
                  <a:solidFill>
                    <a:srgbClr val="4C575D"/>
                  </a:solidFill>
                </a:rPr>
                <a:t>E</a:t>
              </a:r>
              <a:r>
                <a:rPr lang="en-NZ" sz="3599" b="1" kern="0" spc="300" dirty="0">
                  <a:solidFill>
                    <a:srgbClr val="007DC3"/>
                  </a:solidFill>
                </a:rPr>
                <a:t>P</a:t>
              </a:r>
            </a:p>
          </p:txBody>
        </p:sp>
        <p:sp>
          <p:nvSpPr>
            <p:cNvPr id="3" name="Rectangle 2"/>
            <p:cNvSpPr/>
            <p:nvPr/>
          </p:nvSpPr>
          <p:spPr>
            <a:xfrm>
              <a:off x="1595206" y="4795645"/>
              <a:ext cx="9000000" cy="74309"/>
            </a:xfrm>
            <a:prstGeom prst="rect">
              <a:avLst/>
            </a:prstGeom>
            <a:solidFill>
              <a:srgbClr val="70B3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8960146" y="3669625"/>
              <a:ext cx="163506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17">
                <a:defRPr/>
              </a:pPr>
              <a:r>
                <a:rPr lang="en-NZ" sz="2400" b="1" kern="0" dirty="0">
                  <a:solidFill>
                    <a:srgbClr val="36454E"/>
                  </a:solidFill>
                </a:rPr>
                <a:t>Maximise Persons’ Potential</a:t>
              </a: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591668" y="3669625"/>
              <a:ext cx="1874371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17">
                <a:defRPr/>
              </a:pPr>
              <a:r>
                <a:rPr lang="en-NZ" sz="2400" b="1" kern="0" dirty="0">
                  <a:solidFill>
                    <a:srgbClr val="36454E"/>
                  </a:solidFill>
                </a:rPr>
                <a:t>Maintaining Integrity of Activity </a:t>
              </a:r>
            </a:p>
          </p:txBody>
        </p:sp>
      </p:grpSp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Autofit/>
          </a:bodyPr>
          <a:lstStyle/>
          <a:p>
            <a:r>
              <a:rPr lang="en-NZ" sz="3599" b="1" dirty="0" smtClean="0">
                <a:solidFill>
                  <a:srgbClr val="007DC3"/>
                </a:solidFill>
                <a:latin typeface="Stag Black" panose="02000603060000020004" pitchFamily="50" charset="0"/>
              </a:rPr>
              <a:t>The Balancing Act</a:t>
            </a:r>
            <a:endParaRPr lang="en-NZ" sz="3599" b="1" dirty="0">
              <a:solidFill>
                <a:srgbClr val="007DC3"/>
              </a:solidFill>
              <a:latin typeface="Stag Black" panose="02000603060000020004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5097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0" presetClass="path" presetSubtype="0" accel="20000" decel="2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65 -0.00139 L -0.17762 -0.00139 L 0.17724 -0.00139 L -0.00065 -0.00139 Z " pathEditMode="fixed" rAng="0" ptsTypes="AAAA">
                                      <p:cBhvr>
                                        <p:cTn id="19" dur="1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0"/>
                            </p:stCondLst>
                            <p:childTnLst>
                              <p:par>
                                <p:cTn id="21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4" grpId="1"/>
      <p:bldP spid="24" grpId="2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5402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/>
          <p:cNvSpPr txBox="1">
            <a:spLocks/>
          </p:cNvSpPr>
          <p:nvPr/>
        </p:nvSpPr>
        <p:spPr bwMode="auto">
          <a:xfrm>
            <a:off x="585145" y="1773793"/>
            <a:ext cx="11054992" cy="1082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Stag Bold" panose="02000603060000020004" pitchFamily="50" charset="0"/>
                <a:ea typeface="+mj-ea"/>
                <a:cs typeface="+mj-cs"/>
              </a:defRPr>
            </a:lvl1pPr>
          </a:lstStyle>
          <a:p>
            <a:pPr algn="ctr"/>
            <a:r>
              <a:rPr lang="en-NZ" sz="5300" b="1" dirty="0" smtClean="0">
                <a:solidFill>
                  <a:srgbClr val="0070C0"/>
                </a:solidFill>
                <a:ea typeface="ＭＳ Ｐゴシック" panose="020B0600070205080204" pitchFamily="34" charset="-128"/>
              </a:rPr>
              <a:t>Real life!</a:t>
            </a:r>
            <a:endParaRPr lang="en-NZ" sz="6700" b="1" dirty="0">
              <a:solidFill>
                <a:srgbClr val="0070C0"/>
              </a:solidFill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6218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/>
          <p:cNvSpPr txBox="1">
            <a:spLocks/>
          </p:cNvSpPr>
          <p:nvPr/>
        </p:nvSpPr>
        <p:spPr bwMode="auto">
          <a:xfrm>
            <a:off x="585145" y="1773793"/>
            <a:ext cx="11054992" cy="1638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Stag Bold" panose="02000603060000020004" pitchFamily="50" charset="0"/>
                <a:ea typeface="+mj-ea"/>
                <a:cs typeface="+mj-cs"/>
              </a:defRPr>
            </a:lvl1pPr>
          </a:lstStyle>
          <a:p>
            <a:pPr algn="ctr"/>
            <a:r>
              <a:rPr lang="en-NZ" sz="5300" b="1" dirty="0" smtClean="0">
                <a:solidFill>
                  <a:srgbClr val="0070C0"/>
                </a:solidFill>
                <a:ea typeface="ＭＳ Ｐゴシック" panose="020B0600070205080204" pitchFamily="34" charset="-128"/>
              </a:rPr>
              <a:t>Taylor Mackinlay</a:t>
            </a:r>
          </a:p>
          <a:p>
            <a:pPr algn="ctr"/>
            <a:r>
              <a:rPr lang="en-US" sz="5300" b="1" dirty="0" smtClean="0">
                <a:solidFill>
                  <a:srgbClr val="0070C0"/>
                </a:solidFill>
                <a:ea typeface="ＭＳ Ｐゴシック" panose="020B0600070205080204" pitchFamily="34" charset="-128"/>
              </a:rPr>
              <a:t>Mt Roskill Grammar</a:t>
            </a:r>
            <a:endParaRPr lang="en-NZ" sz="6700" b="1" dirty="0">
              <a:solidFill>
                <a:srgbClr val="0070C0"/>
              </a:solidFill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22292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/>
          <p:cNvSpPr txBox="1">
            <a:spLocks/>
          </p:cNvSpPr>
          <p:nvPr/>
        </p:nvSpPr>
        <p:spPr bwMode="auto">
          <a:xfrm>
            <a:off x="638933" y="902424"/>
            <a:ext cx="11054992" cy="1082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fontScale="9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Stag Bold" panose="02000603060000020004" pitchFamily="50" charset="0"/>
                <a:ea typeface="+mj-ea"/>
                <a:cs typeface="+mj-cs"/>
              </a:defRPr>
            </a:lvl1pPr>
          </a:lstStyle>
          <a:p>
            <a:pPr algn="ctr"/>
            <a:r>
              <a:rPr lang="en-NZ" sz="5300" b="1" dirty="0" smtClean="0">
                <a:solidFill>
                  <a:srgbClr val="0070C0"/>
                </a:solidFill>
                <a:ea typeface="ＭＳ Ｐゴシック" panose="020B0600070205080204" pitchFamily="34" charset="-128"/>
              </a:rPr>
              <a:t>Halberg Disability Sport Foundation</a:t>
            </a:r>
          </a:p>
          <a:p>
            <a:pPr algn="ctr"/>
            <a:endParaRPr lang="en-NZ" sz="5300" b="1" dirty="0" smtClean="0">
              <a:solidFill>
                <a:srgbClr val="0070C0"/>
              </a:solidFill>
              <a:ea typeface="ＭＳ Ｐゴシック" panose="020B0600070205080204" pitchFamily="34" charset="-12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0663" y="2103265"/>
            <a:ext cx="10591532" cy="2614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4549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63133" y="465667"/>
            <a:ext cx="95419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3600" dirty="0" smtClean="0">
                <a:solidFill>
                  <a:srgbClr val="0070C0"/>
                </a:solidFill>
                <a:latin typeface="Stag Bold" panose="02000603060000020004" pitchFamily="50" charset="0"/>
              </a:rPr>
              <a:t>Guiding Principles</a:t>
            </a:r>
            <a:endParaRPr lang="en-NZ" sz="3600" dirty="0">
              <a:solidFill>
                <a:srgbClr val="0070C0"/>
              </a:solidFill>
              <a:latin typeface="Stag Bold" panose="02000603060000020004" pitchFamily="50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8941" y="1362238"/>
            <a:ext cx="7723990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6450" indent="-450850">
              <a:lnSpc>
                <a:spcPct val="150000"/>
              </a:lnSpc>
              <a:buAutoNum type="arabicPeriod"/>
            </a:pPr>
            <a:r>
              <a:rPr lang="en-NZ" dirty="0" smtClean="0">
                <a:solidFill>
                  <a:srgbClr val="0070C0"/>
                </a:solidFill>
                <a:latin typeface="Stag Light" panose="02000603060000020004" pitchFamily="50" charset="0"/>
              </a:rPr>
              <a:t>Opportunity </a:t>
            </a:r>
            <a:r>
              <a:rPr lang="en-NZ" dirty="0">
                <a:solidFill>
                  <a:srgbClr val="0070C0"/>
                </a:solidFill>
                <a:latin typeface="Stag Light" panose="02000603060000020004" pitchFamily="50" charset="0"/>
              </a:rPr>
              <a:t>to participate in </a:t>
            </a:r>
            <a:r>
              <a:rPr lang="en-NZ" dirty="0" smtClean="0">
                <a:solidFill>
                  <a:srgbClr val="0070C0"/>
                </a:solidFill>
                <a:latin typeface="Stag Light" panose="02000603060000020004" pitchFamily="50" charset="0"/>
              </a:rPr>
              <a:t>sport </a:t>
            </a:r>
            <a:r>
              <a:rPr lang="en-NZ" dirty="0">
                <a:solidFill>
                  <a:srgbClr val="0070C0"/>
                </a:solidFill>
                <a:latin typeface="Stag Light" panose="02000603060000020004" pitchFamily="50" charset="0"/>
              </a:rPr>
              <a:t>is </a:t>
            </a:r>
            <a:r>
              <a:rPr lang="en-NZ" dirty="0" smtClean="0">
                <a:solidFill>
                  <a:srgbClr val="0070C0"/>
                </a:solidFill>
                <a:latin typeface="Stag Light" panose="02000603060000020004" pitchFamily="50" charset="0"/>
              </a:rPr>
              <a:t>basic </a:t>
            </a:r>
            <a:r>
              <a:rPr lang="en-NZ" dirty="0">
                <a:solidFill>
                  <a:srgbClr val="0070C0"/>
                </a:solidFill>
                <a:latin typeface="Stag Light" panose="02000603060000020004" pitchFamily="50" charset="0"/>
              </a:rPr>
              <a:t>human right </a:t>
            </a:r>
            <a:endParaRPr lang="en-NZ" dirty="0" smtClean="0">
              <a:solidFill>
                <a:srgbClr val="0070C0"/>
              </a:solidFill>
              <a:latin typeface="Stag Light" panose="02000603060000020004" pitchFamily="50" charset="0"/>
            </a:endParaRPr>
          </a:p>
          <a:p>
            <a:pPr marL="806450" indent="-450850">
              <a:lnSpc>
                <a:spcPct val="150000"/>
              </a:lnSpc>
              <a:buAutoNum type="arabicPeriod"/>
            </a:pPr>
            <a:r>
              <a:rPr lang="en-NZ" dirty="0" smtClean="0">
                <a:solidFill>
                  <a:srgbClr val="0070C0"/>
                </a:solidFill>
                <a:latin typeface="Stag Light" panose="02000603060000020004" pitchFamily="50" charset="0"/>
              </a:rPr>
              <a:t>Work with </a:t>
            </a:r>
            <a:r>
              <a:rPr lang="en-NZ" dirty="0">
                <a:solidFill>
                  <a:srgbClr val="0070C0"/>
                </a:solidFill>
                <a:latin typeface="Stag Light" panose="02000603060000020004" pitchFamily="50" charset="0"/>
              </a:rPr>
              <a:t>physically disabled young people </a:t>
            </a:r>
          </a:p>
          <a:p>
            <a:pPr marL="806450" indent="-450850">
              <a:lnSpc>
                <a:spcPct val="150000"/>
              </a:lnSpc>
            </a:pPr>
            <a:r>
              <a:rPr lang="en-NZ" dirty="0" smtClean="0">
                <a:solidFill>
                  <a:srgbClr val="0070C0"/>
                </a:solidFill>
                <a:latin typeface="Stag Light" panose="02000603060000020004" pitchFamily="50" charset="0"/>
              </a:rPr>
              <a:t>3. 	Use  </a:t>
            </a:r>
            <a:r>
              <a:rPr lang="en-NZ" dirty="0">
                <a:solidFill>
                  <a:srgbClr val="0070C0"/>
                </a:solidFill>
                <a:latin typeface="Stag Light" panose="02000603060000020004" pitchFamily="50" charset="0"/>
              </a:rPr>
              <a:t>the ‘inclusion spectrum’ </a:t>
            </a:r>
            <a:endParaRPr lang="en-NZ" dirty="0" smtClean="0">
              <a:solidFill>
                <a:srgbClr val="0070C0"/>
              </a:solidFill>
              <a:latin typeface="Stag Light" panose="02000603060000020004" pitchFamily="50" charset="0"/>
            </a:endParaRPr>
          </a:p>
          <a:p>
            <a:pPr marL="806450" indent="-450850">
              <a:lnSpc>
                <a:spcPct val="150000"/>
              </a:lnSpc>
            </a:pPr>
            <a:r>
              <a:rPr lang="en-NZ" dirty="0" smtClean="0">
                <a:solidFill>
                  <a:srgbClr val="0070C0"/>
                </a:solidFill>
                <a:latin typeface="Stag Light" panose="02000603060000020004" pitchFamily="50" charset="0"/>
              </a:rPr>
              <a:t>4</a:t>
            </a:r>
            <a:r>
              <a:rPr lang="en-NZ" dirty="0">
                <a:solidFill>
                  <a:srgbClr val="0070C0"/>
                </a:solidFill>
                <a:latin typeface="Stag Light" panose="02000603060000020004" pitchFamily="50" charset="0"/>
              </a:rPr>
              <a:t>.	We work with sports that provide </a:t>
            </a:r>
            <a:r>
              <a:rPr lang="en-NZ" dirty="0" smtClean="0">
                <a:solidFill>
                  <a:srgbClr val="0070C0"/>
                </a:solidFill>
                <a:latin typeface="Stag Light" panose="02000603060000020004" pitchFamily="50" charset="0"/>
              </a:rPr>
              <a:t>pathways</a:t>
            </a:r>
            <a:endParaRPr lang="en-NZ" dirty="0">
              <a:solidFill>
                <a:srgbClr val="0070C0"/>
              </a:solidFill>
              <a:latin typeface="Stag Light" panose="02000603060000020004" pitchFamily="50" charset="0"/>
            </a:endParaRPr>
          </a:p>
          <a:p>
            <a:pPr marL="806450" indent="-450850">
              <a:lnSpc>
                <a:spcPct val="150000"/>
              </a:lnSpc>
              <a:buAutoNum type="arabicPeriod" startAt="5"/>
            </a:pPr>
            <a:r>
              <a:rPr lang="en-NZ" dirty="0" smtClean="0">
                <a:solidFill>
                  <a:srgbClr val="0070C0"/>
                </a:solidFill>
                <a:latin typeface="Stag Light" panose="02000603060000020004" pitchFamily="50" charset="0"/>
              </a:rPr>
              <a:t>We </a:t>
            </a:r>
            <a:r>
              <a:rPr lang="en-NZ" dirty="0">
                <a:solidFill>
                  <a:srgbClr val="0070C0"/>
                </a:solidFill>
                <a:latin typeface="Stag Light" panose="02000603060000020004" pitchFamily="50" charset="0"/>
              </a:rPr>
              <a:t>promote the ‘universal design’ approach </a:t>
            </a:r>
            <a:endParaRPr lang="en-NZ" dirty="0" smtClean="0">
              <a:solidFill>
                <a:srgbClr val="0070C0"/>
              </a:solidFill>
              <a:latin typeface="Stag Light" panose="02000603060000020004" pitchFamily="50" charset="0"/>
            </a:endParaRPr>
          </a:p>
          <a:p>
            <a:pPr marL="806450" indent="-450850">
              <a:lnSpc>
                <a:spcPct val="150000"/>
              </a:lnSpc>
              <a:buAutoNum type="arabicPeriod" startAt="5"/>
            </a:pPr>
            <a:r>
              <a:rPr lang="en-NZ" dirty="0">
                <a:solidFill>
                  <a:srgbClr val="0070C0"/>
                </a:solidFill>
                <a:latin typeface="Stag Light" panose="02000603060000020004" pitchFamily="50" charset="0"/>
              </a:rPr>
              <a:t>U</a:t>
            </a:r>
            <a:r>
              <a:rPr lang="en-NZ" dirty="0" smtClean="0">
                <a:solidFill>
                  <a:srgbClr val="0070C0"/>
                </a:solidFill>
                <a:latin typeface="Stag Light" panose="02000603060000020004" pitchFamily="50" charset="0"/>
              </a:rPr>
              <a:t>nderstand </a:t>
            </a:r>
            <a:r>
              <a:rPr lang="en-NZ" dirty="0">
                <a:solidFill>
                  <a:srgbClr val="0070C0"/>
                </a:solidFill>
                <a:latin typeface="Stag Light" panose="02000603060000020004" pitchFamily="50" charset="0"/>
              </a:rPr>
              <a:t>the competitive sporting pathways </a:t>
            </a:r>
          </a:p>
          <a:p>
            <a:pPr marL="806450" indent="-450850">
              <a:lnSpc>
                <a:spcPct val="150000"/>
              </a:lnSpc>
            </a:pPr>
            <a:r>
              <a:rPr lang="en-NZ" dirty="0">
                <a:solidFill>
                  <a:srgbClr val="0070C0"/>
                </a:solidFill>
                <a:latin typeface="Stag Light" panose="02000603060000020004" pitchFamily="50" charset="0"/>
              </a:rPr>
              <a:t>7.	</a:t>
            </a:r>
            <a:r>
              <a:rPr lang="en-NZ" dirty="0" smtClean="0">
                <a:solidFill>
                  <a:srgbClr val="0070C0"/>
                </a:solidFill>
                <a:latin typeface="Stag Light" panose="02000603060000020004" pitchFamily="50" charset="0"/>
              </a:rPr>
              <a:t>Continuous </a:t>
            </a:r>
            <a:r>
              <a:rPr lang="en-NZ" dirty="0">
                <a:solidFill>
                  <a:srgbClr val="0070C0"/>
                </a:solidFill>
                <a:latin typeface="Stag Light" panose="02000603060000020004" pitchFamily="50" charset="0"/>
              </a:rPr>
              <a:t>improvement of </a:t>
            </a:r>
            <a:r>
              <a:rPr lang="en-NZ" dirty="0" smtClean="0">
                <a:solidFill>
                  <a:srgbClr val="0070C0"/>
                </a:solidFill>
                <a:latin typeface="Stag Light" panose="02000603060000020004" pitchFamily="50" charset="0"/>
              </a:rPr>
              <a:t>people</a:t>
            </a:r>
            <a:r>
              <a:rPr lang="en-NZ" dirty="0">
                <a:solidFill>
                  <a:srgbClr val="0070C0"/>
                </a:solidFill>
                <a:latin typeface="Stag Light" panose="02000603060000020004" pitchFamily="50" charset="0"/>
              </a:rPr>
              <a:t>, programmes and partners</a:t>
            </a:r>
          </a:p>
          <a:p>
            <a:pPr marL="806450" indent="-450850">
              <a:lnSpc>
                <a:spcPct val="150000"/>
              </a:lnSpc>
            </a:pPr>
            <a:r>
              <a:rPr lang="en-NZ" dirty="0">
                <a:solidFill>
                  <a:srgbClr val="0070C0"/>
                </a:solidFill>
                <a:latin typeface="Stag Light" panose="02000603060000020004" pitchFamily="50" charset="0"/>
              </a:rPr>
              <a:t>8.	</a:t>
            </a:r>
            <a:r>
              <a:rPr lang="en-NZ" dirty="0" smtClean="0">
                <a:solidFill>
                  <a:srgbClr val="0070C0"/>
                </a:solidFill>
                <a:latin typeface="Stag Light" panose="02000603060000020004" pitchFamily="50" charset="0"/>
              </a:rPr>
              <a:t>Collaborate </a:t>
            </a:r>
            <a:r>
              <a:rPr lang="en-NZ" dirty="0">
                <a:solidFill>
                  <a:srgbClr val="0070C0"/>
                </a:solidFill>
                <a:latin typeface="Stag Light" panose="02000603060000020004" pitchFamily="50" charset="0"/>
              </a:rPr>
              <a:t>with other organisations in the sector</a:t>
            </a:r>
          </a:p>
          <a:p>
            <a:pPr marL="355600"/>
            <a:endParaRPr lang="en-NZ" sz="2000" dirty="0">
              <a:solidFill>
                <a:srgbClr val="0070C0"/>
              </a:solidFill>
              <a:latin typeface="Stag Light" panose="02000603060000020004" pitchFamily="50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92931" y="465667"/>
            <a:ext cx="3724716" cy="5336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5376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63133" y="465667"/>
            <a:ext cx="95419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3600" dirty="0" smtClean="0">
                <a:solidFill>
                  <a:srgbClr val="0070C0"/>
                </a:solidFill>
                <a:latin typeface="Stag Bold" panose="02000603060000020004" pitchFamily="50" charset="0"/>
              </a:rPr>
              <a:t>What we do</a:t>
            </a:r>
            <a:endParaRPr lang="en-NZ" sz="3600" dirty="0">
              <a:solidFill>
                <a:srgbClr val="0070C0"/>
              </a:solidFill>
              <a:latin typeface="Stag Bold" panose="02000603060000020004" pitchFamily="50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12956" y="1286934"/>
            <a:ext cx="6623523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070C0"/>
                </a:solidFill>
                <a:latin typeface="Stag Light" panose="02000603060000020004" pitchFamily="50" charset="0"/>
              </a:rPr>
              <a:t>Physically Disabled Young People, their families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070C0"/>
                </a:solidFill>
                <a:latin typeface="Stag Light" panose="02000603060000020004" pitchFamily="50" charset="0"/>
              </a:rPr>
              <a:t>Disability Sport Advisers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070C0"/>
                </a:solidFill>
                <a:latin typeface="Stag Light" panose="02000603060000020004" pitchFamily="50" charset="0"/>
              </a:rPr>
              <a:t>Halberg No Exceptions Training (NET) Workshops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070C0"/>
                </a:solidFill>
                <a:latin typeface="Stag Light" panose="02000603060000020004" pitchFamily="50" charset="0"/>
              </a:rPr>
              <a:t>Halberg Activity Fund grants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70C0"/>
                </a:solidFill>
                <a:latin typeface="Stag Light" panose="02000603060000020004" pitchFamily="50" charset="0"/>
              </a:rPr>
              <a:t>Halberg Junior Disability Games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070C0"/>
                </a:solidFill>
                <a:latin typeface="Stag Light" panose="02000603060000020004" pitchFamily="50" charset="0"/>
              </a:rPr>
              <a:t>Collaborative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070C0"/>
                </a:solidFill>
                <a:latin typeface="Stag Light" panose="02000603060000020004" pitchFamily="50" charset="0"/>
              </a:rPr>
              <a:t>School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NZ" dirty="0" smtClean="0">
              <a:solidFill>
                <a:srgbClr val="0070C0"/>
              </a:solidFill>
              <a:latin typeface="Stag Light" panose="02000603060000020004" pitchFamily="50" charset="0"/>
            </a:endParaRPr>
          </a:p>
          <a:p>
            <a:pPr>
              <a:lnSpc>
                <a:spcPct val="150000"/>
              </a:lnSpc>
            </a:pPr>
            <a:endParaRPr lang="en-NZ" dirty="0">
              <a:solidFill>
                <a:srgbClr val="0070C0"/>
              </a:solidFill>
              <a:latin typeface="Stag Light" panose="02000603060000020004" pitchFamily="50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3712" y="670389"/>
            <a:ext cx="3277456" cy="4916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437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7432497" cy="1325563"/>
          </a:xfrm>
        </p:spPr>
        <p:txBody>
          <a:bodyPr>
            <a:normAutofit/>
          </a:bodyPr>
          <a:lstStyle/>
          <a:p>
            <a:r>
              <a:rPr lang="en-NZ" sz="3600" dirty="0" smtClean="0">
                <a:solidFill>
                  <a:srgbClr val="0070C0"/>
                </a:solidFill>
              </a:rPr>
              <a:t>Benefits of inclusion for disabled people</a:t>
            </a:r>
            <a:endParaRPr lang="en-NZ" sz="3600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NZ" dirty="0" smtClean="0">
                <a:solidFill>
                  <a:srgbClr val="0070C0"/>
                </a:solidFill>
              </a:rPr>
              <a:t>Health</a:t>
            </a:r>
          </a:p>
          <a:p>
            <a:r>
              <a:rPr lang="en-NZ" dirty="0" smtClean="0">
                <a:solidFill>
                  <a:srgbClr val="0070C0"/>
                </a:solidFill>
              </a:rPr>
              <a:t>Well being</a:t>
            </a:r>
          </a:p>
          <a:p>
            <a:r>
              <a:rPr lang="en-NZ" dirty="0" smtClean="0">
                <a:solidFill>
                  <a:srgbClr val="0070C0"/>
                </a:solidFill>
              </a:rPr>
              <a:t>Social</a:t>
            </a:r>
          </a:p>
          <a:p>
            <a:r>
              <a:rPr lang="en-NZ" dirty="0" smtClean="0">
                <a:solidFill>
                  <a:srgbClr val="0070C0"/>
                </a:solidFill>
              </a:rPr>
              <a:t>Emotional</a:t>
            </a:r>
          </a:p>
          <a:p>
            <a:r>
              <a:rPr lang="en-NZ" dirty="0" smtClean="0">
                <a:solidFill>
                  <a:srgbClr val="0070C0"/>
                </a:solidFill>
              </a:rPr>
              <a:t>Inclusion</a:t>
            </a:r>
          </a:p>
          <a:p>
            <a:pPr marL="0" indent="0">
              <a:buNone/>
            </a:pPr>
            <a:endParaRPr lang="en-NZ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0696" y="470396"/>
            <a:ext cx="3476389" cy="530407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7339" y="1825625"/>
            <a:ext cx="3371219" cy="247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177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63133" y="465667"/>
            <a:ext cx="95419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0070C0"/>
                </a:solidFill>
                <a:latin typeface="Stag Bold" panose="02000603060000020004" pitchFamily="50" charset="0"/>
              </a:rPr>
              <a:t>Relevant</a:t>
            </a:r>
            <a:endParaRPr lang="en-NZ" sz="3600" dirty="0">
              <a:solidFill>
                <a:srgbClr val="0070C0"/>
              </a:solidFill>
              <a:latin typeface="Stag Bold" panose="02000603060000020004" pitchFamily="50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2953" y="468458"/>
            <a:ext cx="1602294" cy="640747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4"/>
          <a:srcRect l="29979" t="8430" r="28182" b="9474"/>
          <a:stretch/>
        </p:blipFill>
        <p:spPr>
          <a:xfrm>
            <a:off x="8923492" y="2844780"/>
            <a:ext cx="666123" cy="793132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84423" y="1687656"/>
            <a:ext cx="1917926" cy="764114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6"/>
          <a:srcRect l="4485" t="3981" r="9064" b="10385"/>
          <a:stretch/>
        </p:blipFill>
        <p:spPr>
          <a:xfrm>
            <a:off x="8811008" y="5066353"/>
            <a:ext cx="864757" cy="856598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46320" y="2844780"/>
            <a:ext cx="1134721" cy="928830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780003" y="4337154"/>
            <a:ext cx="1734854" cy="493243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9"/>
          <a:srcRect l="12147" t="13291" r="11243" b="18803"/>
          <a:stretch/>
        </p:blipFill>
        <p:spPr>
          <a:xfrm>
            <a:off x="4018730" y="1541293"/>
            <a:ext cx="1257400" cy="874192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343908" y="1659959"/>
            <a:ext cx="1022065" cy="726204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11"/>
          <a:srcRect l="9744" t="16887" r="10151" b="18077"/>
          <a:stretch/>
        </p:blipFill>
        <p:spPr>
          <a:xfrm>
            <a:off x="4231326" y="5239991"/>
            <a:ext cx="832207" cy="675654"/>
          </a:xfrm>
          <a:prstGeom prst="rect">
            <a:avLst/>
          </a:prstGeom>
        </p:spPr>
      </p:pic>
      <p:pic>
        <p:nvPicPr>
          <p:cNvPr id="1028" name="Picture 4" descr="http://www.oscn.org.nz/uploads/86025/images/skills_active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8798" y="4095390"/>
            <a:ext cx="1515510" cy="840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300918" y="2813625"/>
            <a:ext cx="1275066" cy="959985"/>
          </a:xfrm>
          <a:prstGeom prst="rect">
            <a:avLst/>
          </a:prstGeom>
        </p:spPr>
      </p:pic>
      <p:pic>
        <p:nvPicPr>
          <p:cNvPr id="1026" name="Picture 2" descr="http://duffy.co.nz/wp-content/uploads/2013/02/sport-waitakere-logo.png"/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25" t="21190" r="13884" b="24208"/>
          <a:stretch/>
        </p:blipFill>
        <p:spPr bwMode="auto">
          <a:xfrm>
            <a:off x="6343908" y="4201072"/>
            <a:ext cx="1186726" cy="629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://photos.allaboutwhitianga.co.nz/original/8e/d8/2c/sport-waikato-52-1391425959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2823" y="5066353"/>
            <a:ext cx="1048895" cy="856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838307" y="4830397"/>
            <a:ext cx="971743" cy="105053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7"/>
          <a:srcRect l="8232" t="15112" r="7478" b="13427"/>
          <a:stretch/>
        </p:blipFill>
        <p:spPr>
          <a:xfrm>
            <a:off x="1299348" y="3535770"/>
            <a:ext cx="1973218" cy="80138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18"/>
          <a:srcRect l="10174" t="5175" r="6981" b="15858"/>
          <a:stretch/>
        </p:blipFill>
        <p:spPr>
          <a:xfrm>
            <a:off x="1742555" y="1577413"/>
            <a:ext cx="1148530" cy="1407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6459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500"/>
                            </p:stCondLst>
                            <p:childTnLst>
                              <p:par>
                                <p:cTn id="6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05409" y="516857"/>
            <a:ext cx="7150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3600" dirty="0" smtClean="0">
                <a:solidFill>
                  <a:srgbClr val="0070C0"/>
                </a:solidFill>
                <a:latin typeface="Stag Bold" panose="02000603060000020004" pitchFamily="50" charset="0"/>
              </a:rPr>
              <a:t>Halberg No Exceptions Training</a:t>
            </a:r>
            <a:endParaRPr lang="en-NZ" sz="3600" dirty="0">
              <a:solidFill>
                <a:srgbClr val="0070C0"/>
              </a:solidFill>
              <a:latin typeface="Stag Bold" panose="02000603060000020004" pitchFamily="50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45465" y="1286934"/>
            <a:ext cx="70108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070C0"/>
                </a:solidFill>
                <a:latin typeface="Stag Light" panose="02000603060000020004" pitchFamily="50" charset="0"/>
              </a:rPr>
              <a:t>PLD course to adapt and modify physical activity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070C0"/>
                </a:solidFill>
                <a:latin typeface="Stag Light" panose="02000603060000020004" pitchFamily="50" charset="0"/>
              </a:rPr>
              <a:t>Tailored to needs of school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070C0"/>
                </a:solidFill>
                <a:latin typeface="Stag Light" panose="02000603060000020004" pitchFamily="50" charset="0"/>
              </a:rPr>
              <a:t>Delivered onsite by local Halberg Adviser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070C0"/>
                </a:solidFill>
                <a:latin typeface="Stag Light" panose="02000603060000020004" pitchFamily="50" charset="0"/>
              </a:rPr>
              <a:t>Action plan created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070C0"/>
                </a:solidFill>
                <a:latin typeface="Stag Light" panose="02000603060000020004" pitchFamily="50" charset="0"/>
              </a:rPr>
              <a:t>Promotes Universal Design and differentiation</a:t>
            </a:r>
            <a:endParaRPr lang="en-US" sz="2000" dirty="0">
              <a:solidFill>
                <a:srgbClr val="0070C0"/>
              </a:solidFill>
              <a:latin typeface="Stag Light" panose="02000603060000020004" pitchFamily="50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070C0"/>
                </a:solidFill>
                <a:latin typeface="Stag Light" panose="02000603060000020004" pitchFamily="50" charset="0"/>
              </a:rPr>
              <a:t>STEP model and resources available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070C0"/>
                </a:solidFill>
                <a:latin typeface="Stag Light" panose="02000603060000020004" pitchFamily="50" charset="0"/>
              </a:rPr>
              <a:t>Works with current curriculum</a:t>
            </a:r>
            <a:endParaRPr lang="en-US" sz="2000" dirty="0" smtClean="0">
              <a:solidFill>
                <a:srgbClr val="FF0000"/>
              </a:solidFill>
              <a:latin typeface="Stag Light" panose="02000603060000020004" pitchFamily="50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070C0"/>
                </a:solidFill>
                <a:latin typeface="Stag Light" panose="02000603060000020004" pitchFamily="50" charset="0"/>
              </a:rPr>
              <a:t>Supports PPL and Physical Literacy Approach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070C0"/>
                </a:solidFill>
                <a:latin typeface="Stag Light" panose="02000603060000020004" pitchFamily="50" charset="0"/>
              </a:rPr>
              <a:t>MOE, MSD and Sport NZ </a:t>
            </a:r>
            <a:endParaRPr lang="en-NZ" dirty="0">
              <a:solidFill>
                <a:srgbClr val="0070C0"/>
              </a:solidFill>
              <a:latin typeface="Stag Light" panose="02000603060000020004" pitchFamily="50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6420" y="393111"/>
            <a:ext cx="3641846" cy="71888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4269" y="1246465"/>
            <a:ext cx="3283378" cy="4555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4976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/>
          <p:cNvSpPr txBox="1">
            <a:spLocks/>
          </p:cNvSpPr>
          <p:nvPr/>
        </p:nvSpPr>
        <p:spPr bwMode="auto">
          <a:xfrm>
            <a:off x="513226" y="376507"/>
            <a:ext cx="11054992" cy="815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Stag Bold" panose="02000603060000020004" pitchFamily="50" charset="0"/>
                <a:ea typeface="+mj-ea"/>
                <a:cs typeface="+mj-cs"/>
              </a:defRPr>
            </a:lvl1pPr>
          </a:lstStyle>
          <a:p>
            <a:r>
              <a:rPr lang="en-NZ" sz="5300" b="1" dirty="0" smtClean="0">
                <a:solidFill>
                  <a:srgbClr val="0070C0"/>
                </a:solidFill>
                <a:ea typeface="ＭＳ Ｐゴシック" panose="020B0600070205080204" pitchFamily="34" charset="-128"/>
              </a:rPr>
              <a:t>Person</a:t>
            </a:r>
            <a:endParaRPr lang="en-NZ" sz="6700" b="1" dirty="0">
              <a:solidFill>
                <a:srgbClr val="0070C0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3" name="Title 2"/>
          <p:cNvSpPr txBox="1">
            <a:spLocks/>
          </p:cNvSpPr>
          <p:nvPr/>
        </p:nvSpPr>
        <p:spPr bwMode="auto">
          <a:xfrm>
            <a:off x="513227" y="3395396"/>
            <a:ext cx="11054992" cy="815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Stag Bold" panose="02000603060000020004" pitchFamily="50" charset="0"/>
                <a:ea typeface="+mj-ea"/>
                <a:cs typeface="+mj-cs"/>
              </a:defRPr>
            </a:lvl1pPr>
          </a:lstStyle>
          <a:p>
            <a:r>
              <a:rPr lang="en-NZ" sz="5300" b="1" dirty="0">
                <a:solidFill>
                  <a:srgbClr val="0070C0"/>
                </a:solidFill>
                <a:ea typeface="ＭＳ Ｐゴシック" panose="020B0600070205080204" pitchFamily="34" charset="-128"/>
              </a:rPr>
              <a:t>S</a:t>
            </a:r>
            <a:r>
              <a:rPr lang="en-NZ" sz="5300" b="1" dirty="0" smtClean="0">
                <a:solidFill>
                  <a:srgbClr val="0070C0"/>
                </a:solidFill>
                <a:ea typeface="ＭＳ Ｐゴシック" panose="020B0600070205080204" pitchFamily="34" charset="-128"/>
              </a:rPr>
              <a:t>cenario</a:t>
            </a:r>
            <a:endParaRPr lang="en-NZ" sz="6700" b="1" dirty="0">
              <a:solidFill>
                <a:srgbClr val="0070C0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59700" y="1089061"/>
            <a:ext cx="1096204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2400" dirty="0">
                <a:solidFill>
                  <a:srgbClr val="0070C0"/>
                </a:solidFill>
                <a:latin typeface="Stag Light" panose="02000603060000020004" pitchFamily="50" charset="0"/>
              </a:rPr>
              <a:t>Emi </a:t>
            </a:r>
            <a:r>
              <a:rPr lang="en-NZ" sz="2400" dirty="0" smtClean="0">
                <a:solidFill>
                  <a:srgbClr val="0070C0"/>
                </a:solidFill>
                <a:latin typeface="Stag Light" panose="02000603060000020004" pitchFamily="50" charset="0"/>
              </a:rPr>
              <a:t>is a girl </a:t>
            </a:r>
            <a:r>
              <a:rPr lang="en-NZ" sz="2400" dirty="0">
                <a:solidFill>
                  <a:srgbClr val="0070C0"/>
                </a:solidFill>
                <a:latin typeface="Stag Light" panose="02000603060000020004" pitchFamily="50" charset="0"/>
              </a:rPr>
              <a:t>who has </a:t>
            </a:r>
            <a:r>
              <a:rPr lang="en-NZ" sz="2400" dirty="0" smtClean="0">
                <a:solidFill>
                  <a:srgbClr val="0070C0"/>
                </a:solidFill>
                <a:latin typeface="Stag Light" panose="02000603060000020004" pitchFamily="50" charset="0"/>
              </a:rPr>
              <a:t>had some </a:t>
            </a:r>
            <a:r>
              <a:rPr lang="en-NZ" sz="2400" dirty="0">
                <a:solidFill>
                  <a:srgbClr val="0070C0"/>
                </a:solidFill>
                <a:latin typeface="Stag Light" panose="02000603060000020004" pitchFamily="50" charset="0"/>
              </a:rPr>
              <a:t>positive and negative experiences </a:t>
            </a:r>
            <a:r>
              <a:rPr lang="en-NZ" sz="2400" dirty="0" smtClean="0">
                <a:solidFill>
                  <a:srgbClr val="0070C0"/>
                </a:solidFill>
                <a:latin typeface="Stag Light" panose="02000603060000020004" pitchFamily="50" charset="0"/>
              </a:rPr>
              <a:t>while participating </a:t>
            </a:r>
            <a:r>
              <a:rPr lang="en-NZ" sz="2400" dirty="0">
                <a:solidFill>
                  <a:srgbClr val="0070C0"/>
                </a:solidFill>
                <a:latin typeface="Stag Light" panose="02000603060000020004" pitchFamily="50" charset="0"/>
              </a:rPr>
              <a:t>in sport. This has made </a:t>
            </a:r>
            <a:r>
              <a:rPr lang="en-NZ" sz="2400" dirty="0" smtClean="0">
                <a:solidFill>
                  <a:srgbClr val="0070C0"/>
                </a:solidFill>
                <a:latin typeface="Stag Light" panose="02000603060000020004" pitchFamily="50" charset="0"/>
              </a:rPr>
              <a:t>her undecided </a:t>
            </a:r>
            <a:r>
              <a:rPr lang="en-NZ" sz="2400" dirty="0">
                <a:solidFill>
                  <a:srgbClr val="0070C0"/>
                </a:solidFill>
                <a:latin typeface="Stag Light" panose="02000603060000020004" pitchFamily="50" charset="0"/>
              </a:rPr>
              <a:t>about if she enjoys sport or </a:t>
            </a:r>
            <a:r>
              <a:rPr lang="en-NZ" sz="2400" dirty="0" smtClean="0">
                <a:solidFill>
                  <a:srgbClr val="0070C0"/>
                </a:solidFill>
                <a:latin typeface="Stag Light" panose="02000603060000020004" pitchFamily="50" charset="0"/>
              </a:rPr>
              <a:t>not; which </a:t>
            </a:r>
            <a:r>
              <a:rPr lang="en-NZ" sz="2400" dirty="0">
                <a:solidFill>
                  <a:srgbClr val="0070C0"/>
                </a:solidFill>
                <a:latin typeface="Stag Light" panose="02000603060000020004" pitchFamily="50" charset="0"/>
              </a:rPr>
              <a:t>means it’s vital that her next </a:t>
            </a:r>
            <a:r>
              <a:rPr lang="en-NZ" sz="2400" dirty="0" smtClean="0">
                <a:solidFill>
                  <a:srgbClr val="0070C0"/>
                </a:solidFill>
                <a:latin typeface="Stag Light" panose="02000603060000020004" pitchFamily="50" charset="0"/>
              </a:rPr>
              <a:t>experience in </a:t>
            </a:r>
            <a:r>
              <a:rPr lang="en-NZ" sz="2400" dirty="0">
                <a:solidFill>
                  <a:srgbClr val="0070C0"/>
                </a:solidFill>
                <a:latin typeface="Stag Light" panose="02000603060000020004" pitchFamily="50" charset="0"/>
              </a:rPr>
              <a:t>sport is a positive one. Emi has Spina </a:t>
            </a:r>
            <a:r>
              <a:rPr lang="en-NZ" sz="2400" dirty="0" smtClean="0">
                <a:solidFill>
                  <a:srgbClr val="0070C0"/>
                </a:solidFill>
                <a:latin typeface="Stag Light" panose="02000603060000020004" pitchFamily="50" charset="0"/>
              </a:rPr>
              <a:t>Bifida which </a:t>
            </a:r>
            <a:r>
              <a:rPr lang="en-NZ" sz="2400" dirty="0">
                <a:solidFill>
                  <a:srgbClr val="0070C0"/>
                </a:solidFill>
                <a:latin typeface="Stag Light" panose="02000603060000020004" pitchFamily="50" charset="0"/>
              </a:rPr>
              <a:t>means she uses crutches for </a:t>
            </a:r>
            <a:r>
              <a:rPr lang="en-NZ" sz="2400" dirty="0" smtClean="0">
                <a:solidFill>
                  <a:srgbClr val="0070C0"/>
                </a:solidFill>
                <a:latin typeface="Stag Light" panose="02000603060000020004" pitchFamily="50" charset="0"/>
              </a:rPr>
              <a:t>mobility which </a:t>
            </a:r>
            <a:r>
              <a:rPr lang="en-NZ" sz="2400" dirty="0">
                <a:solidFill>
                  <a:srgbClr val="0070C0"/>
                </a:solidFill>
                <a:latin typeface="Stag Light" panose="02000603060000020004" pitchFamily="50" charset="0"/>
              </a:rPr>
              <a:t>she is proficient at.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59700" y="4077128"/>
            <a:ext cx="109620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2400" dirty="0" smtClean="0">
                <a:solidFill>
                  <a:srgbClr val="0070C0"/>
                </a:solidFill>
                <a:latin typeface="Stag Light" panose="02000603060000020004" pitchFamily="50" charset="0"/>
              </a:rPr>
              <a:t>A basketball lay up drill</a:t>
            </a:r>
            <a:endParaRPr lang="en-NZ" sz="2400" dirty="0">
              <a:solidFill>
                <a:srgbClr val="0070C0"/>
              </a:solidFill>
              <a:latin typeface="Stag Light" panose="02000603060000020004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6058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7" name="Elbow Connector 46"/>
          <p:cNvCxnSpPr>
            <a:stCxn id="11" idx="3"/>
            <a:endCxn id="8" idx="0"/>
          </p:cNvCxnSpPr>
          <p:nvPr/>
        </p:nvCxnSpPr>
        <p:spPr>
          <a:xfrm>
            <a:off x="3057218" y="2211470"/>
            <a:ext cx="3223128" cy="331029"/>
          </a:xfrm>
          <a:prstGeom prst="bentConnector2">
            <a:avLst/>
          </a:prstGeom>
          <a:ln w="57150">
            <a:solidFill>
              <a:srgbClr val="4C575D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>
            <a:stCxn id="13" idx="3"/>
            <a:endCxn id="14" idx="1"/>
          </p:cNvCxnSpPr>
          <p:nvPr/>
        </p:nvCxnSpPr>
        <p:spPr>
          <a:xfrm>
            <a:off x="3936259" y="4987653"/>
            <a:ext cx="1617839" cy="0"/>
          </a:xfrm>
          <a:prstGeom prst="straightConnector1">
            <a:avLst/>
          </a:prstGeom>
          <a:ln w="57150">
            <a:solidFill>
              <a:srgbClr val="007DC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>
            <a:stCxn id="14" idx="0"/>
            <a:endCxn id="8" idx="2"/>
          </p:cNvCxnSpPr>
          <p:nvPr/>
        </p:nvCxnSpPr>
        <p:spPr>
          <a:xfrm flipV="1">
            <a:off x="6278960" y="4173337"/>
            <a:ext cx="1386" cy="352758"/>
          </a:xfrm>
          <a:prstGeom prst="straightConnector1">
            <a:avLst/>
          </a:prstGeom>
          <a:ln w="57150">
            <a:solidFill>
              <a:srgbClr val="007DC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Elbow Connector 40"/>
          <p:cNvCxnSpPr>
            <a:stCxn id="8" idx="1"/>
            <a:endCxn id="13" idx="0"/>
          </p:cNvCxnSpPr>
          <p:nvPr/>
        </p:nvCxnSpPr>
        <p:spPr>
          <a:xfrm rot="10800000" flipV="1">
            <a:off x="2713224" y="3357917"/>
            <a:ext cx="2344087" cy="952783"/>
          </a:xfrm>
          <a:prstGeom prst="bentConnector2">
            <a:avLst/>
          </a:prstGeom>
          <a:ln w="57150">
            <a:solidFill>
              <a:srgbClr val="007DC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Elbow Connector 42"/>
          <p:cNvCxnSpPr>
            <a:stCxn id="8" idx="3"/>
            <a:endCxn id="9" idx="2"/>
          </p:cNvCxnSpPr>
          <p:nvPr/>
        </p:nvCxnSpPr>
        <p:spPr>
          <a:xfrm flipV="1">
            <a:off x="7503382" y="2980734"/>
            <a:ext cx="2853319" cy="377184"/>
          </a:xfrm>
          <a:prstGeom prst="bentConnector2">
            <a:avLst/>
          </a:prstGeom>
          <a:ln w="57150">
            <a:solidFill>
              <a:srgbClr val="70B33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NZ" sz="3599" b="1" dirty="0">
                <a:solidFill>
                  <a:srgbClr val="007DC3"/>
                </a:solidFill>
              </a:rPr>
              <a:t>The Inclusion Process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57310" y="2542499"/>
            <a:ext cx="2446072" cy="1630838"/>
          </a:xfrm>
          <a:prstGeom prst="rect">
            <a:avLst/>
          </a:prstGeom>
          <a:solidFill>
            <a:srgbClr val="007DC3"/>
          </a:solidFill>
          <a:ln w="25400" cap="flat" cmpd="sng" algn="ctr">
            <a:noFill/>
            <a:prstDash val="solid"/>
          </a:ln>
          <a:effectLst/>
        </p:spPr>
        <p:txBody>
          <a:bodyPr wrap="square" rtlCol="0">
            <a:spAutoFit/>
          </a:bodyPr>
          <a:lstStyle/>
          <a:p>
            <a:pPr algn="ctr" defTabSz="914217">
              <a:defRPr/>
            </a:pPr>
            <a:r>
              <a:rPr lang="en-NZ" sz="2799" kern="0" dirty="0">
                <a:solidFill>
                  <a:prstClr val="white"/>
                </a:solidFill>
                <a:latin typeface="Calibri"/>
              </a:rPr>
              <a:t>Review</a:t>
            </a:r>
          </a:p>
          <a:p>
            <a:pPr algn="ctr" defTabSz="914217">
              <a:defRPr/>
            </a:pPr>
            <a:r>
              <a:rPr lang="en-NZ" kern="0" dirty="0">
                <a:solidFill>
                  <a:prstClr val="white"/>
                </a:solidFill>
                <a:latin typeface="Calibri"/>
              </a:rPr>
              <a:t>(Is the programme/activity suitable for </a:t>
            </a:r>
            <a:r>
              <a:rPr lang="en-NZ" b="1" u="sng" kern="0" dirty="0">
                <a:solidFill>
                  <a:prstClr val="white"/>
                </a:solidFill>
                <a:latin typeface="Calibri"/>
              </a:rPr>
              <a:t>all</a:t>
            </a:r>
            <a:r>
              <a:rPr lang="en-NZ" kern="0" dirty="0">
                <a:solidFill>
                  <a:prstClr val="white"/>
                </a:solidFill>
                <a:latin typeface="Calibri"/>
              </a:rPr>
              <a:t> customers?)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132984" y="1596060"/>
            <a:ext cx="2447433" cy="1384674"/>
          </a:xfrm>
          <a:prstGeom prst="flowChartProcess">
            <a:avLst/>
          </a:prstGeom>
          <a:solidFill>
            <a:srgbClr val="70B331"/>
          </a:solidFill>
          <a:ln w="25400" cap="flat" cmpd="sng" algn="ctr">
            <a:noFill/>
            <a:prstDash val="solid"/>
          </a:ln>
          <a:effectLst/>
        </p:spPr>
        <p:txBody>
          <a:bodyPr wrap="square" rtlCol="0">
            <a:spAutoFit/>
          </a:bodyPr>
          <a:lstStyle/>
          <a:p>
            <a:pPr algn="ctr" defTabSz="914217">
              <a:defRPr/>
            </a:pPr>
            <a:r>
              <a:rPr lang="en-NZ" sz="2799" kern="0" dirty="0">
                <a:solidFill>
                  <a:prstClr val="white"/>
                </a:solidFill>
                <a:latin typeface="Calibri"/>
              </a:rPr>
              <a:t>Suitable Programme/ Activity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06743" y="1596059"/>
            <a:ext cx="2450475" cy="1230821"/>
          </a:xfrm>
          <a:prstGeom prst="rect">
            <a:avLst/>
          </a:prstGeom>
          <a:solidFill>
            <a:srgbClr val="4C575D"/>
          </a:solidFill>
          <a:ln w="25400" cap="flat" cmpd="sng" algn="ctr">
            <a:noFill/>
            <a:prstDash val="solid"/>
          </a:ln>
          <a:effectLst/>
        </p:spPr>
        <p:txBody>
          <a:bodyPr wrap="square" rtlCol="0">
            <a:spAutoFit/>
          </a:bodyPr>
          <a:lstStyle/>
          <a:p>
            <a:pPr algn="ctr" defTabSz="914217">
              <a:defRPr/>
            </a:pPr>
            <a:r>
              <a:rPr lang="en-NZ" sz="2799" kern="0" dirty="0">
                <a:solidFill>
                  <a:prstClr val="white"/>
                </a:solidFill>
                <a:latin typeface="Calibri"/>
              </a:rPr>
              <a:t>Programme/ Activity</a:t>
            </a:r>
          </a:p>
          <a:p>
            <a:pPr algn="ctr" defTabSz="914217">
              <a:defRPr/>
            </a:pPr>
            <a:r>
              <a:rPr lang="en-NZ" kern="0" dirty="0">
                <a:solidFill>
                  <a:prstClr val="white"/>
                </a:solidFill>
                <a:latin typeface="Calibri"/>
              </a:rPr>
              <a:t>(Original Activity)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490187" y="4310701"/>
            <a:ext cx="2446072" cy="1353904"/>
          </a:xfrm>
          <a:prstGeom prst="rect">
            <a:avLst/>
          </a:prstGeom>
          <a:solidFill>
            <a:srgbClr val="007DC3"/>
          </a:solidFill>
          <a:ln w="25400" cap="flat" cmpd="sng" algn="ctr">
            <a:noFill/>
            <a:prstDash val="solid"/>
          </a:ln>
          <a:effectLst/>
        </p:spPr>
        <p:txBody>
          <a:bodyPr wrap="square" rtlCol="0">
            <a:spAutoFit/>
          </a:bodyPr>
          <a:lstStyle/>
          <a:p>
            <a:pPr algn="ctr" defTabSz="914217">
              <a:defRPr/>
            </a:pPr>
            <a:r>
              <a:rPr lang="en-NZ" sz="2799" kern="0" dirty="0">
                <a:solidFill>
                  <a:prstClr val="white"/>
                </a:solidFill>
                <a:latin typeface="Calibri"/>
              </a:rPr>
              <a:t>Modification</a:t>
            </a:r>
          </a:p>
          <a:p>
            <a:pPr algn="ctr" defTabSz="914217">
              <a:defRPr/>
            </a:pPr>
            <a:r>
              <a:rPr lang="en-NZ" kern="0" dirty="0">
                <a:solidFill>
                  <a:prstClr val="white"/>
                </a:solidFill>
                <a:latin typeface="Calibri"/>
              </a:rPr>
              <a:t>(Apply STEP)</a:t>
            </a:r>
          </a:p>
          <a:p>
            <a:pPr algn="ctr" defTabSz="914217">
              <a:defRPr/>
            </a:pPr>
            <a:endParaRPr lang="en-NZ" kern="0" dirty="0">
              <a:solidFill>
                <a:prstClr val="white"/>
              </a:solidFill>
              <a:latin typeface="Calibri"/>
            </a:endParaRPr>
          </a:p>
          <a:p>
            <a:pPr algn="ctr" defTabSz="914217">
              <a:defRPr/>
            </a:pPr>
            <a:endParaRPr lang="en-NZ" kern="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554098" y="4526095"/>
            <a:ext cx="1449724" cy="923116"/>
          </a:xfrm>
          <a:prstGeom prst="rect">
            <a:avLst/>
          </a:prstGeom>
          <a:solidFill>
            <a:srgbClr val="007DC3"/>
          </a:solidFill>
          <a:ln w="25400" cap="flat" cmpd="sng" algn="ctr">
            <a:noFill/>
            <a:prstDash val="solid"/>
          </a:ln>
          <a:effectLst/>
        </p:spPr>
        <p:txBody>
          <a:bodyPr wrap="square" rtlCol="0">
            <a:spAutoFit/>
          </a:bodyPr>
          <a:lstStyle/>
          <a:p>
            <a:pPr algn="ctr" defTabSz="914217">
              <a:defRPr/>
            </a:pPr>
            <a:r>
              <a:rPr lang="en-NZ" kern="0" dirty="0">
                <a:solidFill>
                  <a:schemeClr val="bg1"/>
                </a:solidFill>
              </a:rPr>
              <a:t>Repeat the activity with modifications</a:t>
            </a:r>
            <a:endParaRPr lang="en-NZ" kern="0" dirty="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713223" y="3429794"/>
            <a:ext cx="485918" cy="3692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NZ" dirty="0">
                <a:solidFill>
                  <a:srgbClr val="4C575D"/>
                </a:solidFill>
              </a:rPr>
              <a:t>NO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985524" y="2988671"/>
            <a:ext cx="512522" cy="3692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NZ" dirty="0">
                <a:solidFill>
                  <a:srgbClr val="4C575D"/>
                </a:solidFill>
              </a:rPr>
              <a:t>YES</a:t>
            </a:r>
          </a:p>
        </p:txBody>
      </p:sp>
    </p:spTree>
    <p:extLst>
      <p:ext uri="{BB962C8B-B14F-4D97-AF65-F5344CB8AC3E}">
        <p14:creationId xmlns:p14="http://schemas.microsoft.com/office/powerpoint/2010/main" val="652302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9" grpId="1" animBg="1"/>
      <p:bldP spid="9" grpId="2" animBg="1"/>
      <p:bldP spid="11" grpId="0" animBg="1"/>
      <p:bldP spid="13" grpId="0" animBg="1"/>
      <p:bldP spid="14" grpId="0" animBg="1"/>
      <p:bldP spid="3" grpId="0"/>
      <p:bldP spid="15" grpId="0"/>
      <p:bldP spid="15" grpId="1"/>
      <p:bldP spid="15" grpId="2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8808BA2583C7A489EE342161371295C" ma:contentTypeVersion="0" ma:contentTypeDescription="Create a new document." ma:contentTypeScope="" ma:versionID="6c59a31ae070827ae79208587942572c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e632581fadfa51a52ea46ddb307d92e7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2BD4162-9CD6-488F-8BDF-EB3435409F3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7427EF8-DEA9-4847-B620-50E9340FA516}">
  <ds:schemaRefs>
    <ds:schemaRef ds:uri="http://schemas.microsoft.com/office/infopath/2007/PartnerControls"/>
    <ds:schemaRef ds:uri="http://schemas.openxmlformats.org/package/2006/metadata/core-properties"/>
    <ds:schemaRef ds:uri="http://schemas.microsoft.com/office/2006/documentManagement/types"/>
    <ds:schemaRef ds:uri="http://purl.org/dc/terms/"/>
    <ds:schemaRef ds:uri="http://purl.org/dc/dcmitype/"/>
    <ds:schemaRef ds:uri="http://www.w3.org/XML/1998/namespace"/>
    <ds:schemaRef ds:uri="http://schemas.microsoft.com/office/2006/metadata/properties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0CE546AF-C313-4686-83D7-13069D3A4CD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2577</TotalTime>
  <Words>352</Words>
  <Application>Microsoft Office PowerPoint</Application>
  <PresentationFormat>Widescreen</PresentationFormat>
  <Paragraphs>82</Paragraphs>
  <Slides>13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1" baseType="lpstr">
      <vt:lpstr>ＭＳ Ｐゴシック</vt:lpstr>
      <vt:lpstr>Arial</vt:lpstr>
      <vt:lpstr>Calibri</vt:lpstr>
      <vt:lpstr>Calibri Light</vt:lpstr>
      <vt:lpstr>Stag Black</vt:lpstr>
      <vt:lpstr>Stag Bold</vt:lpstr>
      <vt:lpstr>Stag Light</vt:lpstr>
      <vt:lpstr>Office Theme</vt:lpstr>
      <vt:lpstr>PowerPoint Presentation</vt:lpstr>
      <vt:lpstr>PowerPoint Presentation</vt:lpstr>
      <vt:lpstr>PowerPoint Presentation</vt:lpstr>
      <vt:lpstr>PowerPoint Presentation</vt:lpstr>
      <vt:lpstr>Benefits of inclusion for disabled people</vt:lpstr>
      <vt:lpstr>PowerPoint Presentation</vt:lpstr>
      <vt:lpstr>PowerPoint Presentation</vt:lpstr>
      <vt:lpstr>PowerPoint Presentation</vt:lpstr>
      <vt:lpstr>The Inclusion Process</vt:lpstr>
      <vt:lpstr>The Balancing Act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Eat that frog</dc:title>
  <dc:creator>Bonnie Smail</dc:creator>
  <cp:lastModifiedBy>Joanna  Cooney</cp:lastModifiedBy>
  <cp:revision>147</cp:revision>
  <cp:lastPrinted>2016-07-03T23:15:31Z</cp:lastPrinted>
  <dcterms:created xsi:type="dcterms:W3CDTF">2016-06-08T02:42:03Z</dcterms:created>
  <dcterms:modified xsi:type="dcterms:W3CDTF">2016-09-28T21:42:24Z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0x010100B8808BA2583C7A489EE342161371295C</vt:lpwstr>
  </property>
</Properties>
</file>