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4" r:id="rId1"/>
  </p:sldMasterIdLst>
  <p:notesMasterIdLst>
    <p:notesMasterId r:id="rId11"/>
  </p:notesMasterIdLst>
  <p:sldIdLst>
    <p:sldId id="257" r:id="rId2"/>
    <p:sldId id="258" r:id="rId3"/>
    <p:sldId id="260" r:id="rId4"/>
    <p:sldId id="267" r:id="rId5"/>
    <p:sldId id="261" r:id="rId6"/>
    <p:sldId id="263" r:id="rId7"/>
    <p:sldId id="264" r:id="rId8"/>
    <p:sldId id="265" r:id="rId9"/>
    <p:sldId id="266"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3" d="100"/>
          <a:sy n="83" d="100"/>
        </p:scale>
        <p:origin x="-1832" y="-112"/>
      </p:cViewPr>
      <p:guideLst>
        <p:guide orient="horz" pos="2160"/>
        <p:guide pos="2880"/>
      </p:guideLst>
    </p:cSldViewPr>
  </p:slideViewPr>
  <p:notesTextViewPr>
    <p:cViewPr>
      <p:scale>
        <a:sx n="100" d="100"/>
        <a:sy n="100" d="100"/>
      </p:scale>
      <p:origin x="0" y="1504"/>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04DA50-032D-3745-92B5-18CF86A0E72E}" type="datetimeFigureOut">
              <a:rPr lang="en-US" smtClean="0"/>
              <a:t>9/07/16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693DB4-8A9A-F84C-85E8-CC5EF74F374C}" type="slidenum">
              <a:rPr lang="en-US" smtClean="0"/>
              <a:t>‹#›</a:t>
            </a:fld>
            <a:endParaRPr lang="en-US"/>
          </a:p>
        </p:txBody>
      </p:sp>
    </p:spTree>
    <p:extLst>
      <p:ext uri="{BB962C8B-B14F-4D97-AF65-F5344CB8AC3E}">
        <p14:creationId xmlns:p14="http://schemas.microsoft.com/office/powerpoint/2010/main" val="176529636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smtClean="0">
                <a:solidFill>
                  <a:schemeClr val="tx1"/>
                </a:solidFill>
                <a:effectLst/>
                <a:latin typeface="+mn-lt"/>
                <a:ea typeface="+mn-ea"/>
                <a:cs typeface="+mn-cs"/>
              </a:rPr>
              <a:t>Mōrena tātou</a:t>
            </a:r>
          </a:p>
          <a:p>
            <a:r>
              <a:rPr lang="en-NZ" sz="1200" kern="1200" dirty="0" smtClean="0">
                <a:solidFill>
                  <a:schemeClr val="tx1"/>
                </a:solidFill>
                <a:effectLst/>
                <a:latin typeface="+mn-lt"/>
                <a:ea typeface="+mn-ea"/>
                <a:cs typeface="+mn-cs"/>
              </a:rPr>
              <a:t>Ka nui te mihi, ka nui te aroha ki a koutou</a:t>
            </a:r>
          </a:p>
          <a:p>
            <a:r>
              <a:rPr lang="en-NZ" sz="1200" kern="1200" dirty="0" smtClean="0">
                <a:solidFill>
                  <a:schemeClr val="tx1"/>
                </a:solidFill>
                <a:effectLst/>
                <a:latin typeface="+mn-lt"/>
                <a:ea typeface="+mn-ea"/>
                <a:cs typeface="+mn-cs"/>
              </a:rPr>
              <a:t>He kaiako ahau ki te Whare Wānanga o Tāmaki Makaurau</a:t>
            </a:r>
          </a:p>
          <a:p>
            <a:r>
              <a:rPr lang="en-NZ" sz="1200" kern="1200" dirty="0" smtClean="0">
                <a:solidFill>
                  <a:schemeClr val="tx1"/>
                </a:solidFill>
                <a:effectLst/>
                <a:latin typeface="+mn-lt"/>
                <a:ea typeface="+mn-ea"/>
                <a:cs typeface="+mn-cs"/>
              </a:rPr>
              <a:t>Kei te āko au Te Reo Kori</a:t>
            </a:r>
          </a:p>
          <a:p>
            <a:r>
              <a:rPr lang="en-NZ" sz="1200" kern="1200" dirty="0" smtClean="0">
                <a:solidFill>
                  <a:schemeClr val="tx1"/>
                </a:solidFill>
                <a:effectLst/>
                <a:latin typeface="+mn-lt"/>
                <a:ea typeface="+mn-ea"/>
                <a:cs typeface="+mn-cs"/>
              </a:rPr>
              <a:t>Nō Paraparaumu ahau</a:t>
            </a:r>
          </a:p>
          <a:p>
            <a:r>
              <a:rPr lang="en-NZ" sz="1200" kern="1200" dirty="0" smtClean="0">
                <a:solidFill>
                  <a:schemeClr val="tx1"/>
                </a:solidFill>
                <a:effectLst/>
                <a:latin typeface="+mn-lt"/>
                <a:ea typeface="+mn-ea"/>
                <a:cs typeface="+mn-cs"/>
              </a:rPr>
              <a:t>Ko Celia Fleck tōku ingoa</a:t>
            </a:r>
          </a:p>
          <a:p>
            <a:r>
              <a:rPr lang="en-NZ" sz="1200" kern="1200" dirty="0" smtClean="0">
                <a:solidFill>
                  <a:schemeClr val="tx1"/>
                </a:solidFill>
                <a:effectLst/>
                <a:latin typeface="+mn-lt"/>
                <a:ea typeface="+mn-ea"/>
                <a:cs typeface="+mn-cs"/>
              </a:rPr>
              <a:t>Tēnā koutou, tēnā koutou katoa</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So other than being really nervous, it is in fact really exciting to be here today and a privilege to share with you some of my thoughts on current practices that strengthen Physical Education as a learning area, and how we might strengthen it even further.</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My hope is that this keynote today will merely be a spark that will light the fire of a much greater conversation.  That over the next few days, and beyond, you will engage and interact with others, learn from others, share your own ideas, challenge and be challenged.</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F693DB4-8A9A-F84C-85E8-CC5EF74F374C}" type="slidenum">
              <a:rPr lang="en-US" smtClean="0"/>
              <a:t>1</a:t>
            </a:fld>
            <a:endParaRPr lang="en-US"/>
          </a:p>
        </p:txBody>
      </p:sp>
    </p:spTree>
    <p:extLst>
      <p:ext uri="{BB962C8B-B14F-4D97-AF65-F5344CB8AC3E}">
        <p14:creationId xmlns:p14="http://schemas.microsoft.com/office/powerpoint/2010/main" val="2287856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smtClean="0">
                <a:solidFill>
                  <a:schemeClr val="tx1"/>
                </a:solidFill>
                <a:effectLst/>
                <a:latin typeface="+mn-lt"/>
                <a:ea typeface="+mn-ea"/>
                <a:cs typeface="+mn-cs"/>
              </a:rPr>
              <a:t>As a curriculum area there are endless things that we do well.</a:t>
            </a:r>
          </a:p>
          <a:p>
            <a:pPr lvl="0" fontAlgn="base"/>
            <a:r>
              <a:rPr lang="en-NZ" sz="1200" kern="1200" dirty="0" smtClean="0">
                <a:solidFill>
                  <a:schemeClr val="tx1"/>
                </a:solidFill>
                <a:effectLst/>
                <a:latin typeface="+mn-lt"/>
                <a:ea typeface="+mn-ea"/>
                <a:cs typeface="+mn-cs"/>
              </a:rPr>
              <a:t>Our holistic approach to teaching and learning and our focus on the wellbeing of our learners</a:t>
            </a:r>
          </a:p>
          <a:p>
            <a:pPr lvl="0" fontAlgn="base"/>
            <a:r>
              <a:rPr lang="en-NZ" sz="1200" kern="1200" dirty="0" smtClean="0">
                <a:solidFill>
                  <a:schemeClr val="tx1"/>
                </a:solidFill>
                <a:effectLst/>
                <a:latin typeface="+mn-lt"/>
                <a:ea typeface="+mn-ea"/>
                <a:cs typeface="+mn-cs"/>
              </a:rPr>
              <a:t>Our ability to build and maintain strong relationships within our school communities</a:t>
            </a:r>
          </a:p>
          <a:p>
            <a:pPr lvl="0" fontAlgn="base"/>
            <a:r>
              <a:rPr lang="en-NZ" sz="1200" kern="1200" dirty="0" smtClean="0">
                <a:solidFill>
                  <a:schemeClr val="tx1"/>
                </a:solidFill>
                <a:effectLst/>
                <a:latin typeface="+mn-lt"/>
                <a:ea typeface="+mn-ea"/>
                <a:cs typeface="+mn-cs"/>
              </a:rPr>
              <a:t>We provide opportunities for our learners to move, and to engage with others in what can often be a very sedentary and isolated school day</a:t>
            </a:r>
          </a:p>
          <a:p>
            <a:pPr lvl="0" fontAlgn="base"/>
            <a:r>
              <a:rPr lang="en-NZ" sz="1200" kern="1200" dirty="0" smtClean="0">
                <a:solidFill>
                  <a:schemeClr val="tx1"/>
                </a:solidFill>
                <a:effectLst/>
                <a:latin typeface="+mn-lt"/>
                <a:ea typeface="+mn-ea"/>
                <a:cs typeface="+mn-cs"/>
              </a:rPr>
              <a:t>We provide opportunities for our learners to work together and solve problems and demonstrate leadership</a:t>
            </a:r>
          </a:p>
          <a:p>
            <a:pPr lvl="0" fontAlgn="base"/>
            <a:r>
              <a:rPr lang="en-NZ" sz="1200" kern="1200" dirty="0" smtClean="0">
                <a:solidFill>
                  <a:schemeClr val="tx1"/>
                </a:solidFill>
                <a:effectLst/>
                <a:latin typeface="+mn-lt"/>
                <a:ea typeface="+mn-ea"/>
                <a:cs typeface="+mn-cs"/>
              </a:rPr>
              <a:t>Our curriculum area brings to life the front end of the New Zealand Curriculum.  Our key areas of learning provide the context in which everyday we see the key competencies, vision, values and principles, in action.  We are preparing our learners to be effective citizens in the 21st Century, and we encourage and enable them to be critical thinkers and to contribute to the wellbeing of self, others and society.</a:t>
            </a:r>
          </a:p>
          <a:p>
            <a:pPr lvl="0" fontAlgn="base"/>
            <a:r>
              <a:rPr lang="en-NZ" sz="1200" kern="1200" dirty="0" smtClean="0">
                <a:solidFill>
                  <a:schemeClr val="tx1"/>
                </a:solidFill>
                <a:effectLst/>
                <a:latin typeface="+mn-lt"/>
                <a:ea typeface="+mn-ea"/>
                <a:cs typeface="+mn-cs"/>
              </a:rPr>
              <a:t>We are flexible, adaptable and responsive.  We provide immediate feedback and feedforward to our learners.</a:t>
            </a:r>
          </a:p>
          <a:p>
            <a:pPr lvl="0" fontAlgn="base"/>
            <a:r>
              <a:rPr lang="en-NZ" sz="1200" kern="1200" dirty="0" smtClean="0">
                <a:solidFill>
                  <a:schemeClr val="tx1"/>
                </a:solidFill>
                <a:effectLst/>
                <a:latin typeface="+mn-lt"/>
                <a:ea typeface="+mn-ea"/>
                <a:cs typeface="+mn-cs"/>
              </a:rPr>
              <a:t>We are leaders and we grow future leaders.</a:t>
            </a:r>
          </a:p>
          <a:p>
            <a:pPr lvl="0" fontAlgn="base"/>
            <a:r>
              <a:rPr lang="en-NZ" sz="1200" kern="1200" dirty="0" smtClean="0">
                <a:solidFill>
                  <a:schemeClr val="tx1"/>
                </a:solidFill>
                <a:effectLst/>
                <a:latin typeface="+mn-lt"/>
                <a:ea typeface="+mn-ea"/>
                <a:cs typeface="+mn-cs"/>
              </a:rPr>
              <a:t>We have fun!</a:t>
            </a:r>
          </a:p>
          <a:p>
            <a:pPr lvl="0" fontAlgn="base"/>
            <a:r>
              <a:rPr lang="en-NZ" sz="1200" kern="1200" dirty="0" smtClean="0">
                <a:solidFill>
                  <a:schemeClr val="tx1"/>
                </a:solidFill>
                <a:effectLst/>
                <a:latin typeface="+mn-lt"/>
                <a:ea typeface="+mn-ea"/>
                <a:cs typeface="+mn-cs"/>
              </a:rPr>
              <a:t>Often for disengaged kids, PE is the area in which they experience the most success.  This is often evidenced by those kids that you are not teaching until period 5 but who corner you during the day to ask ‘what are doing in PE today Miss?’  You don’t hear too many other teachers getting stopped in their tracks with questions like that!</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But the question that I was presented with and that I would like you to engage with today, is not what do we do well, but what do we do, and what might we do, that nourishes us and makes our learning area stronger? </a:t>
            </a:r>
            <a:endParaRPr lang="en-US" dirty="0"/>
          </a:p>
        </p:txBody>
      </p:sp>
      <p:sp>
        <p:nvSpPr>
          <p:cNvPr id="4" name="Slide Number Placeholder 3"/>
          <p:cNvSpPr>
            <a:spLocks noGrp="1"/>
          </p:cNvSpPr>
          <p:nvPr>
            <p:ph type="sldNum" sz="quarter" idx="10"/>
          </p:nvPr>
        </p:nvSpPr>
        <p:spPr/>
        <p:txBody>
          <a:bodyPr/>
          <a:lstStyle/>
          <a:p>
            <a:fld id="{9F693DB4-8A9A-F84C-85E8-CC5EF74F374C}" type="slidenum">
              <a:rPr lang="en-US" smtClean="0"/>
              <a:t>2</a:t>
            </a:fld>
            <a:endParaRPr lang="en-US"/>
          </a:p>
        </p:txBody>
      </p:sp>
    </p:spTree>
    <p:extLst>
      <p:ext uri="{BB962C8B-B14F-4D97-AF65-F5344CB8AC3E}">
        <p14:creationId xmlns:p14="http://schemas.microsoft.com/office/powerpoint/2010/main" val="1069298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smtClean="0">
                <a:solidFill>
                  <a:schemeClr val="tx1"/>
                </a:solidFill>
                <a:effectLst/>
                <a:latin typeface="+mn-lt"/>
                <a:ea typeface="+mn-ea"/>
                <a:cs typeface="+mn-cs"/>
              </a:rPr>
              <a:t>I believe there are two things that we do that are critical to our professional nourishment and strengthening of practice in our learning area:</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We </a:t>
            </a:r>
            <a:r>
              <a:rPr lang="en-NZ" sz="1200" u="sng" kern="1200" dirty="0" smtClean="0">
                <a:solidFill>
                  <a:schemeClr val="tx1"/>
                </a:solidFill>
                <a:effectLst/>
                <a:latin typeface="+mn-lt"/>
                <a:ea typeface="+mn-ea"/>
                <a:cs typeface="+mn-cs"/>
              </a:rPr>
              <a:t>collaborate</a:t>
            </a:r>
            <a:r>
              <a:rPr lang="en-NZ" sz="1200" kern="1200" dirty="0" smtClean="0">
                <a:solidFill>
                  <a:schemeClr val="tx1"/>
                </a:solidFill>
                <a:effectLst/>
                <a:latin typeface="+mn-lt"/>
                <a:ea typeface="+mn-ea"/>
                <a:cs typeface="+mn-cs"/>
              </a:rPr>
              <a:t> and we </a:t>
            </a:r>
            <a:r>
              <a:rPr lang="en-NZ" sz="1200" u="sng" kern="1200" dirty="0" smtClean="0">
                <a:solidFill>
                  <a:schemeClr val="tx1"/>
                </a:solidFill>
                <a:effectLst/>
                <a:latin typeface="+mn-lt"/>
                <a:ea typeface="+mn-ea"/>
                <a:cs typeface="+mn-cs"/>
              </a:rPr>
              <a:t>connect.</a:t>
            </a:r>
            <a:endParaRPr lang="en-NZ"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Our national conference has been strengthened by the formalised partnership and collaboration between PENZ, NZHEA and EONZ.  And partnerships with other stakeholders also strengthen our learning area.  Sport NZ continues to fund the Sport in Education Project, and now also Play.Sport.  Both of these initiatives highlight and prioritise the importance of the Health and Physical Education curriculum.</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The PE community is a very collaborative one.  No one person holds all the knowledge.  There is a wealth of expertise in this room and throughout the country and globally.  Our key responsibility is to share that expertise, as our collective goal is the wellbeing and success of our learners, and the nourishing and strengthening of our curriculum area.  It is something we all need to contribute to.</a:t>
            </a:r>
            <a:endParaRPr lang="en-NZ"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F693DB4-8A9A-F84C-85E8-CC5EF74F374C}" type="slidenum">
              <a:rPr lang="en-US" smtClean="0"/>
              <a:t>3</a:t>
            </a:fld>
            <a:endParaRPr lang="en-US"/>
          </a:p>
        </p:txBody>
      </p:sp>
    </p:spTree>
    <p:extLst>
      <p:ext uri="{BB962C8B-B14F-4D97-AF65-F5344CB8AC3E}">
        <p14:creationId xmlns:p14="http://schemas.microsoft.com/office/powerpoint/2010/main" val="2355071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sz="1200" kern="1200" dirty="0" smtClean="0">
                <a:solidFill>
                  <a:schemeClr val="tx1"/>
                </a:solidFill>
                <a:effectLst/>
                <a:latin typeface="+mn-lt"/>
                <a:ea typeface="+mn-ea"/>
                <a:cs typeface="+mn-cs"/>
              </a:rPr>
              <a:t>The word collaborate gets thrown around a lot, it is a bit of a buzz word at the moment, and I believe that in NZ we have a much better word, that while is not a direct translation, it embraces the concept of collaboration, and is one that is unique to our heritage - ako - to teach and to learn.  Notice how ako appears in Kaiako (teacher) and ākonga (learner) and how when you put those words alongside each other ako is the reciprocal part that joins these roles together. (Thanks Maurie Abraham for making visible that connection.) Ako recognises that at different times we take different roles; it recognises the knowledge that both teachers and learners bring to learning interactions and it acknowledges the way that new knowledge and understandings can grow out of shared learning experiences.  This is not about people simply getting along socially; it is about building productive and reflective relationships, where everyone is empowered to learn with and from each other.  This conference provides multiple opportunities for learning interactions - engage with them! Share ideas, ask questions, challenge and be challenged.</a:t>
            </a:r>
          </a:p>
          <a:p>
            <a:endParaRPr lang="en-US" dirty="0"/>
          </a:p>
        </p:txBody>
      </p:sp>
      <p:sp>
        <p:nvSpPr>
          <p:cNvPr id="4" name="Slide Number Placeholder 3"/>
          <p:cNvSpPr>
            <a:spLocks noGrp="1"/>
          </p:cNvSpPr>
          <p:nvPr>
            <p:ph type="sldNum" sz="quarter" idx="10"/>
          </p:nvPr>
        </p:nvSpPr>
        <p:spPr/>
        <p:txBody>
          <a:bodyPr/>
          <a:lstStyle/>
          <a:p>
            <a:fld id="{9F693DB4-8A9A-F84C-85E8-CC5EF74F374C}" type="slidenum">
              <a:rPr lang="en-US" smtClean="0"/>
              <a:t>4</a:t>
            </a:fld>
            <a:endParaRPr lang="en-US"/>
          </a:p>
        </p:txBody>
      </p:sp>
    </p:spTree>
    <p:extLst>
      <p:ext uri="{BB962C8B-B14F-4D97-AF65-F5344CB8AC3E}">
        <p14:creationId xmlns:p14="http://schemas.microsoft.com/office/powerpoint/2010/main" val="3462068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sz="1200" kern="1200" dirty="0" smtClean="0">
                <a:solidFill>
                  <a:schemeClr val="tx1"/>
                </a:solidFill>
                <a:effectLst/>
                <a:latin typeface="+mn-lt"/>
                <a:ea typeface="+mn-ea"/>
                <a:cs typeface="+mn-cs"/>
              </a:rPr>
              <a:t>Everyone here today will have the opportunity over the duration of conference to collaborate, connect and reconnect.  Coming together face to face allows us to build relationships and connect with like minded individuals.  But thanks to technology and the many forums on social media, that collaboration and connectedness does not need to stop here.  I don’t think it is a coincidence that a significant number of the presenters at conference are active on twitter.  This valuable professional learning network enables the vision of the New Zealand Curriculum by allowing us to be connected, confident, actively involved, life-long learners.</a:t>
            </a:r>
          </a:p>
          <a:p>
            <a:endParaRPr lang="en-US" dirty="0"/>
          </a:p>
        </p:txBody>
      </p:sp>
      <p:sp>
        <p:nvSpPr>
          <p:cNvPr id="4" name="Slide Number Placeholder 3"/>
          <p:cNvSpPr>
            <a:spLocks noGrp="1"/>
          </p:cNvSpPr>
          <p:nvPr>
            <p:ph type="sldNum" sz="quarter" idx="10"/>
          </p:nvPr>
        </p:nvSpPr>
        <p:spPr/>
        <p:txBody>
          <a:bodyPr/>
          <a:lstStyle/>
          <a:p>
            <a:fld id="{9F693DB4-8A9A-F84C-85E8-CC5EF74F374C}" type="slidenum">
              <a:rPr lang="en-US" smtClean="0"/>
              <a:t>5</a:t>
            </a:fld>
            <a:endParaRPr lang="en-US"/>
          </a:p>
        </p:txBody>
      </p:sp>
    </p:spTree>
    <p:extLst>
      <p:ext uri="{BB962C8B-B14F-4D97-AF65-F5344CB8AC3E}">
        <p14:creationId xmlns:p14="http://schemas.microsoft.com/office/powerpoint/2010/main" val="753337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smtClean="0">
                <a:solidFill>
                  <a:schemeClr val="tx1"/>
                </a:solidFill>
                <a:effectLst/>
                <a:latin typeface="+mn-lt"/>
                <a:ea typeface="+mn-ea"/>
                <a:cs typeface="+mn-cs"/>
              </a:rPr>
              <a:t>So, what then might we do to further nourish and strengthen our learning area?</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I believe that we need to be stronger advocates for Health and Physical Education and the critical role that our learning area can play in the wellbeing of our young people and of each other.</a:t>
            </a:r>
          </a:p>
          <a:p>
            <a:r>
              <a:rPr lang="en-NZ" sz="1200" kern="1200" dirty="0" smtClean="0">
                <a:solidFill>
                  <a:schemeClr val="tx1"/>
                </a:solidFill>
                <a:effectLst/>
                <a:latin typeface="+mn-lt"/>
                <a:ea typeface="+mn-ea"/>
                <a:cs typeface="+mn-cs"/>
              </a:rPr>
              <a:t>The recent ERO Report on Wellbeing for Young People’s Success at Secondary School has reinforced the importance of the Health and Physical Education Curriculum in supporting student wellbeing*, and in turn student success. </a:t>
            </a:r>
          </a:p>
          <a:p>
            <a:r>
              <a:rPr lang="en-NZ" sz="1200" kern="1200" dirty="0" smtClean="0">
                <a:solidFill>
                  <a:schemeClr val="tx1"/>
                </a:solidFill>
                <a:effectLst/>
                <a:latin typeface="+mn-lt"/>
                <a:ea typeface="+mn-ea"/>
                <a:cs typeface="+mn-cs"/>
              </a:rPr>
              <a:t>We need to wave it in front of school leaders and say ‘Hey, see this bit here where it says…</a:t>
            </a:r>
          </a:p>
          <a:p>
            <a:r>
              <a:rPr lang="en-NZ" sz="1200" kern="1200" dirty="0" smtClean="0">
                <a:solidFill>
                  <a:schemeClr val="tx1"/>
                </a:solidFill>
                <a:effectLst/>
                <a:latin typeface="+mn-lt"/>
                <a:ea typeface="+mn-ea"/>
                <a:cs typeface="+mn-cs"/>
              </a:rPr>
              <a:t>“Secondary students would benefit from their school leaders and teachers:</a:t>
            </a:r>
          </a:p>
          <a:p>
            <a:pPr lvl="0" fontAlgn="base"/>
            <a:r>
              <a:rPr lang="en-NZ" sz="1200" kern="1200" dirty="0" smtClean="0">
                <a:solidFill>
                  <a:schemeClr val="tx1"/>
                </a:solidFill>
                <a:effectLst/>
                <a:latin typeface="+mn-lt"/>
                <a:ea typeface="+mn-ea"/>
                <a:cs typeface="+mn-cs"/>
              </a:rPr>
              <a:t>reviewing their curriculum using The New Zealand Curriculum, in particular the key competencies and the health and physical education learning area, and senior secondary guidelines</a:t>
            </a:r>
          </a:p>
          <a:p>
            <a:pPr lvl="0" fontAlgn="base"/>
            <a:r>
              <a:rPr lang="en-NZ" sz="1200" kern="1200" dirty="0" smtClean="0">
                <a:solidFill>
                  <a:schemeClr val="tx1"/>
                </a:solidFill>
                <a:effectLst/>
                <a:latin typeface="+mn-lt"/>
                <a:ea typeface="+mn-ea"/>
                <a:cs typeface="+mn-cs"/>
              </a:rPr>
              <a:t>connecting learning areas with sport, culture and leadership opportunities”</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Well the Health and Physical Education department can help you with that, we can lead the way.’</a:t>
            </a:r>
          </a:p>
          <a:p>
            <a:r>
              <a:rPr lang="en-NZ" sz="1200" kern="1200" dirty="0" smtClean="0">
                <a:solidFill>
                  <a:schemeClr val="tx1"/>
                </a:solidFill>
                <a:effectLst/>
                <a:latin typeface="+mn-lt"/>
                <a:ea typeface="+mn-ea"/>
                <a:cs typeface="+mn-cs"/>
              </a:rPr>
              <a:t>And hey, you know this whole deal about student wellbeing, well Hauora is an underlying concept of our curriculum area, lets make it a priority for our learners’.  Imagine if as a result of these ERO recommendations we had as much focus on wellbeing as we have had on literacy and numeracy.  Perhaps then it might be made more explicit that we are all teachers of wellbeing, and that deliberate planning for wellbeing across the curriculum is needed.</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In an era of the Modern Learning Environment, Modern Learning Practices and Pedagogies are not so new or ‘modern’ to a Physeder who is used to having colleagues move in and out of each others spaces, to team teaching, to being flexible and responsive, to allowing students to work in small groups and facilitate their own learning.  We long ago adopted the guide on the side, not sage on the stage approach.</a:t>
            </a:r>
          </a:p>
          <a:p>
            <a:r>
              <a:rPr lang="en-NZ" sz="1200" kern="1200" dirty="0" smtClean="0">
                <a:solidFill>
                  <a:schemeClr val="tx1"/>
                </a:solidFill>
                <a:effectLst/>
                <a:latin typeface="+mn-lt"/>
                <a:ea typeface="+mn-ea"/>
                <a:cs typeface="+mn-cs"/>
              </a:rPr>
              <a:t>Our ability to lead the way, as schools move towards these more collaborative practices, places our curriculum area in a strong position to lead and role model effective teaching pedagogies.</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Prue Kelly, former principal of Wellington High School, has been public in her view that ‘When the PE department is humming, the whole school is humming’.  That is an endorsement that we need to celebrate.</a:t>
            </a:r>
            <a:r>
              <a:rPr lang="en-NZ" dirty="0" smtClean="0">
                <a:effectLst/>
              </a:rPr>
              <a:t> </a:t>
            </a:r>
            <a:endParaRPr lang="en-US" dirty="0"/>
          </a:p>
        </p:txBody>
      </p:sp>
      <p:sp>
        <p:nvSpPr>
          <p:cNvPr id="4" name="Slide Number Placeholder 3"/>
          <p:cNvSpPr>
            <a:spLocks noGrp="1"/>
          </p:cNvSpPr>
          <p:nvPr>
            <p:ph type="sldNum" sz="quarter" idx="10"/>
          </p:nvPr>
        </p:nvSpPr>
        <p:spPr/>
        <p:txBody>
          <a:bodyPr/>
          <a:lstStyle/>
          <a:p>
            <a:fld id="{9F693DB4-8A9A-F84C-85E8-CC5EF74F374C}" type="slidenum">
              <a:rPr lang="en-US" smtClean="0"/>
              <a:t>6</a:t>
            </a:fld>
            <a:endParaRPr lang="en-US"/>
          </a:p>
        </p:txBody>
      </p:sp>
    </p:spTree>
    <p:extLst>
      <p:ext uri="{BB962C8B-B14F-4D97-AF65-F5344CB8AC3E}">
        <p14:creationId xmlns:p14="http://schemas.microsoft.com/office/powerpoint/2010/main" val="1210370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smtClean="0">
                <a:solidFill>
                  <a:schemeClr val="tx1"/>
                </a:solidFill>
                <a:effectLst/>
                <a:latin typeface="+mn-lt"/>
                <a:ea typeface="+mn-ea"/>
                <a:cs typeface="+mn-cs"/>
              </a:rPr>
              <a:t>We also need to consider how we can further enhance our networks and networking.</a:t>
            </a:r>
          </a:p>
          <a:p>
            <a:r>
              <a:rPr lang="en-NZ" sz="1200" i="1" kern="1200" dirty="0" smtClean="0">
                <a:solidFill>
                  <a:schemeClr val="tx1"/>
                </a:solidFill>
                <a:effectLst/>
                <a:latin typeface="+mn-lt"/>
                <a:ea typeface="+mn-ea"/>
                <a:cs typeface="+mn-cs"/>
              </a:rPr>
              <a:t>(These networks can take many forms:</a:t>
            </a:r>
            <a:endParaRPr lang="en-NZ" sz="1200" kern="1200" dirty="0" smtClean="0">
              <a:solidFill>
                <a:schemeClr val="tx1"/>
              </a:solidFill>
              <a:effectLst/>
              <a:latin typeface="+mn-lt"/>
              <a:ea typeface="+mn-ea"/>
              <a:cs typeface="+mn-cs"/>
            </a:endParaRPr>
          </a:p>
          <a:p>
            <a:pPr lvl="0" fontAlgn="base"/>
            <a:r>
              <a:rPr lang="en-NZ" sz="1200" i="1" kern="1200" dirty="0" smtClean="0">
                <a:solidFill>
                  <a:schemeClr val="tx1"/>
                </a:solidFill>
                <a:effectLst/>
                <a:latin typeface="+mn-lt"/>
                <a:ea typeface="+mn-ea"/>
                <a:cs typeface="+mn-cs"/>
              </a:rPr>
              <a:t>Within own department </a:t>
            </a:r>
            <a:endParaRPr lang="en-NZ" sz="1200" kern="1200" dirty="0" smtClean="0">
              <a:solidFill>
                <a:schemeClr val="tx1"/>
              </a:solidFill>
              <a:effectLst/>
              <a:latin typeface="+mn-lt"/>
              <a:ea typeface="+mn-ea"/>
              <a:cs typeface="+mn-cs"/>
            </a:endParaRPr>
          </a:p>
          <a:p>
            <a:pPr lvl="0" fontAlgn="base"/>
            <a:r>
              <a:rPr lang="en-NZ" sz="1200" i="1" kern="1200" dirty="0" smtClean="0">
                <a:solidFill>
                  <a:schemeClr val="tx1"/>
                </a:solidFill>
                <a:effectLst/>
                <a:latin typeface="+mn-lt"/>
                <a:ea typeface="+mn-ea"/>
                <a:cs typeface="+mn-cs"/>
              </a:rPr>
              <a:t>Across depts in our own school</a:t>
            </a:r>
            <a:endParaRPr lang="en-NZ" sz="1200" kern="1200" dirty="0" smtClean="0">
              <a:solidFill>
                <a:schemeClr val="tx1"/>
              </a:solidFill>
              <a:effectLst/>
              <a:latin typeface="+mn-lt"/>
              <a:ea typeface="+mn-ea"/>
              <a:cs typeface="+mn-cs"/>
            </a:endParaRPr>
          </a:p>
          <a:p>
            <a:pPr lvl="0" fontAlgn="base"/>
            <a:r>
              <a:rPr lang="en-NZ" sz="1200" i="1" kern="1200" dirty="0" smtClean="0">
                <a:solidFill>
                  <a:schemeClr val="tx1"/>
                </a:solidFill>
                <a:effectLst/>
                <a:latin typeface="+mn-lt"/>
                <a:ea typeface="+mn-ea"/>
                <a:cs typeface="+mn-cs"/>
              </a:rPr>
              <a:t>Across PE and other departments in other schools</a:t>
            </a:r>
            <a:endParaRPr lang="en-NZ" sz="1200" kern="1200" dirty="0" smtClean="0">
              <a:solidFill>
                <a:schemeClr val="tx1"/>
              </a:solidFill>
              <a:effectLst/>
              <a:latin typeface="+mn-lt"/>
              <a:ea typeface="+mn-ea"/>
              <a:cs typeface="+mn-cs"/>
            </a:endParaRPr>
          </a:p>
          <a:p>
            <a:pPr lvl="0" fontAlgn="base"/>
            <a:r>
              <a:rPr lang="en-NZ" sz="1200" i="1" kern="1200" dirty="0" smtClean="0">
                <a:solidFill>
                  <a:schemeClr val="tx1"/>
                </a:solidFill>
                <a:effectLst/>
                <a:latin typeface="+mn-lt"/>
                <a:ea typeface="+mn-ea"/>
                <a:cs typeface="+mn-cs"/>
              </a:rPr>
              <a:t>Across ECE, primary, intermediate, secondary, tertiary sectors</a:t>
            </a:r>
            <a:endParaRPr lang="en-NZ" sz="1200" kern="1200" dirty="0" smtClean="0">
              <a:solidFill>
                <a:schemeClr val="tx1"/>
              </a:solidFill>
              <a:effectLst/>
              <a:latin typeface="+mn-lt"/>
              <a:ea typeface="+mn-ea"/>
              <a:cs typeface="+mn-cs"/>
            </a:endParaRPr>
          </a:p>
          <a:p>
            <a:pPr lvl="0" fontAlgn="base"/>
            <a:r>
              <a:rPr lang="en-NZ" sz="1200" i="1" kern="1200" dirty="0" smtClean="0">
                <a:solidFill>
                  <a:schemeClr val="tx1"/>
                </a:solidFill>
                <a:effectLst/>
                <a:latin typeface="+mn-lt"/>
                <a:ea typeface="+mn-ea"/>
                <a:cs typeface="+mn-cs"/>
              </a:rPr>
              <a:t>Face-to-face and virtual)</a:t>
            </a:r>
            <a:endParaRPr lang="en-NZ"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Networking within our own department might seem obvious, but I spoke recently to a PE teacher who taught level 1 and 3 PE and had no idea about what was being covered in the junior HPE programme or at level 2 NCEA!  There have to be conversations happening within departments to ensure a seamless education for our learners.  We do not teach young people in isolated calendar years.  They bring with them prior learning and experiences, and they have future aspirations.  We need to connect with our learners to ensure we are meeting their needs, but we also need to connect with each other to ensure we are working towards the best outcomes for our learners. There is still a lot of work to be done in supporting each other, and this where the networking that happens between schools is also vital.  And that example was only in a PE context… What about a department that provides junior and senior pathways in PE, Health and Outdoor Education - how much networking and collaboration between these teachers occurs?  Not to mention our Home Economics teachers - where do they fit into this picture?</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And what about networking across learning areas?  I have seen first hand how working across the curriculum provides rich and authentic learning experiences that leads to deeper understanding.  Integrated teaching and learning, and assessment can minimise stress and anxiety for our learners, and improve wellbeing and success.  When using a shared context, and a collaborative approach, curriculum areas working together serve to strengthen the knowledge and understanding of each other.  </a:t>
            </a:r>
          </a:p>
          <a:p>
            <a:r>
              <a:rPr lang="en-NZ" sz="1200" kern="1200" dirty="0" smtClean="0">
                <a:solidFill>
                  <a:schemeClr val="tx1"/>
                </a:solidFill>
                <a:effectLst/>
                <a:latin typeface="+mn-lt"/>
                <a:ea typeface="+mn-ea"/>
                <a:cs typeface="+mn-cs"/>
              </a:rPr>
              <a:t>When we combined Physical Education and English and used one piece of work to provide the evidence towards two Achievement Standards in two curriculum areas, we found that the relevant and meaningful context in PE provided higher levels of engagement with the ‘English’ task and higher levels of work completion and submission.  As well, having the English lens on the piece of work enabled the students to articulate and develop their ideas more clearly and coherently, and it gave a greater depth to their responses.</a:t>
            </a:r>
          </a:p>
          <a:p>
            <a:r>
              <a:rPr lang="en-NZ" sz="1200" kern="1200" dirty="0" smtClean="0">
                <a:solidFill>
                  <a:schemeClr val="tx1"/>
                </a:solidFill>
                <a:effectLst/>
                <a:latin typeface="+mn-lt"/>
                <a:ea typeface="+mn-ea"/>
                <a:cs typeface="+mn-cs"/>
              </a:rPr>
              <a:t>For our primary colleagues working with a crowded curriculum, integrated teaching and learning is one way of ensuring Physical Education does not get further marginalised.</a:t>
            </a:r>
          </a:p>
          <a:p>
            <a:r>
              <a:rPr lang="en-NZ" sz="1200" kern="1200" dirty="0" smtClean="0">
                <a:solidFill>
                  <a:schemeClr val="tx1"/>
                </a:solidFill>
                <a:effectLst/>
                <a:latin typeface="+mn-lt"/>
                <a:ea typeface="+mn-ea"/>
                <a:cs typeface="+mn-cs"/>
              </a:rPr>
              <a:t>In order to see where the potential lies for links to other curriculum areas, and other areas within our community and wider society, we must know and understand our curriculum area deeply.  Our curriculum document needs to be a well worn document that is integral to our conversations, planning and review. </a:t>
            </a:r>
          </a:p>
          <a:p>
            <a:endParaRPr lang="en-US" dirty="0"/>
          </a:p>
        </p:txBody>
      </p:sp>
      <p:sp>
        <p:nvSpPr>
          <p:cNvPr id="4" name="Slide Number Placeholder 3"/>
          <p:cNvSpPr>
            <a:spLocks noGrp="1"/>
          </p:cNvSpPr>
          <p:nvPr>
            <p:ph type="sldNum" sz="quarter" idx="10"/>
          </p:nvPr>
        </p:nvSpPr>
        <p:spPr/>
        <p:txBody>
          <a:bodyPr/>
          <a:lstStyle/>
          <a:p>
            <a:fld id="{9F693DB4-8A9A-F84C-85E8-CC5EF74F374C}" type="slidenum">
              <a:rPr lang="en-US" smtClean="0"/>
              <a:t>7</a:t>
            </a:fld>
            <a:endParaRPr lang="en-US"/>
          </a:p>
        </p:txBody>
      </p:sp>
    </p:spTree>
    <p:extLst>
      <p:ext uri="{BB962C8B-B14F-4D97-AF65-F5344CB8AC3E}">
        <p14:creationId xmlns:p14="http://schemas.microsoft.com/office/powerpoint/2010/main" val="2190461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smtClean="0">
                <a:solidFill>
                  <a:schemeClr val="tx1"/>
                </a:solidFill>
                <a:effectLst/>
                <a:latin typeface="+mn-lt"/>
                <a:ea typeface="+mn-ea"/>
                <a:cs typeface="+mn-cs"/>
              </a:rPr>
              <a:t>There are limitless opportunities for how we and our learners might network and connect with others.</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Google hangout is a platform that allows educators and learners to explore the world beyond the walls of their classroom and even their immediate community.  We are constantly challenging our students to consider different perspectives and others points of view, but how often do we provide opportunities for this to happen ‘in real life’?  In preparing for this keynote I spoke to Greg Thurlow from Papatoetoe High School and his year 13 PE students (via a google hangout!) about their experiences using a Google Hangout.  The students were learning about skill analysis, and in order to encourage some critical thinking Greg set up a hangout with a colleague and class at Keri Keri High School.  Both groups of learners did some research into each others schools by looking at the school website.  They formed some assumptions about the school and its learners, and about what context each might be learning in.  They then took part in the hangout and tested and challenged these assumptions.  Now beyond the social curiosity the teenagers had of each other, they were also very curious about each others’ learning experiences, and this led to a far greater depth of discussion.</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There is real potential for the use of Google Hangouts in connecting learners with ‘experts’ to enrich learning experiences, and also to connect learners across sectors to support learning from Early Childhood Education, through Primary, Intermediate, Secondary and Tertiary.</a:t>
            </a:r>
          </a:p>
          <a:p>
            <a:endParaRPr lang="en-US" dirty="0"/>
          </a:p>
        </p:txBody>
      </p:sp>
      <p:sp>
        <p:nvSpPr>
          <p:cNvPr id="4" name="Slide Number Placeholder 3"/>
          <p:cNvSpPr>
            <a:spLocks noGrp="1"/>
          </p:cNvSpPr>
          <p:nvPr>
            <p:ph type="sldNum" sz="quarter" idx="10"/>
          </p:nvPr>
        </p:nvSpPr>
        <p:spPr/>
        <p:txBody>
          <a:bodyPr/>
          <a:lstStyle/>
          <a:p>
            <a:fld id="{9F693DB4-8A9A-F84C-85E8-CC5EF74F374C}" type="slidenum">
              <a:rPr lang="en-US" smtClean="0"/>
              <a:t>8</a:t>
            </a:fld>
            <a:endParaRPr lang="en-US"/>
          </a:p>
        </p:txBody>
      </p:sp>
    </p:spTree>
    <p:extLst>
      <p:ext uri="{BB962C8B-B14F-4D97-AF65-F5344CB8AC3E}">
        <p14:creationId xmlns:p14="http://schemas.microsoft.com/office/powerpoint/2010/main" val="3280753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smtClean="0">
                <a:solidFill>
                  <a:schemeClr val="tx1"/>
                </a:solidFill>
                <a:effectLst/>
                <a:latin typeface="+mn-lt"/>
                <a:ea typeface="+mn-ea"/>
                <a:cs typeface="+mn-cs"/>
              </a:rPr>
              <a:t>So some final food for thought...</a:t>
            </a:r>
          </a:p>
          <a:p>
            <a:r>
              <a:rPr lang="en-NZ" sz="1200" b="1" kern="1200" dirty="0" smtClean="0">
                <a:solidFill>
                  <a:schemeClr val="tx1"/>
                </a:solidFill>
                <a:effectLst/>
                <a:latin typeface="+mn-lt"/>
                <a:ea typeface="+mn-ea"/>
                <a:cs typeface="+mn-cs"/>
              </a:rPr>
              <a:t>(How might we….)</a:t>
            </a:r>
            <a:endParaRPr lang="en-NZ" sz="1200" kern="1200" dirty="0" smtClean="0">
              <a:solidFill>
                <a:schemeClr val="tx1"/>
              </a:solidFill>
              <a:effectLst/>
              <a:latin typeface="+mn-lt"/>
              <a:ea typeface="+mn-ea"/>
              <a:cs typeface="+mn-cs"/>
            </a:endParaRPr>
          </a:p>
          <a:p>
            <a:r>
              <a:rPr lang="en-NZ" sz="1200" kern="1200" dirty="0" smtClean="0">
                <a:solidFill>
                  <a:schemeClr val="tx1"/>
                </a:solidFill>
                <a:effectLst/>
                <a:latin typeface="+mn-lt"/>
                <a:ea typeface="+mn-ea"/>
                <a:cs typeface="+mn-cs"/>
              </a:rPr>
              <a:t>I worry that in what is often an assessment driven environment in secondary schools and a sports saturated environment in primary schools, that we forget to focus on the joy of movement itself and allow students to learn through play.  And in our efforts to justify our academic status we are spending too much time in the classroom.  How might we ensure that movement, and the joy of movement, stays at the core of our practice?  Physical Education is about learning in, through and about movement.</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How might we move from storying technology as the ‘road to all evil’ and the root of inactivity, and use technology to enhance young people’s experiences in Physical Education?  Use what we know motivates them to engage with technology to engage with being lifelong learners in Physical activity.</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I recently listened to a TED talk by a teenager in America who was asking the question "what if we (hacked the curriculum) and based education on the practice of being healthy and happy?"  </a:t>
            </a:r>
          </a:p>
          <a:p>
            <a:r>
              <a:rPr lang="en-NZ" sz="1200" kern="1200" dirty="0" smtClean="0">
                <a:solidFill>
                  <a:schemeClr val="tx1"/>
                </a:solidFill>
                <a:effectLst/>
                <a:latin typeface="+mn-lt"/>
                <a:ea typeface="+mn-ea"/>
                <a:cs typeface="+mn-cs"/>
              </a:rPr>
              <a:t>Awesome idea!  And it made me wonder, if schools were to do this how well positioned would physical education be to contribute to, and in fact lead, such a curriculum?  </a:t>
            </a:r>
          </a:p>
          <a:p>
            <a:r>
              <a:rPr lang="en-NZ" sz="1200" kern="1200" dirty="0" smtClean="0">
                <a:solidFill>
                  <a:schemeClr val="tx1"/>
                </a:solidFill>
                <a:effectLst/>
                <a:latin typeface="+mn-lt"/>
                <a:ea typeface="+mn-ea"/>
                <a:cs typeface="+mn-cs"/>
              </a:rPr>
              <a:t>How might we ensure that physical education contributes to students health and happiness?</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Educational change is uncomfortable, but we have to keep moving forward ‘if you’re not on the edge you’re taking up too much room’</a:t>
            </a:r>
          </a:p>
          <a:p>
            <a:r>
              <a:rPr lang="en-NZ" sz="1200" kern="1200" dirty="0" smtClean="0">
                <a:solidFill>
                  <a:schemeClr val="tx1"/>
                </a:solidFill>
                <a:effectLst/>
                <a:latin typeface="+mn-lt"/>
                <a:ea typeface="+mn-ea"/>
                <a:cs typeface="+mn-cs"/>
              </a:rPr>
              <a:t>So I believe that if we are to become stronger as a curriculum area we need to be constantly asking - ‘How might we be better than before?’</a:t>
            </a:r>
          </a:p>
          <a:p>
            <a:r>
              <a:rPr lang="en-NZ" sz="1200" kern="1200" dirty="0" smtClean="0">
                <a:solidFill>
                  <a:schemeClr val="tx1"/>
                </a:solidFill>
                <a:effectLst/>
                <a:latin typeface="+mn-lt"/>
                <a:ea typeface="+mn-ea"/>
                <a:cs typeface="+mn-cs"/>
              </a:rPr>
              <a:t> </a:t>
            </a:r>
          </a:p>
          <a:p>
            <a:r>
              <a:rPr lang="en-NZ" sz="1200" kern="1200" smtClean="0">
                <a:solidFill>
                  <a:schemeClr val="tx1"/>
                </a:solidFill>
                <a:effectLst/>
                <a:latin typeface="+mn-lt"/>
                <a:ea typeface="+mn-ea"/>
                <a:cs typeface="+mn-cs"/>
              </a:rPr>
              <a:t>Kia ora koutou.</a:t>
            </a:r>
            <a:r>
              <a:rPr lang="en-NZ" smtClean="0">
                <a:effectLst/>
              </a:rPr>
              <a:t> </a:t>
            </a:r>
            <a:endParaRPr lang="en-US"/>
          </a:p>
        </p:txBody>
      </p:sp>
      <p:sp>
        <p:nvSpPr>
          <p:cNvPr id="4" name="Slide Number Placeholder 3"/>
          <p:cNvSpPr>
            <a:spLocks noGrp="1"/>
          </p:cNvSpPr>
          <p:nvPr>
            <p:ph type="sldNum" sz="quarter" idx="10"/>
          </p:nvPr>
        </p:nvSpPr>
        <p:spPr/>
        <p:txBody>
          <a:bodyPr/>
          <a:lstStyle/>
          <a:p>
            <a:fld id="{9F693DB4-8A9A-F84C-85E8-CC5EF74F374C}" type="slidenum">
              <a:rPr lang="en-US" smtClean="0"/>
              <a:t>9</a:t>
            </a:fld>
            <a:endParaRPr lang="en-US"/>
          </a:p>
        </p:txBody>
      </p:sp>
    </p:spTree>
    <p:extLst>
      <p:ext uri="{BB962C8B-B14F-4D97-AF65-F5344CB8AC3E}">
        <p14:creationId xmlns:p14="http://schemas.microsoft.com/office/powerpoint/2010/main" val="2043576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mi-NZ"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mi-NZ"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7A34A429-D257-B444-8112-337BDBD31D2E}" type="datetimeFigureOut">
              <a:rPr lang="en-US" smtClean="0"/>
              <a:t>9/07/16</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mi-NZ" smtClean="0"/>
              <a:t>Click to edit Master title style</a:t>
            </a:r>
            <a:endParaRPr/>
          </a:p>
        </p:txBody>
      </p:sp>
      <p:sp>
        <p:nvSpPr>
          <p:cNvPr id="5" name="Date Placeholder 4"/>
          <p:cNvSpPr>
            <a:spLocks noGrp="1"/>
          </p:cNvSpPr>
          <p:nvPr>
            <p:ph type="dt" sz="half" idx="10"/>
          </p:nvPr>
        </p:nvSpPr>
        <p:spPr/>
        <p:txBody>
          <a:bodyPr/>
          <a:lstStyle/>
          <a:p>
            <a:fld id="{7A34A429-D257-B444-8112-337BDBD31D2E}" type="datetimeFigureOut">
              <a:rPr lang="en-US" smtClean="0"/>
              <a:t>9/07/16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1DE9BD-DCA7-5944-B177-C871253FC804}" type="slidenum">
              <a:rPr lang="en-US" smtClean="0"/>
              <a:t>‹#›</a:t>
            </a:fld>
            <a:endParaRPr lang="en-US"/>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mi-NZ" smtClean="0"/>
              <a:t>Click to edit Master title style</a:t>
            </a:r>
            <a:endParaRPr/>
          </a:p>
        </p:txBody>
      </p:sp>
      <p:sp>
        <p:nvSpPr>
          <p:cNvPr id="3" name="Date Placeholder 2"/>
          <p:cNvSpPr>
            <a:spLocks noGrp="1"/>
          </p:cNvSpPr>
          <p:nvPr>
            <p:ph type="dt" sz="half" idx="10"/>
          </p:nvPr>
        </p:nvSpPr>
        <p:spPr/>
        <p:txBody>
          <a:bodyPr/>
          <a:lstStyle/>
          <a:p>
            <a:fld id="{7A34A429-D257-B444-8112-337BDBD31D2E}" type="datetimeFigureOut">
              <a:rPr lang="en-US" smtClean="0"/>
              <a:t>9/07/16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1DE9BD-DCA7-5944-B177-C871253FC80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7A34A429-D257-B444-8112-337BDBD31D2E}" type="datetimeFigureOut">
              <a:rPr lang="en-US" smtClean="0"/>
              <a:t>9/07/16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1DE9BD-DCA7-5944-B177-C871253FC804}"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mi-NZ" smtClean="0"/>
              <a:t>Click to edit Master title style</a:t>
            </a:r>
            <a:endParaRPr dirty="0"/>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4" name="Text Placeholder 3"/>
          <p:cNvSpPr>
            <a:spLocks noGrp="1"/>
          </p:cNvSpPr>
          <p:nvPr>
            <p:ph type="body" sz="half" idx="2"/>
          </p:nvPr>
        </p:nvSpPr>
        <p:spPr>
          <a:xfrm>
            <a:off x="381093" y="3733800"/>
            <a:ext cx="325526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mi-NZ"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7A34A429-D257-B444-8112-337BDBD31D2E}" type="datetimeFigureOut">
              <a:rPr lang="en-US" smtClean="0"/>
              <a:t>9/07/16</a:t>
            </a:fld>
            <a:endParaRPr lang="en-US"/>
          </a:p>
        </p:txBody>
      </p:sp>
      <p:sp>
        <p:nvSpPr>
          <p:cNvPr id="6" name="Footer Placeholder 5"/>
          <p:cNvSpPr>
            <a:spLocks noGrp="1"/>
          </p:cNvSpPr>
          <p:nvPr>
            <p:ph type="ftr" sz="quarter" idx="11"/>
          </p:nvPr>
        </p:nvSpPr>
        <p:spPr>
          <a:xfrm>
            <a:off x="3859305" y="6423585"/>
            <a:ext cx="3316941" cy="365125"/>
          </a:xfrm>
        </p:spPr>
        <p:txBody>
          <a:bodyPr/>
          <a:lstStyle/>
          <a:p>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mi-NZ" smtClean="0"/>
              <a:t>Click to edit Master title style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mi-NZ" smtClean="0"/>
              <a:t>Drag picture to placeholder or click icon to add</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mi-NZ"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7A34A429-D257-B444-8112-337BDBD31D2E}" type="datetimeFigureOut">
              <a:rPr lang="en-US" smtClean="0"/>
              <a:t>9/07/16</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B31DE9BD-DCA7-5944-B177-C871253FC804}" type="slidenum">
              <a:rPr lang="en-US" smtClean="0"/>
              <a:t>‹#›</a:t>
            </a:fld>
            <a:endParaRPr lang="en-US"/>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mi-NZ" smtClean="0"/>
              <a:t>Click to edit Master title style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mi-NZ" smtClean="0"/>
              <a:t>Drag picture to placeholder or click icon to add</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mi-NZ" smtClean="0"/>
              <a:t>Click to edit Master text styles</a:t>
            </a:r>
          </a:p>
        </p:txBody>
      </p:sp>
      <p:sp>
        <p:nvSpPr>
          <p:cNvPr id="5" name="Date Placeholder 4"/>
          <p:cNvSpPr>
            <a:spLocks noGrp="1"/>
          </p:cNvSpPr>
          <p:nvPr>
            <p:ph type="dt" sz="half" idx="10"/>
          </p:nvPr>
        </p:nvSpPr>
        <p:spPr/>
        <p:txBody>
          <a:bodyPr/>
          <a:lstStyle/>
          <a:p>
            <a:fld id="{7A34A429-D257-B444-8112-337BDBD31D2E}" type="datetimeFigureOut">
              <a:rPr lang="en-US" smtClean="0"/>
              <a:t>9/07/16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1DE9BD-DCA7-5944-B177-C871253FC804}" type="slidenum">
              <a:rPr lang="en-US" smtClean="0"/>
              <a:t>‹#›</a:t>
            </a:fld>
            <a:endParaRPr lang="en-US"/>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mi-NZ" smtClean="0"/>
              <a:t>Click to edit Master title style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mi-NZ" smtClean="0"/>
              <a:t>Click to edit Master text styles</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7A34A429-D257-B444-8112-337BDBD31D2E}" type="datetimeFigureOut">
              <a:rPr lang="en-US" smtClean="0"/>
              <a:t>9/07/16</a:t>
            </a:fld>
            <a:endParaRPr lang="en-US"/>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B31DE9BD-DCA7-5944-B177-C871253FC804}"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mi-NZ" smtClean="0"/>
              <a:t>Drag picture to placeholder or click icon to add</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mi-NZ" smtClean="0"/>
              <a:t>Drag picture to placeholder or click icon to add</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mi-NZ" smtClean="0"/>
              <a:t>Click to edit Master title style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mi-NZ" smtClean="0"/>
              <a:t>Click to edit Master text styles</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7A34A429-D257-B444-8112-337BDBD31D2E}" type="datetimeFigureOut">
              <a:rPr lang="en-US" smtClean="0"/>
              <a:t>9/07/16</a:t>
            </a:fld>
            <a:endParaRPr lang="en-US"/>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B31DE9BD-DCA7-5944-B177-C871253FC804}"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mi-NZ" smtClean="0"/>
              <a:t>Drag picture to placeholder or click icon to add</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mi-NZ" smtClean="0"/>
              <a:t>Drag picture to placeholder or click icon to add</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mi-NZ"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s with Caption,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mi-NZ" smtClean="0"/>
              <a:t>Click to edit Master title style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mi-NZ" smtClean="0"/>
              <a:t>Drag picture to placeholder or click icon to add</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mi-NZ"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7A34A429-D257-B444-8112-337BDBD31D2E}" type="datetimeFigureOut">
              <a:rPr lang="en-US" smtClean="0"/>
              <a:t>9/07/16</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B31DE9BD-DCA7-5944-B177-C871253FC804}" type="slidenum">
              <a:rPr lang="en-US" smtClean="0"/>
              <a:t>‹#›</a:t>
            </a:fld>
            <a:endParaRPr lang="en-US"/>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mi-NZ" smtClean="0"/>
              <a:t>Drag picture to placeholder or click icon to add</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mi-NZ" smtClean="0"/>
              <a:t>Drag picture to placeholder or click icon to add</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mi-NZ"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4" name="Date Placeholder 3"/>
          <p:cNvSpPr>
            <a:spLocks noGrp="1"/>
          </p:cNvSpPr>
          <p:nvPr>
            <p:ph type="dt" sz="half" idx="10"/>
          </p:nvPr>
        </p:nvSpPr>
        <p:spPr/>
        <p:txBody>
          <a:bodyPr/>
          <a:lstStyle/>
          <a:p>
            <a:fld id="{7A34A429-D257-B444-8112-337BDBD31D2E}" type="datetimeFigureOut">
              <a:rPr lang="en-US" smtClean="0"/>
              <a:t>9/07/16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1DE9BD-DCA7-5944-B177-C871253FC80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mi-NZ"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4" name="Date Placeholder 3"/>
          <p:cNvSpPr>
            <a:spLocks noGrp="1"/>
          </p:cNvSpPr>
          <p:nvPr>
            <p:ph type="dt" sz="half" idx="10"/>
          </p:nvPr>
        </p:nvSpPr>
        <p:spPr/>
        <p:txBody>
          <a:bodyPr/>
          <a:lstStyle/>
          <a:p>
            <a:fld id="{7A34A429-D257-B444-8112-337BDBD31D2E}" type="datetimeFigureOut">
              <a:rPr lang="en-US" smtClean="0"/>
              <a:t>9/07/16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1DE9BD-DCA7-5944-B177-C871253FC804}"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mi-NZ" smtClean="0"/>
              <a:t>Click to edit Master title style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lvl5pPr>
              <a:defRPr/>
            </a:lvl5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4" name="Date Placeholder 3"/>
          <p:cNvSpPr>
            <a:spLocks noGrp="1"/>
          </p:cNvSpPr>
          <p:nvPr>
            <p:ph type="dt" sz="half" idx="10"/>
          </p:nvPr>
        </p:nvSpPr>
        <p:spPr/>
        <p:txBody>
          <a:bodyPr/>
          <a:lstStyle/>
          <a:p>
            <a:fld id="{7A34A429-D257-B444-8112-337BDBD31D2E}" type="datetimeFigureOut">
              <a:rPr lang="en-US" smtClean="0"/>
              <a:t>9/07/16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1DE9BD-DCA7-5944-B177-C871253FC804}" type="slidenum">
              <a:rPr lang="en-US" smtClean="0"/>
              <a:t>‹#›</a:t>
            </a:fld>
            <a:endParaRPr lang="en-US"/>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mi-NZ"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4" name="Date Placeholder 3"/>
          <p:cNvSpPr>
            <a:spLocks noGrp="1"/>
          </p:cNvSpPr>
          <p:nvPr>
            <p:ph type="dt" sz="half" idx="10"/>
          </p:nvPr>
        </p:nvSpPr>
        <p:spPr/>
        <p:txBody>
          <a:bodyPr/>
          <a:lstStyle/>
          <a:p>
            <a:fld id="{7A34A429-D257-B444-8112-337BDBD31D2E}" type="datetimeFigureOut">
              <a:rPr lang="en-US" smtClean="0"/>
              <a:t>9/07/16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1DE9BD-DCA7-5944-B177-C871253FC804}"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mi-NZ"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mi-NZ"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mi-NZ" smtClean="0"/>
              <a:t>Click to edit Master subtitle style</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7A34A429-D257-B444-8112-337BDBD31D2E}" type="datetimeFigureOut">
              <a:rPr lang="en-US" smtClean="0"/>
              <a:t>9/07/16</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mi-NZ" smtClean="0"/>
              <a:t>Drag picture to placeholder or click icon to add</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mi-NZ" smtClean="0"/>
              <a:t>Drag picture to placeholder or click icon to add</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mi-NZ"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mi-NZ" smtClean="0"/>
              <a:t>Click to edit Master title style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mi-NZ" smtClean="0"/>
              <a:t>Click to edit Master text styles</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7A34A429-D257-B444-8112-337BDBD31D2E}" type="datetimeFigureOut">
              <a:rPr lang="en-US" smtClean="0"/>
              <a:t>9/07/16</a:t>
            </a:fld>
            <a:endParaRPr lang="en-US"/>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8305800" y="6248774"/>
            <a:ext cx="554038" cy="365125"/>
          </a:xfrm>
        </p:spPr>
        <p:txBody>
          <a:bodyPr/>
          <a:lstStyle/>
          <a:p>
            <a:fld id="{B31DE9BD-DCA7-5944-B177-C871253FC804}" type="slidenum">
              <a:rPr lang="en-US" smtClean="0"/>
              <a:t>‹#›</a:t>
            </a:fld>
            <a:endParaRPr lang="en-US"/>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mi-NZ" smtClean="0"/>
              <a:t>Click to edit Master title style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5" name="Date Placeholder 4"/>
          <p:cNvSpPr>
            <a:spLocks noGrp="1"/>
          </p:cNvSpPr>
          <p:nvPr>
            <p:ph type="dt" sz="half" idx="10"/>
          </p:nvPr>
        </p:nvSpPr>
        <p:spPr/>
        <p:txBody>
          <a:bodyPr/>
          <a:lstStyle/>
          <a:p>
            <a:fld id="{7A34A429-D257-B444-8112-337BDBD31D2E}" type="datetimeFigureOut">
              <a:rPr lang="en-US" smtClean="0"/>
              <a:t>9/07/16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1DE9BD-DCA7-5944-B177-C871253FC80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mi-NZ" smtClean="0"/>
              <a:t>Click to edit Master title style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7" name="Date Placeholder 6"/>
          <p:cNvSpPr>
            <a:spLocks noGrp="1"/>
          </p:cNvSpPr>
          <p:nvPr>
            <p:ph type="dt" sz="half" idx="10"/>
          </p:nvPr>
        </p:nvSpPr>
        <p:spPr/>
        <p:txBody>
          <a:bodyPr/>
          <a:lstStyle/>
          <a:p>
            <a:fld id="{7A34A429-D257-B444-8112-337BDBD31D2E}" type="datetimeFigureOut">
              <a:rPr lang="en-US" smtClean="0"/>
              <a:t>9/07/16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1DE9BD-DCA7-5944-B177-C871253FC804}" type="slidenum">
              <a:rPr lang="en-US" smtClean="0"/>
              <a:t>‹#›</a:t>
            </a:fld>
            <a:endParaRPr lang="en-US"/>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mi-NZ" smtClean="0"/>
              <a:t>Click to edit Master text styles</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mi-NZ"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mi-NZ"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5" name="Date Placeholder 4"/>
          <p:cNvSpPr>
            <a:spLocks noGrp="1"/>
          </p:cNvSpPr>
          <p:nvPr>
            <p:ph type="dt" sz="half" idx="10"/>
          </p:nvPr>
        </p:nvSpPr>
        <p:spPr/>
        <p:txBody>
          <a:bodyPr/>
          <a:lstStyle/>
          <a:p>
            <a:fld id="{7A34A429-D257-B444-8112-337BDBD31D2E}" type="datetimeFigureOut">
              <a:rPr lang="en-US" smtClean="0"/>
              <a:t>9/07/16</a:t>
            </a:fld>
            <a:endParaRPr lang="en-US"/>
          </a:p>
        </p:txBody>
      </p:sp>
      <p:sp>
        <p:nvSpPr>
          <p:cNvPr id="6" name="Footer Placeholder 5"/>
          <p:cNvSpPr>
            <a:spLocks noGrp="1"/>
          </p:cNvSpPr>
          <p:nvPr>
            <p:ph type="ftr" sz="quarter" idx="11"/>
          </p:nvPr>
        </p:nvSpPr>
        <p:spPr/>
        <p:txBody>
          <a:bodyPr/>
          <a:lstStyle/>
          <a:p>
            <a:endParaRPr lang="en-US"/>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B31DE9BD-DCA7-5944-B177-C871253FC80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mi-NZ" smtClean="0"/>
              <a:t>Click to edit Master title style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5" name="Date Placeholder 4"/>
          <p:cNvSpPr>
            <a:spLocks noGrp="1"/>
          </p:cNvSpPr>
          <p:nvPr>
            <p:ph type="dt" sz="half" idx="10"/>
          </p:nvPr>
        </p:nvSpPr>
        <p:spPr/>
        <p:txBody>
          <a:bodyPr/>
          <a:lstStyle/>
          <a:p>
            <a:fld id="{7A34A429-D257-B444-8112-337BDBD31D2E}" type="datetimeFigureOut">
              <a:rPr lang="en-US" smtClean="0"/>
              <a:t>9/07/16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1DE9BD-DCA7-5944-B177-C871253FC804}" type="slidenum">
              <a:rPr lang="en-US" smtClean="0"/>
              <a:t>‹#›</a:t>
            </a:fld>
            <a:endParaRPr lang="en-US"/>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mi-NZ" smtClean="0"/>
              <a:t>Click to edit Master title style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dirty="0"/>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7A34A429-D257-B444-8112-337BDBD31D2E}" type="datetimeFigureOut">
              <a:rPr lang="en-US" smtClean="0"/>
              <a:t>9/07/16</a:t>
            </a:fld>
            <a:endParaRPr lang="en-US"/>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B31DE9BD-DCA7-5944-B177-C871253FC80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 id="2147483714" r:id="rId20"/>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hyperlink" Target="mailto:C.fleck@auckland.ac.nz" TargetMode="External"/><Relationship Id="rId5" Type="http://schemas.openxmlformats.org/officeDocument/2006/relationships/image" Target="../media/image2.JPG"/><Relationship Id="rId6" Type="http://schemas.openxmlformats.org/officeDocument/2006/relationships/image" Target="../media/image3.JPG"/><Relationship Id="rId7" Type="http://schemas.openxmlformats.org/officeDocument/2006/relationships/image" Target="../media/image4.JPG"/><Relationship Id="rId8" Type="http://schemas.openxmlformats.org/officeDocument/2006/relationships/image" Target="../media/image5.jpg"/><Relationship Id="rId1" Type="http://schemas.openxmlformats.org/officeDocument/2006/relationships/slideLayout" Target="../slideLayouts/slideLayout18.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jpeg"/><Relationship Id="rId7" Type="http://schemas.openxmlformats.org/officeDocument/2006/relationships/image" Target="../media/image14.jpg"/><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hyperlink" Target="http://fourseasonsinonekiwi.blogspot.co.nz/2016/06/social-media-connected-educators-utopia.html" TargetMode="External"/><Relationship Id="rId4" Type="http://schemas.openxmlformats.org/officeDocument/2006/relationships/image" Target="../media/image16.png"/><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ero.govt.nz/assets/Uploads/Wellbeing-for-Success-Secondary-schools-Summary.pdf" TargetMode="External"/><Relationship Id="rId4" Type="http://schemas.openxmlformats.org/officeDocument/2006/relationships/image" Target="../media/image17.png"/><Relationship Id="rId5" Type="http://schemas.openxmlformats.org/officeDocument/2006/relationships/image" Target="../media/image9.png"/><Relationship Id="rId1" Type="http://schemas.openxmlformats.org/officeDocument/2006/relationships/slideLayout" Target="../slideLayouts/slideLayout1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g"/><Relationship Id="rId1" Type="http://schemas.openxmlformats.org/officeDocument/2006/relationships/slideLayout" Target="../slideLayouts/slideLayout1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28693" y="4167135"/>
            <a:ext cx="5615307" cy="871538"/>
          </a:xfrm>
        </p:spPr>
        <p:txBody>
          <a:bodyPr>
            <a:noAutofit/>
          </a:bodyPr>
          <a:lstStyle/>
          <a:p>
            <a:pPr algn="r"/>
            <a:r>
              <a:rPr lang="en-US" sz="4400" b="1" dirty="0" smtClean="0"/>
              <a:t>Celia Fleck</a:t>
            </a:r>
            <a:br>
              <a:rPr lang="en-US" sz="4400" b="1" dirty="0" smtClean="0"/>
            </a:br>
            <a:r>
              <a:rPr lang="en-US" dirty="0" err="1" smtClean="0"/>
              <a:t>Play.Sport</a:t>
            </a:r>
            <a:r>
              <a:rPr lang="en-US" dirty="0" smtClean="0"/>
              <a:t> PE Curriculum Facilitator</a:t>
            </a:r>
            <a:endParaRPr lang="en-US" dirty="0"/>
          </a:p>
        </p:txBody>
      </p:sp>
      <p:sp>
        <p:nvSpPr>
          <p:cNvPr id="6" name="Text Placeholder 5"/>
          <p:cNvSpPr>
            <a:spLocks noGrp="1"/>
          </p:cNvSpPr>
          <p:nvPr>
            <p:ph type="body" sz="half" idx="2"/>
          </p:nvPr>
        </p:nvSpPr>
        <p:spPr/>
        <p:txBody>
          <a:bodyPr/>
          <a:lstStyle/>
          <a:p>
            <a:endParaRPr lang="en-US" dirty="0"/>
          </a:p>
        </p:txBody>
      </p:sp>
      <p:pic>
        <p:nvPicPr>
          <p:cNvPr id="13" name="Picture Placeholder 12" descr="IMG_1007.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6049" b="-16049"/>
          <a:stretch>
            <a:fillRect/>
          </a:stretch>
        </p:blipFill>
        <p:spPr>
          <a:xfrm>
            <a:off x="296618" y="0"/>
            <a:ext cx="2556831" cy="2533156"/>
          </a:xfrm>
        </p:spPr>
      </p:pic>
      <p:sp>
        <p:nvSpPr>
          <p:cNvPr id="5" name="Subtitle 4"/>
          <p:cNvSpPr>
            <a:spLocks noGrp="1"/>
          </p:cNvSpPr>
          <p:nvPr>
            <p:ph type="subTitle" idx="4294967295"/>
          </p:nvPr>
        </p:nvSpPr>
        <p:spPr>
          <a:xfrm>
            <a:off x="4953000" y="5157351"/>
            <a:ext cx="4038600" cy="749300"/>
          </a:xfrm>
        </p:spPr>
        <p:txBody>
          <a:bodyPr>
            <a:noAutofit/>
          </a:bodyPr>
          <a:lstStyle/>
          <a:p>
            <a:pPr algn="r"/>
            <a:r>
              <a:rPr lang="en-US" dirty="0" smtClean="0">
                <a:hlinkClick r:id="rId4"/>
              </a:rPr>
              <a:t>C.fleck@auckland.ac.nz</a:t>
            </a:r>
            <a:endParaRPr lang="en-US" dirty="0" smtClean="0"/>
          </a:p>
          <a:p>
            <a:pPr algn="r"/>
            <a:r>
              <a:rPr lang="en-US" sz="2000" dirty="0" smtClean="0"/>
              <a:t>@</a:t>
            </a:r>
            <a:r>
              <a:rPr lang="en-US" sz="2000" dirty="0" err="1" smtClean="0"/>
              <a:t>CeliaFleck</a:t>
            </a:r>
            <a:endParaRPr lang="en-US" sz="2000" dirty="0" smtClean="0"/>
          </a:p>
          <a:p>
            <a:pPr algn="r"/>
            <a:r>
              <a:rPr lang="en-US" dirty="0" err="1" smtClean="0"/>
              <a:t>Celiafleck.wordpress.com</a:t>
            </a:r>
            <a:endParaRPr lang="en-US" sz="2000" dirty="0"/>
          </a:p>
        </p:txBody>
      </p:sp>
      <p:pic>
        <p:nvPicPr>
          <p:cNvPr id="12" name="Picture Placeholder 11" descr="IMG_0478.JPG"/>
          <p:cNvPicPr>
            <a:picLocks noGrp="1" noChangeAspect="1"/>
          </p:cNvPicPr>
          <p:nvPr>
            <p:ph type="pic" idx="1"/>
          </p:nvPr>
        </p:nvPicPr>
        <p:blipFill>
          <a:blip r:embed="rId5">
            <a:extLst>
              <a:ext uri="{28A0092B-C50C-407E-A947-70E740481C1C}">
                <a14:useLocalDpi xmlns:a14="http://schemas.microsoft.com/office/drawing/2010/main" val="0"/>
              </a:ext>
            </a:extLst>
          </a:blip>
          <a:srcRect l="-25839" r="-25839"/>
          <a:stretch>
            <a:fillRect/>
          </a:stretch>
        </p:blipFill>
        <p:spPr>
          <a:xfrm>
            <a:off x="-456522" y="2365248"/>
            <a:ext cx="4240119" cy="4187952"/>
          </a:xfrm>
        </p:spPr>
      </p:pic>
      <p:pic>
        <p:nvPicPr>
          <p:cNvPr id="16" name="Picture Placeholder 15" descr="IMG_0665.JPG"/>
          <p:cNvPicPr>
            <a:picLocks noGrp="1" noChangeAspect="1"/>
          </p:cNvPicPr>
          <p:nvPr>
            <p:ph type="pic" sz="quarter" idx="14"/>
          </p:nvPr>
        </p:nvPicPr>
        <p:blipFill>
          <a:blip r:embed="rId6">
            <a:extLst>
              <a:ext uri="{28A0092B-C50C-407E-A947-70E740481C1C}">
                <a14:useLocalDpi xmlns:a14="http://schemas.microsoft.com/office/drawing/2010/main" val="0"/>
              </a:ext>
            </a:extLst>
          </a:blip>
          <a:srcRect t="-16351" b="-16351"/>
          <a:stretch>
            <a:fillRect/>
          </a:stretch>
        </p:blipFill>
        <p:spPr>
          <a:xfrm rot="10800000">
            <a:off x="3190063" y="-1"/>
            <a:ext cx="2562949" cy="2540168"/>
          </a:xfrm>
        </p:spPr>
      </p:pic>
      <p:pic>
        <p:nvPicPr>
          <p:cNvPr id="17" name="Picture 16" descr="IMG_0867.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5707352" y="723096"/>
            <a:ext cx="2690982" cy="2018236"/>
          </a:xfrm>
          <a:prstGeom prst="rect">
            <a:avLst/>
          </a:prstGeom>
        </p:spPr>
      </p:pic>
      <p:pic>
        <p:nvPicPr>
          <p:cNvPr id="18" name="Picture 17" descr="IMG_2297.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90063" y="2365248"/>
            <a:ext cx="2562949" cy="1922212"/>
          </a:xfrm>
          <a:prstGeom prst="rect">
            <a:avLst/>
          </a:prstGeom>
        </p:spPr>
      </p:pic>
    </p:spTree>
    <p:extLst>
      <p:ext uri="{BB962C8B-B14F-4D97-AF65-F5344CB8AC3E}">
        <p14:creationId xmlns:p14="http://schemas.microsoft.com/office/powerpoint/2010/main" val="53641174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1116941" y="999827"/>
            <a:ext cx="2437535" cy="2207249"/>
          </a:xfrm>
          <a:prstGeom prst="rect">
            <a:avLst/>
          </a:prstGeom>
          <a:noFill/>
          <a:ln>
            <a:noFill/>
          </a:ln>
        </p:spPr>
      </p:pic>
      <p:pic>
        <p:nvPicPr>
          <p:cNvPr id="8" name="Picture 7"/>
          <p:cNvPicPr/>
          <p:nvPr/>
        </p:nvPicPr>
        <p:blipFill>
          <a:blip r:embed="rId4">
            <a:extLst>
              <a:ext uri="{28A0092B-C50C-407E-A947-70E740481C1C}">
                <a14:useLocalDpi xmlns:a14="http://schemas.microsoft.com/office/drawing/2010/main" val="0"/>
              </a:ext>
            </a:extLst>
          </a:blip>
          <a:srcRect/>
          <a:stretch>
            <a:fillRect/>
          </a:stretch>
        </p:blipFill>
        <p:spPr bwMode="auto">
          <a:xfrm>
            <a:off x="5003285" y="714955"/>
            <a:ext cx="1797565" cy="1947158"/>
          </a:xfrm>
          <a:prstGeom prst="rect">
            <a:avLst/>
          </a:prstGeom>
          <a:noFill/>
          <a:ln>
            <a:noFill/>
          </a:ln>
        </p:spPr>
      </p:pic>
      <p:pic>
        <p:nvPicPr>
          <p:cNvPr id="9" name="Picture 8"/>
          <p:cNvPicPr/>
          <p:nvPr/>
        </p:nvPicPr>
        <p:blipFill>
          <a:blip r:embed="rId5">
            <a:extLst>
              <a:ext uri="{28A0092B-C50C-407E-A947-70E740481C1C}">
                <a14:useLocalDpi xmlns:a14="http://schemas.microsoft.com/office/drawing/2010/main" val="0"/>
              </a:ext>
            </a:extLst>
          </a:blip>
          <a:srcRect/>
          <a:stretch>
            <a:fillRect/>
          </a:stretch>
        </p:blipFill>
        <p:spPr bwMode="auto">
          <a:xfrm>
            <a:off x="351913" y="3787751"/>
            <a:ext cx="2437536" cy="2469743"/>
          </a:xfrm>
          <a:prstGeom prst="rect">
            <a:avLst/>
          </a:prstGeom>
          <a:noFill/>
          <a:ln>
            <a:noFill/>
          </a:ln>
        </p:spPr>
      </p:pic>
      <p:pic>
        <p:nvPicPr>
          <p:cNvPr id="10" name="Picture 9"/>
          <p:cNvPicPr/>
          <p:nvPr/>
        </p:nvPicPr>
        <p:blipFill>
          <a:blip r:embed="rId6">
            <a:extLst>
              <a:ext uri="{28A0092B-C50C-407E-A947-70E740481C1C}">
                <a14:useLocalDpi xmlns:a14="http://schemas.microsoft.com/office/drawing/2010/main" val="0"/>
              </a:ext>
            </a:extLst>
          </a:blip>
          <a:srcRect/>
          <a:stretch>
            <a:fillRect/>
          </a:stretch>
        </p:blipFill>
        <p:spPr bwMode="auto">
          <a:xfrm>
            <a:off x="5906018" y="4256252"/>
            <a:ext cx="2139630" cy="2270849"/>
          </a:xfrm>
          <a:prstGeom prst="rect">
            <a:avLst/>
          </a:prstGeom>
          <a:noFill/>
          <a:ln>
            <a:noFill/>
          </a:ln>
        </p:spPr>
      </p:pic>
      <p:sp>
        <p:nvSpPr>
          <p:cNvPr id="11" name="TextBox 10"/>
          <p:cNvSpPr txBox="1"/>
          <p:nvPr/>
        </p:nvSpPr>
        <p:spPr>
          <a:xfrm rot="696213">
            <a:off x="3442837" y="2921310"/>
            <a:ext cx="5551621" cy="646331"/>
          </a:xfrm>
          <a:prstGeom prst="rect">
            <a:avLst/>
          </a:prstGeom>
          <a:noFill/>
        </p:spPr>
        <p:txBody>
          <a:bodyPr wrap="square" rtlCol="0">
            <a:spAutoFit/>
          </a:bodyPr>
          <a:lstStyle/>
          <a:p>
            <a:r>
              <a:rPr lang="en-US" sz="3600" b="1" dirty="0" err="1" smtClean="0">
                <a:solidFill>
                  <a:schemeClr val="accent1"/>
                </a:solidFill>
              </a:rPr>
              <a:t>whakawhanaungatanga</a:t>
            </a:r>
            <a:endParaRPr lang="en-US" sz="3600" b="1" dirty="0">
              <a:solidFill>
                <a:schemeClr val="accent1"/>
              </a:solidFill>
            </a:endParaRPr>
          </a:p>
        </p:txBody>
      </p:sp>
      <p:sp>
        <p:nvSpPr>
          <p:cNvPr id="12" name="TextBox 11"/>
          <p:cNvSpPr txBox="1"/>
          <p:nvPr/>
        </p:nvSpPr>
        <p:spPr>
          <a:xfrm rot="762733">
            <a:off x="6325665" y="619271"/>
            <a:ext cx="2716792" cy="646331"/>
          </a:xfrm>
          <a:prstGeom prst="rect">
            <a:avLst/>
          </a:prstGeom>
          <a:noFill/>
        </p:spPr>
        <p:txBody>
          <a:bodyPr wrap="square" rtlCol="0">
            <a:spAutoFit/>
          </a:bodyPr>
          <a:lstStyle/>
          <a:p>
            <a:r>
              <a:rPr lang="en-US" sz="3600" b="1" dirty="0" smtClean="0">
                <a:solidFill>
                  <a:schemeClr val="accent5"/>
                </a:solidFill>
              </a:rPr>
              <a:t>movement</a:t>
            </a:r>
            <a:endParaRPr lang="en-US" sz="3600" b="1" dirty="0">
              <a:solidFill>
                <a:schemeClr val="accent5"/>
              </a:solidFill>
            </a:endParaRPr>
          </a:p>
        </p:txBody>
      </p:sp>
      <p:sp>
        <p:nvSpPr>
          <p:cNvPr id="13" name="TextBox 12"/>
          <p:cNvSpPr txBox="1"/>
          <p:nvPr/>
        </p:nvSpPr>
        <p:spPr>
          <a:xfrm rot="20970853">
            <a:off x="22823" y="3097722"/>
            <a:ext cx="4207655" cy="646331"/>
          </a:xfrm>
          <a:prstGeom prst="rect">
            <a:avLst/>
          </a:prstGeom>
          <a:noFill/>
        </p:spPr>
        <p:txBody>
          <a:bodyPr wrap="square" rtlCol="0">
            <a:spAutoFit/>
          </a:bodyPr>
          <a:lstStyle/>
          <a:p>
            <a:r>
              <a:rPr lang="en-US" sz="3600" b="1" dirty="0" smtClean="0">
                <a:solidFill>
                  <a:schemeClr val="accent4"/>
                </a:solidFill>
              </a:rPr>
              <a:t>leadership</a:t>
            </a:r>
            <a:endParaRPr lang="en-US" sz="3600" b="1" dirty="0">
              <a:solidFill>
                <a:schemeClr val="accent4"/>
              </a:solidFill>
            </a:endParaRPr>
          </a:p>
        </p:txBody>
      </p:sp>
      <p:sp>
        <p:nvSpPr>
          <p:cNvPr id="14" name="TextBox 13"/>
          <p:cNvSpPr txBox="1"/>
          <p:nvPr/>
        </p:nvSpPr>
        <p:spPr>
          <a:xfrm>
            <a:off x="351912" y="415051"/>
            <a:ext cx="4452465" cy="646331"/>
          </a:xfrm>
          <a:prstGeom prst="rect">
            <a:avLst/>
          </a:prstGeom>
          <a:noFill/>
        </p:spPr>
        <p:txBody>
          <a:bodyPr wrap="square" rtlCol="0">
            <a:spAutoFit/>
          </a:bodyPr>
          <a:lstStyle/>
          <a:p>
            <a:r>
              <a:rPr lang="en-US" sz="3600" b="1" dirty="0" smtClean="0">
                <a:solidFill>
                  <a:schemeClr val="accent6"/>
                </a:solidFill>
              </a:rPr>
              <a:t>Key competencies</a:t>
            </a:r>
            <a:endParaRPr lang="en-US" sz="3600" b="1" dirty="0">
              <a:solidFill>
                <a:schemeClr val="accent6"/>
              </a:solidFill>
            </a:endParaRPr>
          </a:p>
        </p:txBody>
      </p:sp>
      <p:sp>
        <p:nvSpPr>
          <p:cNvPr id="15" name="TextBox 14"/>
          <p:cNvSpPr txBox="1"/>
          <p:nvPr/>
        </p:nvSpPr>
        <p:spPr>
          <a:xfrm>
            <a:off x="3248466" y="4314459"/>
            <a:ext cx="2657552" cy="1200329"/>
          </a:xfrm>
          <a:prstGeom prst="rect">
            <a:avLst/>
          </a:prstGeom>
          <a:noFill/>
        </p:spPr>
        <p:txBody>
          <a:bodyPr wrap="square" rtlCol="0">
            <a:spAutoFit/>
          </a:bodyPr>
          <a:lstStyle/>
          <a:p>
            <a:r>
              <a:rPr lang="en-US" sz="3600" b="1" dirty="0" smtClean="0">
                <a:solidFill>
                  <a:schemeClr val="accent2"/>
                </a:solidFill>
              </a:rPr>
              <a:t>Critical thinking</a:t>
            </a:r>
            <a:endParaRPr lang="en-US" sz="3600" b="1" dirty="0">
              <a:solidFill>
                <a:schemeClr val="accent2"/>
              </a:solidFill>
            </a:endParaRPr>
          </a:p>
        </p:txBody>
      </p:sp>
      <p:sp>
        <p:nvSpPr>
          <p:cNvPr id="16" name="TextBox 15"/>
          <p:cNvSpPr txBox="1"/>
          <p:nvPr/>
        </p:nvSpPr>
        <p:spPr>
          <a:xfrm>
            <a:off x="7363353" y="1956639"/>
            <a:ext cx="2310385" cy="646331"/>
          </a:xfrm>
          <a:prstGeom prst="rect">
            <a:avLst/>
          </a:prstGeom>
          <a:noFill/>
        </p:spPr>
        <p:txBody>
          <a:bodyPr wrap="square" rtlCol="0">
            <a:spAutoFit/>
          </a:bodyPr>
          <a:lstStyle/>
          <a:p>
            <a:r>
              <a:rPr lang="en-US" sz="3600" b="1" dirty="0" smtClean="0">
                <a:solidFill>
                  <a:schemeClr val="accent3"/>
                </a:solidFill>
              </a:rPr>
              <a:t>Fun</a:t>
            </a:r>
            <a:endParaRPr lang="en-US" sz="3600" b="1" dirty="0">
              <a:solidFill>
                <a:schemeClr val="accent3"/>
              </a:solidFill>
            </a:endParaRPr>
          </a:p>
        </p:txBody>
      </p:sp>
    </p:spTree>
    <p:extLst>
      <p:ext uri="{BB962C8B-B14F-4D97-AF65-F5344CB8AC3E}">
        <p14:creationId xmlns:p14="http://schemas.microsoft.com/office/powerpoint/2010/main" val="33780911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98474" y="484094"/>
            <a:ext cx="7556313" cy="1116106"/>
          </a:xfrm>
        </p:spPr>
        <p:txBody>
          <a:bodyPr/>
          <a:lstStyle/>
          <a:p>
            <a:r>
              <a:rPr lang="en-US" sz="4400" b="1" u="sng" dirty="0" smtClean="0"/>
              <a:t>Collaborate and Connect</a:t>
            </a:r>
            <a:endParaRPr lang="en-US" sz="4400" b="1" u="sng" dirty="0"/>
          </a:p>
        </p:txBody>
      </p:sp>
      <p:pic>
        <p:nvPicPr>
          <p:cNvPr id="12" name="Content Placeholder 11" descr="PENZ logo.jpeg"/>
          <p:cNvPicPr>
            <a:picLocks noGrp="1" noChangeAspect="1"/>
          </p:cNvPicPr>
          <p:nvPr>
            <p:ph sz="half" idx="17"/>
          </p:nvPr>
        </p:nvPicPr>
        <p:blipFill>
          <a:blip r:embed="rId3">
            <a:extLst>
              <a:ext uri="{28A0092B-C50C-407E-A947-70E740481C1C}">
                <a14:useLocalDpi xmlns:a14="http://schemas.microsoft.com/office/drawing/2010/main" val="0"/>
              </a:ext>
            </a:extLst>
          </a:blip>
          <a:srcRect l="-36583" r="-36583"/>
          <a:stretch>
            <a:fillRect/>
          </a:stretch>
        </p:blipFill>
        <p:spPr>
          <a:xfrm>
            <a:off x="-644623" y="1985963"/>
            <a:ext cx="3657413" cy="1965960"/>
          </a:xfrm>
        </p:spPr>
      </p:pic>
      <p:pic>
        <p:nvPicPr>
          <p:cNvPr id="14" name="Content Placeholder 13" descr="eonz logo.png"/>
          <p:cNvPicPr>
            <a:picLocks noGrp="1" noChangeAspect="1"/>
          </p:cNvPicPr>
          <p:nvPr>
            <p:ph sz="half" idx="18"/>
          </p:nvPr>
        </p:nvPicPr>
        <p:blipFill>
          <a:blip r:embed="rId4">
            <a:extLst>
              <a:ext uri="{28A0092B-C50C-407E-A947-70E740481C1C}">
                <a14:useLocalDpi xmlns:a14="http://schemas.microsoft.com/office/drawing/2010/main" val="0"/>
              </a:ext>
            </a:extLst>
          </a:blip>
          <a:srcRect t="-60356" b="-60356"/>
          <a:stretch>
            <a:fillRect/>
          </a:stretch>
        </p:blipFill>
        <p:spPr>
          <a:xfrm>
            <a:off x="5348882" y="1985963"/>
            <a:ext cx="3657413" cy="1965960"/>
          </a:xfrm>
        </p:spPr>
      </p:pic>
      <p:pic>
        <p:nvPicPr>
          <p:cNvPr id="13" name="Content Placeholder 12" descr="nzhea logo.png"/>
          <p:cNvPicPr>
            <a:picLocks noGrp="1" noChangeAspect="1"/>
          </p:cNvPicPr>
          <p:nvPr>
            <p:ph sz="half" idx="1"/>
          </p:nvPr>
        </p:nvPicPr>
        <p:blipFill>
          <a:blip r:embed="rId5">
            <a:extLst>
              <a:ext uri="{28A0092B-C50C-407E-A947-70E740481C1C}">
                <a14:useLocalDpi xmlns:a14="http://schemas.microsoft.com/office/drawing/2010/main" val="0"/>
              </a:ext>
            </a:extLst>
          </a:blip>
          <a:srcRect l="-13270" r="-13270"/>
          <a:stretch>
            <a:fillRect/>
          </a:stretch>
        </p:blipFill>
        <p:spPr>
          <a:xfrm>
            <a:off x="2102024" y="1985963"/>
            <a:ext cx="3657600" cy="1965960"/>
          </a:xfrm>
        </p:spPr>
      </p:pic>
      <p:pic>
        <p:nvPicPr>
          <p:cNvPr id="15" name="Content Placeholder 14" descr="sport nz.jpeg"/>
          <p:cNvPicPr>
            <a:picLocks noGrp="1" noChangeAspect="1"/>
          </p:cNvPicPr>
          <p:nvPr>
            <p:ph sz="half" idx="16"/>
          </p:nvPr>
        </p:nvPicPr>
        <p:blipFill>
          <a:blip r:embed="rId6">
            <a:extLst>
              <a:ext uri="{28A0092B-C50C-407E-A947-70E740481C1C}">
                <a14:useLocalDpi xmlns:a14="http://schemas.microsoft.com/office/drawing/2010/main" val="0"/>
              </a:ext>
            </a:extLst>
          </a:blip>
          <a:srcRect l="-50345" r="-50345"/>
          <a:stretch>
            <a:fillRect/>
          </a:stretch>
        </p:blipFill>
        <p:spPr>
          <a:xfrm>
            <a:off x="498474" y="4407356"/>
            <a:ext cx="3657600" cy="1965960"/>
          </a:xfrm>
        </p:spPr>
      </p:pic>
      <p:pic>
        <p:nvPicPr>
          <p:cNvPr id="2" name="Picture 1" descr="IMG_6122.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00551" y="3951923"/>
            <a:ext cx="4247819" cy="2831879"/>
          </a:xfrm>
          <a:prstGeom prst="rect">
            <a:avLst/>
          </a:prstGeom>
        </p:spPr>
      </p:pic>
    </p:spTree>
    <p:extLst>
      <p:ext uri="{BB962C8B-B14F-4D97-AF65-F5344CB8AC3E}">
        <p14:creationId xmlns:p14="http://schemas.microsoft.com/office/powerpoint/2010/main" val="14032036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286000" y="682703"/>
            <a:ext cx="6435322" cy="3813097"/>
          </a:xfrm>
        </p:spPr>
        <p:txBody>
          <a:bodyPr>
            <a:normAutofit/>
          </a:bodyPr>
          <a:lstStyle/>
          <a:p>
            <a:pPr algn="r"/>
            <a:r>
              <a:rPr lang="en-US" sz="9600" dirty="0" err="1"/>
              <a:t>k</a:t>
            </a:r>
            <a:r>
              <a:rPr lang="en-US" sz="9600" dirty="0" err="1" smtClean="0"/>
              <a:t>ai</a:t>
            </a:r>
            <a:r>
              <a:rPr lang="en-US" sz="9600" dirty="0" err="1" smtClean="0">
                <a:solidFill>
                  <a:schemeClr val="accent6"/>
                </a:solidFill>
              </a:rPr>
              <a:t>ako</a:t>
            </a:r>
            <a:r>
              <a:rPr lang="en-US" sz="9600" dirty="0" smtClean="0"/>
              <a:t/>
            </a:r>
            <a:br>
              <a:rPr lang="en-US" sz="9600" dirty="0" smtClean="0"/>
            </a:br>
            <a:r>
              <a:rPr lang="en-US" sz="9600" dirty="0" err="1" smtClean="0">
                <a:solidFill>
                  <a:srgbClr val="F14124"/>
                </a:solidFill>
              </a:rPr>
              <a:t>āko</a:t>
            </a:r>
            <a:r>
              <a:rPr lang="en-US" sz="9600" dirty="0" err="1" smtClean="0"/>
              <a:t>nga</a:t>
            </a:r>
            <a:endParaRPr lang="en-US" sz="9600" dirty="0"/>
          </a:p>
        </p:txBody>
      </p:sp>
      <p:sp>
        <p:nvSpPr>
          <p:cNvPr id="8" name="Text Placeholder 7"/>
          <p:cNvSpPr>
            <a:spLocks noGrp="1"/>
          </p:cNvSpPr>
          <p:nvPr>
            <p:ph type="body" idx="1"/>
          </p:nvPr>
        </p:nvSpPr>
        <p:spPr>
          <a:xfrm>
            <a:off x="2286000" y="6041885"/>
            <a:ext cx="5638800" cy="396371"/>
          </a:xfrm>
        </p:spPr>
        <p:txBody>
          <a:bodyPr/>
          <a:lstStyle/>
          <a:p>
            <a:endParaRPr lang="en-US" dirty="0"/>
          </a:p>
        </p:txBody>
      </p:sp>
      <p:pic>
        <p:nvPicPr>
          <p:cNvPr id="9" name="Picture 8" descr="1896-maori kowhai ngutukaka rafter pattern 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309511" y="2569609"/>
            <a:ext cx="6532888" cy="1669060"/>
          </a:xfrm>
          <a:prstGeom prst="rect">
            <a:avLst/>
          </a:prstGeom>
        </p:spPr>
      </p:pic>
    </p:spTree>
    <p:extLst>
      <p:ext uri="{BB962C8B-B14F-4D97-AF65-F5344CB8AC3E}">
        <p14:creationId xmlns:p14="http://schemas.microsoft.com/office/powerpoint/2010/main" val="9935490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0555" y="413085"/>
            <a:ext cx="3255264" cy="4742845"/>
          </a:xfrm>
        </p:spPr>
        <p:txBody>
          <a:bodyPr>
            <a:normAutofit fontScale="90000"/>
          </a:bodyPr>
          <a:lstStyle/>
          <a:p>
            <a:r>
              <a:rPr lang="en-US" dirty="0" smtClean="0"/>
              <a:t>Being connected allows me to expand my skill base, access peers and like minds from all over the globe, keep up to date and relevant on all matters pertaining to education and most importantly, help me understand the power of the collective!</a:t>
            </a:r>
            <a:endParaRPr lang="en-US" dirty="0"/>
          </a:p>
        </p:txBody>
      </p:sp>
      <p:sp>
        <p:nvSpPr>
          <p:cNvPr id="9" name="Text Placeholder 8"/>
          <p:cNvSpPr>
            <a:spLocks noGrp="1"/>
          </p:cNvSpPr>
          <p:nvPr>
            <p:ph type="body" sz="half" idx="2"/>
          </p:nvPr>
        </p:nvSpPr>
        <p:spPr>
          <a:xfrm>
            <a:off x="381093" y="5339525"/>
            <a:ext cx="3255264" cy="786638"/>
          </a:xfrm>
        </p:spPr>
        <p:txBody>
          <a:bodyPr/>
          <a:lstStyle/>
          <a:p>
            <a:r>
              <a:rPr lang="en-US" sz="1800" dirty="0" smtClean="0">
                <a:hlinkClick r:id="rId3"/>
              </a:rPr>
              <a:t>Principally Mused</a:t>
            </a:r>
            <a:endParaRPr lang="en-US" sz="1800" dirty="0" smtClean="0"/>
          </a:p>
          <a:p>
            <a:r>
              <a:rPr lang="en-US" sz="1800" dirty="0" smtClean="0"/>
              <a:t>@st3ph007</a:t>
            </a:r>
            <a:endParaRPr lang="en-US" sz="1800" dirty="0"/>
          </a:p>
        </p:txBody>
      </p:sp>
      <p:pic>
        <p:nvPicPr>
          <p:cNvPr id="12" name="Content Placeholder 11" descr="Screen Shot 2016-06-28 at 4.39.51 PM.png"/>
          <p:cNvPicPr>
            <a:picLocks noGrp="1" noChangeAspect="1"/>
          </p:cNvPicPr>
          <p:nvPr>
            <p:ph idx="1"/>
          </p:nvPr>
        </p:nvPicPr>
        <p:blipFill>
          <a:blip r:embed="rId4">
            <a:extLst>
              <a:ext uri="{28A0092B-C50C-407E-A947-70E740481C1C}">
                <a14:useLocalDpi xmlns:a14="http://schemas.microsoft.com/office/drawing/2010/main" val="0"/>
              </a:ext>
            </a:extLst>
          </a:blip>
          <a:srcRect t="-34421" b="-34421"/>
          <a:stretch>
            <a:fillRect/>
          </a:stretch>
        </p:blipFill>
        <p:spPr>
          <a:xfrm>
            <a:off x="3779239" y="0"/>
            <a:ext cx="5364761" cy="6858000"/>
          </a:xfrm>
        </p:spPr>
      </p:pic>
    </p:spTree>
    <p:extLst>
      <p:ext uri="{BB962C8B-B14F-4D97-AF65-F5344CB8AC3E}">
        <p14:creationId xmlns:p14="http://schemas.microsoft.com/office/powerpoint/2010/main" val="4981152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554" y="2571749"/>
            <a:ext cx="6181611" cy="3554413"/>
          </a:xfrm>
        </p:spPr>
        <p:txBody>
          <a:bodyPr>
            <a:noAutofit/>
          </a:bodyPr>
          <a:lstStyle/>
          <a:p>
            <a:r>
              <a:rPr lang="en-US" sz="2800" dirty="0"/>
              <a:t>Secondary students would benefit from their school leaders and teachers: </a:t>
            </a:r>
            <a:br>
              <a:rPr lang="en-US" sz="2800" dirty="0"/>
            </a:br>
            <a:r>
              <a:rPr lang="en-US" sz="2800" dirty="0"/>
              <a:t>  reviewing their curriculum using The New Zealand Curriculum, in particular the key competencies and the </a:t>
            </a:r>
            <a:r>
              <a:rPr lang="en-US" sz="2800" b="1" u="sng" dirty="0"/>
              <a:t>health and physical education learning area</a:t>
            </a:r>
            <a:r>
              <a:rPr lang="en-US" sz="2800" dirty="0"/>
              <a:t>, and senior secondary guidelines </a:t>
            </a:r>
            <a:br>
              <a:rPr lang="en-US" sz="2800" dirty="0"/>
            </a:br>
            <a:r>
              <a:rPr lang="en-US" sz="2800" dirty="0" smtClean="0"/>
              <a:t> </a:t>
            </a:r>
            <a:r>
              <a:rPr lang="en-US" sz="2800" dirty="0"/>
              <a:t> connecting learning areas with </a:t>
            </a:r>
            <a:r>
              <a:rPr lang="en-US" sz="2800" b="1" u="sng" dirty="0"/>
              <a:t>sport, culture and leadership opportunities </a:t>
            </a:r>
            <a:r>
              <a:rPr lang="en-US" sz="2800" dirty="0"/>
              <a:t/>
            </a:r>
            <a:br>
              <a:rPr lang="en-US" sz="2800" dirty="0"/>
            </a:br>
            <a:endParaRPr lang="en-US" sz="2800" dirty="0"/>
          </a:p>
        </p:txBody>
      </p:sp>
      <p:sp>
        <p:nvSpPr>
          <p:cNvPr id="3" name="Text Placeholder 2"/>
          <p:cNvSpPr>
            <a:spLocks noGrp="1"/>
          </p:cNvSpPr>
          <p:nvPr>
            <p:ph type="body" sz="half" idx="2"/>
          </p:nvPr>
        </p:nvSpPr>
        <p:spPr>
          <a:xfrm>
            <a:off x="381094" y="5936204"/>
            <a:ext cx="6179566" cy="637634"/>
          </a:xfrm>
        </p:spPr>
        <p:txBody>
          <a:bodyPr>
            <a:normAutofit fontScale="70000" lnSpcReduction="20000"/>
          </a:bodyPr>
          <a:lstStyle/>
          <a:p>
            <a:r>
              <a:rPr lang="en-US" sz="3200" dirty="0" smtClean="0">
                <a:hlinkClick r:id="rId3"/>
              </a:rPr>
              <a:t>ERO: Wellbeing for Young People’s Success at Secondary School (Feb 2015)</a:t>
            </a:r>
            <a:endParaRPr lang="en-US" sz="3200" dirty="0"/>
          </a:p>
        </p:txBody>
      </p:sp>
      <p:pic>
        <p:nvPicPr>
          <p:cNvPr id="8" name="Picture Placeholder 7" descr="Screen Shot 2016-06-28 at 5.28.38 PM.png"/>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6729" r="16729"/>
          <a:stretch>
            <a:fillRect/>
          </a:stretch>
        </p:blipFill>
        <p:spPr>
          <a:xfrm>
            <a:off x="6802438" y="4535488"/>
            <a:ext cx="2057400" cy="2038350"/>
          </a:xfrm>
        </p:spPr>
      </p:pic>
      <p:pic>
        <p:nvPicPr>
          <p:cNvPr id="6" name="Picture Placeholder 5"/>
          <p:cNvPicPr>
            <a:picLocks noGrp="1"/>
          </p:cNvPicPr>
          <p:nvPr>
            <p:ph type="pic" sz="quarter" idx="13"/>
          </p:nvPr>
        </p:nvPicPr>
        <p:blipFill>
          <a:blip r:embed="rId5">
            <a:extLst>
              <a:ext uri="{28A0092B-C50C-407E-A947-70E740481C1C}">
                <a14:useLocalDpi xmlns:a14="http://schemas.microsoft.com/office/drawing/2010/main" val="0"/>
              </a:ext>
            </a:extLst>
          </a:blip>
          <a:srcRect t="4238" b="4238"/>
          <a:stretch>
            <a:fillRect/>
          </a:stretch>
        </p:blipFill>
        <p:spPr bwMode="auto">
          <a:xfrm>
            <a:off x="6802438" y="2374900"/>
            <a:ext cx="2057400" cy="2039938"/>
          </a:xfrm>
          <a:prstGeom prst="rect">
            <a:avLst/>
          </a:prstGeom>
          <a:noFill/>
          <a:ln>
            <a:noFill/>
          </a:ln>
        </p:spPr>
      </p:pic>
    </p:spTree>
    <p:extLst>
      <p:ext uri="{BB962C8B-B14F-4D97-AF65-F5344CB8AC3E}">
        <p14:creationId xmlns:p14="http://schemas.microsoft.com/office/powerpoint/2010/main" val="8302968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dirty="0"/>
          </a:p>
        </p:txBody>
      </p:sp>
      <p:sp>
        <p:nvSpPr>
          <p:cNvPr id="7" name="Text Placeholder 6"/>
          <p:cNvSpPr>
            <a:spLocks noGrp="1"/>
          </p:cNvSpPr>
          <p:nvPr>
            <p:ph type="body" idx="1"/>
          </p:nvPr>
        </p:nvSpPr>
        <p:spPr/>
        <p:txBody>
          <a:bodyPr/>
          <a:lstStyle/>
          <a:p>
            <a:endParaRPr lang="en-US" dirty="0"/>
          </a:p>
        </p:txBody>
      </p:sp>
      <p:pic>
        <p:nvPicPr>
          <p:cNvPr id="8" name="Picture 7" descr="people-to-peop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006" y="1676400"/>
            <a:ext cx="7620000" cy="3492500"/>
          </a:xfrm>
          <a:prstGeom prst="rect">
            <a:avLst/>
          </a:prstGeom>
        </p:spPr>
      </p:pic>
    </p:spTree>
    <p:extLst>
      <p:ext uri="{BB962C8B-B14F-4D97-AF65-F5344CB8AC3E}">
        <p14:creationId xmlns:p14="http://schemas.microsoft.com/office/powerpoint/2010/main" val="3358187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9508" y="183594"/>
            <a:ext cx="6456839" cy="6390941"/>
          </a:xfrm>
        </p:spPr>
        <p:txBody>
          <a:bodyPr>
            <a:normAutofit fontScale="90000"/>
          </a:bodyPr>
          <a:lstStyle/>
          <a:p>
            <a:pPr algn="r">
              <a:lnSpc>
                <a:spcPct val="130000"/>
              </a:lnSpc>
            </a:pPr>
            <a:r>
              <a:rPr lang="en-US" sz="4900" b="1" dirty="0" smtClean="0"/>
              <a:t>Google Hangout</a:t>
            </a:r>
            <a:r>
              <a:rPr lang="is-IS" sz="4900" b="1" dirty="0" smtClean="0"/>
              <a:t>…</a:t>
            </a:r>
            <a:r>
              <a:rPr lang="is-IS" sz="3600" b="1" dirty="0" smtClean="0"/>
              <a:t/>
            </a:r>
            <a:br>
              <a:rPr lang="is-IS" sz="3600" b="1" dirty="0" smtClean="0"/>
            </a:br>
            <a:r>
              <a:rPr lang="en-US" sz="3200" dirty="0" smtClean="0"/>
              <a:t>Enabling a range of perspectives</a:t>
            </a:r>
            <a:br>
              <a:rPr lang="en-US" sz="3200" dirty="0" smtClean="0"/>
            </a:br>
            <a:r>
              <a:rPr lang="en-US" sz="3200" dirty="0" smtClean="0"/>
              <a:t>SPEECHE factors – relevant, authentic</a:t>
            </a:r>
            <a:br>
              <a:rPr lang="en-US" sz="3200" dirty="0" smtClean="0"/>
            </a:br>
            <a:r>
              <a:rPr lang="en-US" sz="3200" dirty="0" smtClean="0"/>
              <a:t>Identify and challenge assumptions</a:t>
            </a:r>
            <a:br>
              <a:rPr lang="en-US" sz="3200" dirty="0" smtClean="0"/>
            </a:br>
            <a:r>
              <a:rPr lang="en-US" sz="3200" dirty="0" smtClean="0"/>
              <a:t>Curiosity</a:t>
            </a:r>
            <a:br>
              <a:rPr lang="en-US" sz="3200" dirty="0" smtClean="0"/>
            </a:br>
            <a:r>
              <a:rPr lang="en-US" sz="3200" dirty="0" smtClean="0"/>
              <a:t>Online learning community</a:t>
            </a:r>
            <a:br>
              <a:rPr lang="en-US" sz="3200" dirty="0" smtClean="0"/>
            </a:br>
            <a:r>
              <a:rPr lang="en-US" sz="3200" dirty="0" err="1" smtClean="0"/>
              <a:t>Ako</a:t>
            </a:r>
            <a:r>
              <a:rPr lang="en-US" sz="3200" dirty="0" smtClean="0"/>
              <a:t> – reciprocity</a:t>
            </a:r>
            <a:br>
              <a:rPr lang="en-US" sz="3200" dirty="0" smtClean="0"/>
            </a:br>
            <a:r>
              <a:rPr lang="en-US" sz="3200" dirty="0" smtClean="0"/>
              <a:t/>
            </a:r>
            <a:br>
              <a:rPr lang="en-US" sz="3200" dirty="0" smtClean="0"/>
            </a:br>
            <a:r>
              <a:rPr lang="en-US" sz="3200" dirty="0" smtClean="0"/>
              <a:t/>
            </a:r>
            <a:br>
              <a:rPr lang="en-US" sz="3200" dirty="0" smtClean="0"/>
            </a:br>
            <a:endParaRPr lang="en-US" sz="3200" dirty="0"/>
          </a:p>
        </p:txBody>
      </p:sp>
      <p:sp>
        <p:nvSpPr>
          <p:cNvPr id="5" name="Text Placeholder 4"/>
          <p:cNvSpPr>
            <a:spLocks noGrp="1"/>
          </p:cNvSpPr>
          <p:nvPr>
            <p:ph type="body" sz="half" idx="2"/>
          </p:nvPr>
        </p:nvSpPr>
        <p:spPr>
          <a:xfrm>
            <a:off x="381094" y="5783210"/>
            <a:ext cx="6179566" cy="791325"/>
          </a:xfrm>
        </p:spPr>
        <p:txBody>
          <a:bodyPr>
            <a:normAutofit/>
          </a:bodyPr>
          <a:lstStyle/>
          <a:p>
            <a:r>
              <a:rPr lang="en-US" dirty="0" smtClean="0"/>
              <a:t>References: Greg </a:t>
            </a:r>
            <a:r>
              <a:rPr lang="en-US" dirty="0" err="1" smtClean="0"/>
              <a:t>Thurlow</a:t>
            </a:r>
            <a:r>
              <a:rPr lang="en-US" dirty="0" smtClean="0"/>
              <a:t>, Papatoetoe High School; </a:t>
            </a:r>
            <a:r>
              <a:rPr lang="en-US" dirty="0" smtClean="0"/>
              <a:t>Katy Galvin, Keri Keri high School; Jayne </a:t>
            </a:r>
            <a:r>
              <a:rPr lang="en-US" dirty="0" smtClean="0"/>
              <a:t>Dunbar, </a:t>
            </a:r>
            <a:r>
              <a:rPr lang="en-US" dirty="0" err="1" smtClean="0"/>
              <a:t>Hobsonville</a:t>
            </a:r>
            <a:r>
              <a:rPr lang="en-US" dirty="0" smtClean="0"/>
              <a:t> Point Secondary School; Mel </a:t>
            </a:r>
            <a:r>
              <a:rPr lang="en-US" dirty="0" err="1" smtClean="0"/>
              <a:t>Ruscoe</a:t>
            </a:r>
            <a:r>
              <a:rPr lang="en-US" dirty="0" smtClean="0"/>
              <a:t>, </a:t>
            </a:r>
            <a:r>
              <a:rPr lang="en-US" dirty="0" err="1" smtClean="0"/>
              <a:t>Hillmorton</a:t>
            </a:r>
            <a:r>
              <a:rPr lang="en-US" dirty="0" smtClean="0"/>
              <a:t> High School</a:t>
            </a:r>
          </a:p>
        </p:txBody>
      </p:sp>
      <p:pic>
        <p:nvPicPr>
          <p:cNvPr id="9" name="Picture Placeholder 8" descr="013-83-Rugby-v-Papatoetoe-003.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381" r="16381"/>
          <a:stretch>
            <a:fillRect/>
          </a:stretch>
        </p:blipFill>
        <p:spPr/>
      </p:pic>
      <p:pic>
        <p:nvPicPr>
          <p:cNvPr id="8" name="Picture Placeholder 7" descr="kerikeri.jpg"/>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6692" r="16692"/>
          <a:stretch>
            <a:fillRect/>
          </a:stretch>
        </p:blipFill>
        <p:spPr/>
      </p:pic>
    </p:spTree>
    <p:extLst>
      <p:ext uri="{BB962C8B-B14F-4D97-AF65-F5344CB8AC3E}">
        <p14:creationId xmlns:p14="http://schemas.microsoft.com/office/powerpoint/2010/main" val="6055994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21312" y="4624668"/>
            <a:ext cx="8517888" cy="933450"/>
          </a:xfrm>
        </p:spPr>
        <p:txBody>
          <a:bodyPr>
            <a:normAutofit fontScale="90000"/>
          </a:bodyPr>
          <a:lstStyle/>
          <a:p>
            <a:r>
              <a:rPr lang="en-US" sz="6000" b="1" dirty="0" smtClean="0"/>
              <a:t>How might we</a:t>
            </a:r>
            <a:r>
              <a:rPr lang="is-IS" sz="6000" b="1" dirty="0" smtClean="0"/>
              <a:t>…</a:t>
            </a:r>
            <a:br>
              <a:rPr lang="is-IS" sz="6000" b="1" dirty="0" smtClean="0"/>
            </a:br>
            <a:endParaRPr lang="en-US" sz="6000" b="1" dirty="0"/>
          </a:p>
        </p:txBody>
      </p:sp>
      <p:sp>
        <p:nvSpPr>
          <p:cNvPr id="7" name="Subtitle 6"/>
          <p:cNvSpPr>
            <a:spLocks noGrp="1"/>
          </p:cNvSpPr>
          <p:nvPr>
            <p:ph type="subTitle" idx="1"/>
          </p:nvPr>
        </p:nvSpPr>
        <p:spPr>
          <a:xfrm>
            <a:off x="321312" y="5562599"/>
            <a:ext cx="8517888" cy="748553"/>
          </a:xfrm>
        </p:spPr>
        <p:txBody>
          <a:bodyPr>
            <a:noAutofit/>
          </a:bodyPr>
          <a:lstStyle/>
          <a:p>
            <a:r>
              <a:rPr lang="is-IS" sz="5400" b="1" dirty="0">
                <a:solidFill>
                  <a:schemeClr val="accent1"/>
                </a:solidFill>
              </a:rPr>
              <a:t>Be better than before?</a:t>
            </a:r>
            <a:endParaRPr lang="en-US" sz="5400" dirty="0">
              <a:solidFill>
                <a:schemeClr val="accent1"/>
              </a:solidFill>
            </a:endParaRPr>
          </a:p>
        </p:txBody>
      </p:sp>
    </p:spTree>
    <p:extLst>
      <p:ext uri="{BB962C8B-B14F-4D97-AF65-F5344CB8AC3E}">
        <p14:creationId xmlns:p14="http://schemas.microsoft.com/office/powerpoint/2010/main" val="11550019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dvantag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Advantage.thmx</Template>
  <TotalTime>3607</TotalTime>
  <Words>550</Words>
  <Application>Microsoft Macintosh PowerPoint</Application>
  <PresentationFormat>On-screen Show (4:3)</PresentationFormat>
  <Paragraphs>111</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Advantage</vt:lpstr>
      <vt:lpstr>Celia Fleck Play.Sport PE Curriculum Facilitator</vt:lpstr>
      <vt:lpstr>PowerPoint Presentation</vt:lpstr>
      <vt:lpstr>Collaborate and Connect</vt:lpstr>
      <vt:lpstr>kaiako ākonga</vt:lpstr>
      <vt:lpstr>Being connected allows me to expand my skill base, access peers and like minds from all over the globe, keep up to date and relevant on all matters pertaining to education and most importantly, help me understand the power of the collective!</vt:lpstr>
      <vt:lpstr>Secondary students would benefit from their school leaders and teachers:    reviewing their curriculum using The New Zealand Curriculum, in particular the key competencies and the health and physical education learning area, and senior secondary guidelines    connecting learning areas with sport, culture and leadership opportunities  </vt:lpstr>
      <vt:lpstr>PowerPoint Presentation</vt:lpstr>
      <vt:lpstr>Google Hangout… Enabling a range of perspectives SPEECHE factors – relevant, authentic Identify and challenge assumptions Curiosity Online learning community Ako – reciprocity   </vt:lpstr>
      <vt:lpstr>How might we… </vt:lpstr>
    </vt:vector>
  </TitlesOfParts>
  <Company>The University of Auckland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Play.Sport PE Curriculum Facilitator, Team Solutions</dc:title>
  <dc:creator>Celia Fleck</dc:creator>
  <cp:lastModifiedBy>Celia Fleck</cp:lastModifiedBy>
  <cp:revision>33</cp:revision>
  <dcterms:created xsi:type="dcterms:W3CDTF">2016-06-28T01:41:02Z</dcterms:created>
  <dcterms:modified xsi:type="dcterms:W3CDTF">2016-07-09T23:49:24Z</dcterms:modified>
</cp:coreProperties>
</file>